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handoutMasterIdLst>
    <p:handoutMasterId r:id="rId36"/>
  </p:handoutMasterIdLst>
  <p:sldIdLst>
    <p:sldId id="257" r:id="rId2"/>
    <p:sldId id="258" r:id="rId3"/>
    <p:sldId id="428" r:id="rId4"/>
    <p:sldId id="482" r:id="rId5"/>
    <p:sldId id="470" r:id="rId6"/>
    <p:sldId id="479" r:id="rId7"/>
    <p:sldId id="412" r:id="rId8"/>
    <p:sldId id="423" r:id="rId9"/>
    <p:sldId id="406" r:id="rId10"/>
    <p:sldId id="411" r:id="rId11"/>
    <p:sldId id="472" r:id="rId12"/>
    <p:sldId id="478" r:id="rId13"/>
    <p:sldId id="413" r:id="rId14"/>
    <p:sldId id="410" r:id="rId15"/>
    <p:sldId id="409" r:id="rId16"/>
    <p:sldId id="444" r:id="rId17"/>
    <p:sldId id="414" r:id="rId18"/>
    <p:sldId id="449" r:id="rId19"/>
    <p:sldId id="452" r:id="rId20"/>
    <p:sldId id="458" r:id="rId21"/>
    <p:sldId id="441" r:id="rId22"/>
    <p:sldId id="489" r:id="rId23"/>
    <p:sldId id="490" r:id="rId24"/>
    <p:sldId id="467" r:id="rId25"/>
    <p:sldId id="416" r:id="rId26"/>
    <p:sldId id="462" r:id="rId27"/>
    <p:sldId id="461" r:id="rId28"/>
    <p:sldId id="469" r:id="rId29"/>
    <p:sldId id="475" r:id="rId30"/>
    <p:sldId id="481" r:id="rId31"/>
    <p:sldId id="407" r:id="rId32"/>
    <p:sldId id="471" r:id="rId33"/>
    <p:sldId id="419" r:id="rId3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4E09D6-3715-4A71-853C-329B88A6C0CD}">
          <p14:sldIdLst>
            <p14:sldId id="257"/>
            <p14:sldId id="258"/>
            <p14:sldId id="428"/>
            <p14:sldId id="482"/>
            <p14:sldId id="470"/>
            <p14:sldId id="479"/>
            <p14:sldId id="412"/>
            <p14:sldId id="423"/>
            <p14:sldId id="406"/>
            <p14:sldId id="411"/>
            <p14:sldId id="472"/>
            <p14:sldId id="478"/>
            <p14:sldId id="413"/>
            <p14:sldId id="410"/>
            <p14:sldId id="409"/>
            <p14:sldId id="444"/>
            <p14:sldId id="414"/>
            <p14:sldId id="449"/>
            <p14:sldId id="452"/>
            <p14:sldId id="458"/>
            <p14:sldId id="441"/>
            <p14:sldId id="489"/>
            <p14:sldId id="490"/>
            <p14:sldId id="467"/>
            <p14:sldId id="416"/>
            <p14:sldId id="462"/>
            <p14:sldId id="461"/>
            <p14:sldId id="469"/>
            <p14:sldId id="475"/>
            <p14:sldId id="481"/>
            <p14:sldId id="407"/>
            <p14:sldId id="471"/>
            <p14:sldId id="4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700"/>
    <a:srgbClr val="00B050"/>
    <a:srgbClr val="FF0000"/>
    <a:srgbClr val="2000FF"/>
    <a:srgbClr val="FF20EF"/>
    <a:srgbClr val="00BE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350EDC-FFDB-8A48-A1D6-FC1DAA350C81}" v="169" dt="2022-05-11T14:04:40.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70" autoAdjust="0"/>
    <p:restoredTop sz="60943"/>
  </p:normalViewPr>
  <p:slideViewPr>
    <p:cSldViewPr snapToGrid="0">
      <p:cViewPr varScale="1">
        <p:scale>
          <a:sx n="52" d="100"/>
          <a:sy n="52" d="100"/>
        </p:scale>
        <p:origin x="2680" y="176"/>
      </p:cViewPr>
      <p:guideLst/>
    </p:cSldViewPr>
  </p:slideViewPr>
  <p:outlineViewPr>
    <p:cViewPr>
      <p:scale>
        <a:sx n="33" d="100"/>
        <a:sy n="33" d="100"/>
      </p:scale>
      <p:origin x="0" y="-44656"/>
    </p:cViewPr>
  </p:outlineViewPr>
  <p:notesTextViewPr>
    <p:cViewPr>
      <p:scale>
        <a:sx n="1" d="1"/>
        <a:sy n="1" d="1"/>
      </p:scale>
      <p:origin x="0" y="0"/>
    </p:cViewPr>
  </p:notesTextViewPr>
  <p:sorterViewPr>
    <p:cViewPr>
      <p:scale>
        <a:sx n="1" d="1"/>
        <a:sy n="1" d="1"/>
      </p:scale>
      <p:origin x="0" y="0"/>
    </p:cViewPr>
  </p:sorterViewPr>
  <p:notesViewPr>
    <p:cSldViewPr snapToGrid="0">
      <p:cViewPr varScale="1">
        <p:scale>
          <a:sx n="158" d="100"/>
          <a:sy n="158" d="100"/>
        </p:scale>
        <p:origin x="195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0E53F0-6F46-F162-3632-4A6CB22060D0}"/>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37A51-F6D2-C552-D9A6-D86FE046117D}"/>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9135924E-673D-8840-A474-AF13D3FB081E}" type="datetimeFigureOut">
              <a:rPr lang="en-US" smtClean="0"/>
              <a:t>5/11/22</a:t>
            </a:fld>
            <a:endParaRPr lang="en-US"/>
          </a:p>
        </p:txBody>
      </p:sp>
      <p:sp>
        <p:nvSpPr>
          <p:cNvPr id="4" name="Footer Placeholder 3">
            <a:extLst>
              <a:ext uri="{FF2B5EF4-FFF2-40B4-BE49-F238E27FC236}">
                <a16:creationId xmlns:a16="http://schemas.microsoft.com/office/drawing/2014/main" id="{846AFB64-F853-C888-0D56-65672447F08D}"/>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A5A4C5-0DBD-F2F0-B976-E9C0068AF405}"/>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1EDC07C7-509A-154E-8B2D-455301CE391D}" type="slidenum">
              <a:rPr lang="en-US" smtClean="0"/>
              <a:t>‹#›</a:t>
            </a:fld>
            <a:endParaRPr lang="en-US"/>
          </a:p>
        </p:txBody>
      </p:sp>
    </p:spTree>
    <p:extLst>
      <p:ext uri="{BB962C8B-B14F-4D97-AF65-F5344CB8AC3E}">
        <p14:creationId xmlns:p14="http://schemas.microsoft.com/office/powerpoint/2010/main" val="824824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13FE58B-BB38-4A69-8AEE-EF6A7011F53E}" type="datetimeFigureOut">
              <a:rPr lang="en-US" smtClean="0"/>
              <a:t>5/11/22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96CC038-46F0-4B76-90D5-609D8E0E93FA}" type="slidenum">
              <a:rPr lang="en-US" smtClean="0"/>
              <a:t>‹#›</a:t>
            </a:fld>
            <a:endParaRPr lang="en-US"/>
          </a:p>
        </p:txBody>
      </p:sp>
    </p:spTree>
    <p:extLst>
      <p:ext uri="{BB962C8B-B14F-4D97-AF65-F5344CB8AC3E}">
        <p14:creationId xmlns:p14="http://schemas.microsoft.com/office/powerpoint/2010/main" val="3927802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morning, and thanks for coming to attend my defense presentation.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Before the beginning, I really appreciate my advisor Professor </a:t>
            </a:r>
            <a:r>
              <a:rPr lang="en-US" sz="1200" b="0" i="0" kern="1200" dirty="0" err="1">
                <a:solidFill>
                  <a:schemeClr val="tx1"/>
                </a:solidFill>
                <a:effectLst/>
                <a:latin typeface="+mn-lt"/>
                <a:ea typeface="+mn-ea"/>
                <a:cs typeface="+mn-cs"/>
              </a:rPr>
              <a:t>Aviral</a:t>
            </a:r>
            <a:r>
              <a:rPr lang="en-US" sz="1200" b="0" i="0" kern="1200" dirty="0">
                <a:solidFill>
                  <a:schemeClr val="tx1"/>
                </a:solidFill>
                <a:effectLst/>
                <a:latin typeface="+mn-lt"/>
                <a:ea typeface="+mn-ea"/>
                <a:cs typeface="+mn-cs"/>
              </a:rPr>
              <a:t>, Professor </a:t>
            </a:r>
            <a:r>
              <a:rPr lang="en-US" sz="1200" b="0" i="0" kern="1200" dirty="0" err="1">
                <a:solidFill>
                  <a:schemeClr val="tx1"/>
                </a:solidFill>
                <a:effectLst/>
                <a:latin typeface="+mn-lt"/>
                <a:ea typeface="+mn-ea"/>
                <a:cs typeface="+mn-cs"/>
              </a:rPr>
              <a:t>Yezhou</a:t>
            </a:r>
            <a:r>
              <a:rPr lang="en-US" sz="1200" b="0" i="0" kern="1200" dirty="0">
                <a:solidFill>
                  <a:schemeClr val="tx1"/>
                </a:solidFill>
                <a:effectLst/>
                <a:latin typeface="+mn-lt"/>
                <a:ea typeface="+mn-ea"/>
                <a:cs typeface="+mn-cs"/>
              </a:rPr>
              <a:t>, and Professor Fisher for committee attendance.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I present my defense for a master of science in Computer Engineering.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subject is blame-free motion planning in hybrid traffic.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Throughout the presentation, I will propose the motion planning algorithm that makes autonomous vehicles to be blame-free against unavoidable accidents.</a:t>
            </a:r>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1</a:t>
            </a:fld>
            <a:endParaRPr lang="en-US"/>
          </a:p>
        </p:txBody>
      </p:sp>
    </p:spTree>
    <p:extLst>
      <p:ext uri="{BB962C8B-B14F-4D97-AF65-F5344CB8AC3E}">
        <p14:creationId xmlns:p14="http://schemas.microsoft.com/office/powerpoint/2010/main" val="1365428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discuss the ‘blame-free’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the negligence rule, AV is blame-free in two cases: either AV is not involved in an accident or involved an accident but disproved the causation and the negligence.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the causation comes from the right of way. And in the structured road, the right-of-way can be decided by the relative positions and by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right figure, for example, if ego is under the control of traffic sign and accident happened between other car ‘c’ and ego, then ego is the one who caused an accident.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for negligence, we define this by using two envelopes.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assume the collision happened between two vehicles.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left figure, if the collision area was initially detected within RE but not CE, then it was predictable by ego vehicle, since the collision area was avoidable by the braking with less than maximum deceleration rate. So ego is negligent if accident happened.</a:t>
            </a:r>
          </a:p>
          <a:p>
            <a:pPr marL="628650" lvl="1" indent="-171450">
              <a:buFont typeface="Arial" panose="020B0604020202020204" pitchFamily="34" charset="0"/>
              <a:buChar char="•"/>
              <a:defRPr/>
            </a:pPr>
            <a:r>
              <a:rPr lang="en-US" dirty="0"/>
              <a:t>However, if the collision area was initially detected within CE, in the right figure, ego vehicle cannot avoid the accident even with maximum braking. Thus, ego is not negligent in this case.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10</a:t>
            </a:fld>
            <a:endParaRPr lang="en-US" dirty="0"/>
          </a:p>
        </p:txBody>
      </p:sp>
    </p:spTree>
    <p:extLst>
      <p:ext uri="{BB962C8B-B14F-4D97-AF65-F5344CB8AC3E}">
        <p14:creationId xmlns:p14="http://schemas.microsoft.com/office/powerpoint/2010/main" val="4131091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the blame-free state can be </a:t>
            </a:r>
            <a:r>
              <a:rPr lang="en-US" altLang="ko-KR" dirty="0"/>
              <a:t>re-arranged that it equivalents to the state that it is safe or crash but also possesses the right-of-way</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Now, the main idea is to not develop an algorithm that does not cause any accidents but to make sure that whenever there is an accident, then the AV had the right-of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11</a:t>
            </a:fld>
            <a:endParaRPr lang="en-US" dirty="0"/>
          </a:p>
        </p:txBody>
      </p:sp>
    </p:spTree>
    <p:extLst>
      <p:ext uri="{BB962C8B-B14F-4D97-AF65-F5344CB8AC3E}">
        <p14:creationId xmlns:p14="http://schemas.microsoft.com/office/powerpoint/2010/main" val="2317247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go through the motion planning algorithm.</a:t>
            </a:r>
          </a:p>
        </p:txBody>
      </p:sp>
      <p:sp>
        <p:nvSpPr>
          <p:cNvPr id="4" name="Slide Number Placeholder 3"/>
          <p:cNvSpPr>
            <a:spLocks noGrp="1"/>
          </p:cNvSpPr>
          <p:nvPr>
            <p:ph type="sldNum" sz="quarter" idx="5"/>
          </p:nvPr>
        </p:nvSpPr>
        <p:spPr/>
        <p:txBody>
          <a:bodyPr/>
          <a:lstStyle/>
          <a:p>
            <a:fld id="{396CC038-46F0-4B76-90D5-609D8E0E93FA}" type="slidenum">
              <a:rPr lang="en-US" smtClean="0"/>
              <a:t>12</a:t>
            </a:fld>
            <a:endParaRPr lang="en-US"/>
          </a:p>
        </p:txBody>
      </p:sp>
    </p:spTree>
    <p:extLst>
      <p:ext uri="{BB962C8B-B14F-4D97-AF65-F5344CB8AC3E}">
        <p14:creationId xmlns:p14="http://schemas.microsoft.com/office/powerpoint/2010/main" val="2894253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consists of four parts, which starts from behavior decision and ends at collision avoidance and mitigation at each time step.</a:t>
            </a:r>
          </a:p>
          <a:p>
            <a:endParaRPr lang="en-US" dirty="0"/>
          </a:p>
          <a:p>
            <a:r>
              <a:rPr lang="en-US" dirty="0"/>
              <a:t>First, AV decides its behavior, whether lane-following or lane-changing based on the trajectory and map graph.</a:t>
            </a:r>
          </a:p>
          <a:p>
            <a:endParaRPr lang="en-US" dirty="0"/>
          </a:p>
          <a:p>
            <a:r>
              <a:rPr lang="en-US" dirty="0"/>
              <a:t>Second, AV senses the other vehicle’s information and produces the error-conservative information to be safe from the sensing error.</a:t>
            </a:r>
          </a:p>
          <a:p>
            <a:endParaRPr lang="en-US" dirty="0"/>
          </a:p>
          <a:p>
            <a:r>
              <a:rPr lang="en-US" dirty="0"/>
              <a:t>Third, AV detects the collision by finding out the overlap between ego’s response envelope and other vehicle’s worst-case response envelope by the prediction.</a:t>
            </a:r>
          </a:p>
          <a:p>
            <a:endParaRPr lang="en-US" dirty="0"/>
          </a:p>
          <a:p>
            <a:r>
              <a:rPr lang="en-US" dirty="0"/>
              <a:t>At last, if a collision area exists, AV finds out a pair of safe trajectory and safe acceleration rate to avoid the collision area. In case there is no option for avoidance, it mitigates the damage by the maximum braking.</a:t>
            </a:r>
          </a:p>
        </p:txBody>
      </p:sp>
      <p:sp>
        <p:nvSpPr>
          <p:cNvPr id="4" name="Slide Number Placeholder 3"/>
          <p:cNvSpPr>
            <a:spLocks noGrp="1"/>
          </p:cNvSpPr>
          <p:nvPr>
            <p:ph type="sldNum" sz="quarter" idx="5"/>
          </p:nvPr>
        </p:nvSpPr>
        <p:spPr/>
        <p:txBody>
          <a:bodyPr/>
          <a:lstStyle/>
          <a:p>
            <a:fld id="{0F65BDC8-F9A5-4F45-A7FA-B3A4658096E0}" type="slidenum">
              <a:rPr lang="en-US" smtClean="0"/>
              <a:t>13</a:t>
            </a:fld>
            <a:endParaRPr lang="en-US"/>
          </a:p>
        </p:txBody>
      </p:sp>
    </p:spTree>
    <p:extLst>
      <p:ext uri="{BB962C8B-B14F-4D97-AF65-F5344CB8AC3E}">
        <p14:creationId xmlns:p14="http://schemas.microsoft.com/office/powerpoint/2010/main" val="3543148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to decide the behavior, AV uses the ‘</a:t>
            </a:r>
            <a:r>
              <a:rPr lang="en-US" b="1" dirty="0"/>
              <a:t>behavior line</a:t>
            </a:r>
            <a:r>
              <a:rPr lang="en-US" dirty="0"/>
              <a:t>’, or </a:t>
            </a:r>
            <a:r>
              <a:rPr lang="en-US" b="1" dirty="0"/>
              <a:t>BL</a:t>
            </a:r>
            <a:r>
              <a:rPr lang="en-US" dirty="0"/>
              <a:t>.</a:t>
            </a:r>
          </a:p>
          <a:p>
            <a:endParaRPr lang="en-US" dirty="0"/>
          </a:p>
          <a:p>
            <a:pPr marL="171450" indent="-171450">
              <a:buFont typeface="Arial" panose="020B0604020202020204" pitchFamily="34" charset="0"/>
              <a:buChar char="•"/>
            </a:pPr>
            <a:r>
              <a:rPr lang="en-US" dirty="0"/>
              <a:t>(As defined in an equation and the figure shows, the BL is a vertical line that is long as same as the ego vehicle’s width, and distant from the ego AV as much as blinking distance alongside the AV’s trajectory. )</a:t>
            </a:r>
          </a:p>
          <a:p>
            <a:pPr marL="171450" indent="-171450">
              <a:buFont typeface="Arial" panose="020B0604020202020204" pitchFamily="34" charset="0"/>
              <a:buChar char="•"/>
            </a:pPr>
            <a:r>
              <a:rPr lang="en-US" dirty="0"/>
              <a:t>(Blinking distance is the maximum velocity  ‘</a:t>
            </a:r>
            <a:r>
              <a:rPr lang="en-US" dirty="0" err="1"/>
              <a:t>v_max</a:t>
            </a:r>
            <a:r>
              <a:rPr lang="en-US" dirty="0"/>
              <a:t>’ multiplied by the constant ‘</a:t>
            </a:r>
            <a:r>
              <a:rPr lang="en-US" dirty="0" err="1"/>
              <a:t>t_blink</a:t>
            </a:r>
            <a:r>
              <a:rPr lang="en-US" dirty="0"/>
              <a:t>’.)</a:t>
            </a:r>
          </a:p>
          <a:p>
            <a:pPr marL="0" indent="0">
              <a:buFont typeface="Arial" panose="020B0604020202020204" pitchFamily="34" charset="0"/>
              <a:buNone/>
            </a:pPr>
            <a:r>
              <a:rPr lang="en-US" dirty="0"/>
              <a:t>(BL </a:t>
            </a:r>
            <a:r>
              <a:rPr lang="en-US" dirty="0" err="1"/>
              <a:t>aenables</a:t>
            </a:r>
            <a:r>
              <a:rPr lang="en-US" dirty="0"/>
              <a:t> AV to turn on the blinker at a specific fixed point before it changes its lane.)</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BL enables AV to decide its behavior, either lane-changing or lane-following, by discriminating the lane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defRPr/>
            </a:pPr>
            <a:r>
              <a:rPr lang="en-US" dirty="0"/>
              <a:t>Let me explain this with animation.</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(Lane following) (CLICK) First, if both ego AV and BL overlap with the lane ‘L0’, then it meets the lane-following condition. It is continued until the blinking line touches the next lane ‘L1’ and AV’s behavior is lane-following</a:t>
            </a:r>
          </a:p>
          <a:p>
            <a:pPr marL="685800" lvl="1" indent="-228600">
              <a:buFont typeface="+mj-lt"/>
              <a:buAutoNum type="arabicPeriod"/>
              <a:defRPr/>
            </a:pPr>
            <a:endParaRPr lang="en-US" dirty="0"/>
          </a:p>
          <a:p>
            <a:pPr marL="685800" lvl="1" indent="-228600">
              <a:buFont typeface="+mj-lt"/>
              <a:buAutoNum type="arabicPeriod"/>
              <a:defRPr/>
            </a:pPr>
            <a:r>
              <a:rPr lang="en-US" dirty="0"/>
              <a:t>(Lane changing) As AV maneuvers and the BL starts to overlap with the lane L1, however, the ego vehicle does not overlap with L1. (CLICK) Now, its behavior becomes lane-changing. And it is continued until the moment ego vehicle enters L1. (CLICK)</a:t>
            </a:r>
          </a:p>
          <a:p>
            <a:pPr marL="685800" lvl="1" indent="-228600">
              <a:buFont typeface="+mj-lt"/>
              <a:buAutoNum type="arabicPeriod"/>
              <a:defRPr/>
            </a:pPr>
            <a:endParaRPr lang="en-US" dirty="0"/>
          </a:p>
          <a:p>
            <a:pPr marL="685800" lvl="1" indent="-228600">
              <a:buFont typeface="+mj-lt"/>
              <a:buAutoNum type="arabicPeriod"/>
              <a:defRPr/>
            </a:pPr>
            <a:r>
              <a:rPr lang="en-US" dirty="0"/>
              <a:t>(lane following) Now that AV starts to enter  L1, the ego vehicle overlaps with both L0 and L1. Since AV overlaps with the lane where the BL overlaps, now AV’s behavior becomes the lane-following. And it is continued as AV fully enters the lane.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14</a:t>
            </a:fld>
            <a:endParaRPr lang="en-US"/>
          </a:p>
        </p:txBody>
      </p:sp>
    </p:spTree>
    <p:extLst>
      <p:ext uri="{BB962C8B-B14F-4D97-AF65-F5344CB8AC3E}">
        <p14:creationId xmlns:p14="http://schemas.microsoft.com/office/powerpoint/2010/main" val="4254075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the next step, AV senses the other vehicle’s driving information.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Basically, the information contains other vehicles’ x-y coordinates, heading angle, and velocity, because these are the minimum required ones to estimate the future trajectory of the sensed ones.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we apply the Constant Turn Rate and Velocity model for the trajectory estimation, which applies 0 acceleration and constant angular velocity for the next time step.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using the CTRV model prediction, we calculate the worst-case information which makes the estimated position of other cars and ego vehicle to be the closest.</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15</a:t>
            </a:fld>
            <a:endParaRPr lang="en-US"/>
          </a:p>
        </p:txBody>
      </p:sp>
    </p:spTree>
    <p:extLst>
      <p:ext uri="{BB962C8B-B14F-4D97-AF65-F5344CB8AC3E}">
        <p14:creationId xmlns:p14="http://schemas.microsoft.com/office/powerpoint/2010/main" val="3335002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calculating the worst-case information, AV starts the collision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this, AV first estimates other vehicle’s response envelope using the worst-case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trajectory is extracted based on the CTRV model, and then the envelope area is determined by the car’s width, length, and 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shown in the figure, the estimated RE is closer from the ego’s position, compared to the other car’s RE.</a:t>
            </a:r>
          </a:p>
          <a:p>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16</a:t>
            </a:fld>
            <a:endParaRPr lang="en-US"/>
          </a:p>
        </p:txBody>
      </p:sp>
    </p:spTree>
    <p:extLst>
      <p:ext uri="{BB962C8B-B14F-4D97-AF65-F5344CB8AC3E}">
        <p14:creationId xmlns:p14="http://schemas.microsoft.com/office/powerpoint/2010/main" val="1750849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envelope estimation is done, then it starts the detection. The detection process differs by the behavior, in fact, lane-following and lane changing.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First, in lane-following mode, AV finds out the overlap between its RE and other’s RE, and considers the overlapped area as collision area.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Let me explain the example case with an figure. Initially, if there is no overlap between response envelopes which are expressed as green rectangles, then there is no collision area for ego AV.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However, as ego vehicle maneuvers and another car in front slows down, the overlapped area might appear at the tip.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Otherwise, if other cars in adjacent lanes cut into the ego vehicle’s front area, multiple overlaps might appear. In this case, the union of the areas becomes the collision area.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17</a:t>
            </a:fld>
            <a:endParaRPr lang="en-US"/>
          </a:p>
        </p:txBody>
      </p:sp>
    </p:spTree>
    <p:extLst>
      <p:ext uri="{BB962C8B-B14F-4D97-AF65-F5344CB8AC3E}">
        <p14:creationId xmlns:p14="http://schemas.microsoft.com/office/powerpoint/2010/main" val="3887327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ego vehicle is in lane-changing mode, it also has to detect the collision area in the target lane.</a:t>
            </a:r>
          </a:p>
          <a:p>
            <a:endParaRPr lang="en-US" dirty="0"/>
          </a:p>
          <a:p>
            <a:r>
              <a:rPr lang="en-US" dirty="0"/>
              <a:t>To do this, AV creates an area called ‘lane-change </a:t>
            </a:r>
            <a:r>
              <a:rPr lang="en-US" dirty="0" err="1"/>
              <a:t>envelope’,or</a:t>
            </a:r>
            <a:r>
              <a:rPr lang="en-US" dirty="0"/>
              <a:t> 'LE', as the white polygon shown in the figure.</a:t>
            </a:r>
          </a:p>
          <a:p>
            <a:r>
              <a:rPr lang="en-US" dirty="0"/>
              <a:t>This is an envelope to detect the potential collision in the target lane and it does not let ego vehicle to enter the lane whenever the potential collision is detected.</a:t>
            </a:r>
          </a:p>
        </p:txBody>
      </p:sp>
      <p:sp>
        <p:nvSpPr>
          <p:cNvPr id="4" name="Slide Number Placeholder 3"/>
          <p:cNvSpPr>
            <a:spLocks noGrp="1"/>
          </p:cNvSpPr>
          <p:nvPr>
            <p:ph type="sldNum" sz="quarter" idx="5"/>
          </p:nvPr>
        </p:nvSpPr>
        <p:spPr/>
        <p:txBody>
          <a:bodyPr/>
          <a:lstStyle/>
          <a:p>
            <a:fld id="{0F65BDC8-F9A5-4F45-A7FA-B3A4658096E0}" type="slidenum">
              <a:rPr lang="en-US" smtClean="0"/>
              <a:t>18</a:t>
            </a:fld>
            <a:endParaRPr lang="en-US"/>
          </a:p>
        </p:txBody>
      </p:sp>
    </p:spTree>
    <p:extLst>
      <p:ext uri="{BB962C8B-B14F-4D97-AF65-F5344CB8AC3E}">
        <p14:creationId xmlns:p14="http://schemas.microsoft.com/office/powerpoint/2010/main" val="3529547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Also, AV expands the other vehicles’ response envelope areas where it overlaps with ego vehicle’s target lane.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reason AV do this is to be safe from the other car’s worst-negligence during the lane-changing. And this assumes two things.</a:t>
            </a:r>
          </a:p>
          <a:p>
            <a:pPr marL="685800" lvl="1" indent="-228600">
              <a:buFont typeface="+mj-lt"/>
              <a:buAutoNum type="arabicPeriod"/>
              <a:defRPr/>
            </a:pPr>
            <a:r>
              <a:rPr lang="en-US" b="1" dirty="0"/>
              <a:t>First, AV assumes that others will not notice its lane-changing so that they might accelerate at maximum while it is entering the lane. (CLICK!) For this reason, AV makes the other’s envelope longer by adding its lane-entering time to other vehicle’s response time.</a:t>
            </a:r>
          </a:p>
          <a:p>
            <a:pPr marL="685800" lvl="1" indent="-228600">
              <a:buFont typeface="+mj-lt"/>
              <a:buAutoNum type="arabicPeriod"/>
              <a:defRPr/>
            </a:pPr>
            <a:r>
              <a:rPr lang="en-US" b="1" dirty="0"/>
              <a:t>Second, AV does not allow itself to invade the other vehicle's response envelope from the side,  so as not to force them to decelerate more than the minimum deceleration. (CLICK!) However, if the width of other’s envelope which is estimated by ego is the same as the vehicle width, ego vehicle might concur other’s RE from the side.</a:t>
            </a:r>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19</a:t>
            </a:fld>
            <a:endParaRPr lang="en-US"/>
          </a:p>
        </p:txBody>
      </p:sp>
    </p:spTree>
    <p:extLst>
      <p:ext uri="{BB962C8B-B14F-4D97-AF65-F5344CB8AC3E}">
        <p14:creationId xmlns:p14="http://schemas.microsoft.com/office/powerpoint/2010/main" val="2828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baseline="0" dirty="0"/>
              <a:t>First, I want to say that now is the time to make autonomous vehicles to be blame-free.</a:t>
            </a:r>
          </a:p>
          <a:p>
            <a:pPr marL="171450" indent="-171450" rtl="0">
              <a:buFont typeface="Arial" panose="020B0604020202020204" pitchFamily="34" charset="0"/>
              <a:buChar char="•"/>
            </a:pPr>
            <a:endParaRPr lang="en-US" baseline="0" dirty="0"/>
          </a:p>
          <a:p>
            <a:pPr marL="171450" indent="-171450" rtl="0">
              <a:buFont typeface="Arial" panose="020B0604020202020204" pitchFamily="34" charset="0"/>
              <a:buChar char="•"/>
            </a:pPr>
            <a:r>
              <a:rPr lang="en-US" baseline="0" dirty="0"/>
              <a:t>As shown in the figure, the probability of collision comes from the front and behind in the same lane that AV is driving, or from the adjacent lanes.</a:t>
            </a:r>
          </a:p>
          <a:p>
            <a:pPr marL="171450" indent="-171450" rtl="0">
              <a:buFont typeface="Arial" panose="020B0604020202020204" pitchFamily="34" charset="0"/>
              <a:buChar char="•"/>
            </a:pPr>
            <a:endParaRPr lang="en-US" baseline="0" dirty="0"/>
          </a:p>
          <a:p>
            <a:pPr marL="171450" indent="-171450" rtl="0">
              <a:buFont typeface="Arial" panose="020B0604020202020204" pitchFamily="34" charset="0"/>
              <a:buChar char="•"/>
            </a:pPr>
            <a:r>
              <a:rPr lang="en-US" baseline="0" dirty="0"/>
              <a:t>Even if AV is equipped with the safest motion planning algorithm, if multiple vehicles surrounding the AV cause an accident at the same time, then it is obvious that AV might not avoid the accident.</a:t>
            </a:r>
          </a:p>
          <a:p>
            <a:pPr marL="171450" indent="-171450" rtl="0">
              <a:buFont typeface="Arial" panose="020B0604020202020204" pitchFamily="34" charset="0"/>
              <a:buChar char="•"/>
            </a:pPr>
            <a:endParaRPr lang="en-US" baseline="0" dirty="0"/>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Currently, in the event of a traffic accident, the insurance company or court determines the ratio of blame between the involved vehicles. Similarly in hybrid traffic in the near future, the blame will also be judged, no matter whether the vehicle is an autonomous or not. </a:t>
            </a:r>
            <a:br>
              <a:rPr lang="en-US" dirty="0"/>
            </a:br>
            <a:endParaRPr lang="en-US" dirty="0"/>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Meanwhile, as the </a:t>
            </a:r>
            <a:r>
              <a:rPr lang="en-US" dirty="0"/>
              <a:t>‘negligence rule’</a:t>
            </a:r>
            <a:r>
              <a:rPr lang="en-US" sz="1200" b="0" i="0" u="none" strike="noStrike" kern="1200" dirty="0">
                <a:solidFill>
                  <a:schemeClr val="tx1"/>
                </a:solidFill>
                <a:effectLst/>
                <a:latin typeface="+mn-lt"/>
                <a:ea typeface="+mn-ea"/>
                <a:cs typeface="+mn-cs"/>
              </a:rPr>
              <a:t> defines, the blame </a:t>
            </a:r>
            <a:r>
              <a:rPr lang="en-US" dirty="0"/>
              <a:t>decision is done </a:t>
            </a:r>
            <a:r>
              <a:rPr lang="en-US" sz="1200" b="0" i="0" u="none" strike="noStrike" kern="1200" dirty="0">
                <a:solidFill>
                  <a:schemeClr val="tx1"/>
                </a:solidFill>
                <a:effectLst/>
                <a:latin typeface="+mn-lt"/>
                <a:ea typeface="+mn-ea"/>
                <a:cs typeface="+mn-cs"/>
              </a:rPr>
              <a:t>by proving two conditions, which are causation and negligence.</a:t>
            </a:r>
          </a:p>
          <a:p>
            <a:pPr marL="628650" lvl="1" indent="-171450">
              <a:buFont typeface="Wingdings" pitchFamily="2" charset="2"/>
              <a:buChar char="§"/>
            </a:pPr>
            <a:r>
              <a:rPr lang="en-US" b="0" i="0" u="none" strike="noStrike" kern="1200" dirty="0">
                <a:solidFill>
                  <a:schemeClr val="tx1"/>
                </a:solidFill>
                <a:effectLst/>
                <a:latin typeface="+mn-lt"/>
                <a:ea typeface="+mn-ea"/>
                <a:cs typeface="+mn-cs"/>
              </a:rPr>
              <a:t>Causation means whether the driver caused the accident or not, and</a:t>
            </a:r>
          </a:p>
          <a:p>
            <a:pPr marL="628650" lvl="1" indent="-171450">
              <a:buFont typeface="Wingdings" pitchFamily="2" charset="2"/>
              <a:buChar char="§"/>
            </a:pPr>
            <a:r>
              <a:rPr lang="en-US" b="0" i="0" u="none" strike="noStrike" kern="1200" dirty="0">
                <a:solidFill>
                  <a:schemeClr val="tx1"/>
                </a:solidFill>
                <a:effectLst/>
                <a:latin typeface="+mn-lt"/>
                <a:ea typeface="+mn-ea"/>
                <a:cs typeface="+mn-cs"/>
              </a:rPr>
              <a:t>negligence means whether the driver has acted with less than due care.</a:t>
            </a: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In other words, the driver can be 'blame-free' by disproving both of the conditions. More specifically, in case of accident, it needs proof that the driver did not cause the accident and also did his best to fulfill the due care.</a:t>
            </a:r>
            <a:endParaRPr lang="en-US" dirty="0"/>
          </a:p>
          <a:p>
            <a:pPr marL="171450" indent="-171450" rtl="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0F65BDC8-F9A5-4F45-A7FA-B3A4658096E0}" type="slidenum">
              <a:rPr lang="en-US" smtClean="0"/>
              <a:t>2</a:t>
            </a:fld>
            <a:endParaRPr lang="en-US"/>
          </a:p>
        </p:txBody>
      </p:sp>
    </p:spTree>
    <p:extLst>
      <p:ext uri="{BB962C8B-B14F-4D97-AF65-F5344CB8AC3E}">
        <p14:creationId xmlns:p14="http://schemas.microsoft.com/office/powerpoint/2010/main" val="1511007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dirty="0"/>
              <a:t> But if  RE’s width is same as the lane width, then AV is able to prevent the other vehicle's RE overlap from the side. (CLICK)</a:t>
            </a:r>
          </a:p>
        </p:txBody>
      </p:sp>
      <p:sp>
        <p:nvSpPr>
          <p:cNvPr id="4" name="Slide Number Placeholder 3"/>
          <p:cNvSpPr>
            <a:spLocks noGrp="1"/>
          </p:cNvSpPr>
          <p:nvPr>
            <p:ph type="sldNum" sz="quarter" idx="5"/>
          </p:nvPr>
        </p:nvSpPr>
        <p:spPr/>
        <p:txBody>
          <a:bodyPr/>
          <a:lstStyle/>
          <a:p>
            <a:fld id="{0F65BDC8-F9A5-4F45-A7FA-B3A4658096E0}" type="slidenum">
              <a:rPr lang="en-US" smtClean="0"/>
              <a:t>20</a:t>
            </a:fld>
            <a:endParaRPr lang="en-US" dirty="0"/>
          </a:p>
        </p:txBody>
      </p:sp>
    </p:spTree>
    <p:extLst>
      <p:ext uri="{BB962C8B-B14F-4D97-AF65-F5344CB8AC3E}">
        <p14:creationId xmlns:p14="http://schemas.microsoft.com/office/powerpoint/2010/main" val="56356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collision is detected, then AV tries the collision avoidance and mitigation.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if AV </a:t>
            </a:r>
            <a:r>
              <a:rPr lang="en-US" dirty="0" err="1"/>
              <a:t>percieves</a:t>
            </a:r>
            <a:r>
              <a:rPr lang="en-US" dirty="0"/>
              <a:t> the collision </a:t>
            </a:r>
            <a:r>
              <a:rPr lang="en-US" dirty="0" err="1"/>
              <a:t>area,then</a:t>
            </a:r>
            <a:r>
              <a:rPr lang="en-US" dirty="0"/>
              <a:t> it finds out all possible responses, which are pairs of safe </a:t>
            </a:r>
            <a:r>
              <a:rPr lang="en-US" dirty="0" err="1"/>
              <a:t>tajectory</a:t>
            </a:r>
            <a:r>
              <a:rPr lang="en-US" dirty="0"/>
              <a:t> and acceleration rate.</a:t>
            </a:r>
          </a:p>
        </p:txBody>
      </p:sp>
      <p:sp>
        <p:nvSpPr>
          <p:cNvPr id="4" name="Slide Number Placeholder 3"/>
          <p:cNvSpPr>
            <a:spLocks noGrp="1"/>
          </p:cNvSpPr>
          <p:nvPr>
            <p:ph type="sldNum" sz="quarter" idx="5"/>
          </p:nvPr>
        </p:nvSpPr>
        <p:spPr/>
        <p:txBody>
          <a:bodyPr/>
          <a:lstStyle/>
          <a:p>
            <a:fld id="{0F65BDC8-F9A5-4F45-A7FA-B3A4658096E0}" type="slidenum">
              <a:rPr lang="en-US" smtClean="0"/>
              <a:t>21</a:t>
            </a:fld>
            <a:endParaRPr lang="en-US"/>
          </a:p>
        </p:txBody>
      </p:sp>
    </p:spTree>
    <p:extLst>
      <p:ext uri="{BB962C8B-B14F-4D97-AF65-F5344CB8AC3E}">
        <p14:creationId xmlns:p14="http://schemas.microsoft.com/office/powerpoint/2010/main" val="1992536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t>
            </a:r>
            <a:r>
              <a:rPr lang="en-US" dirty="0" err="1"/>
              <a:t>BlaFT</a:t>
            </a:r>
            <a:r>
              <a:rPr lang="en-US" dirty="0"/>
              <a:t> finds out multiple safe responses, then it selects the most optimal one by the quantified criteria. And it is called ‘Threat Number’, or TN.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shown in the equation, the optimal response is the one that minimizes the TN. And TN is a function that takes ‘Braking Threat Number’, or BTN, and ‘Steering Threat Number’, or STN, as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BTN is the index that indicates how much braking is needed to avoid collision. For example, if it is bigger than 1 then collision is unavoidable by maximum braking.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STN is the index that indicates the danger of flipping caused by lateral acceleration.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addition, it is free to decide the function ’f’, according to the driver’s preference for braking and steering level.</a:t>
            </a:r>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22</a:t>
            </a:fld>
            <a:endParaRPr lang="en-US"/>
          </a:p>
        </p:txBody>
      </p:sp>
    </p:spTree>
    <p:extLst>
      <p:ext uri="{BB962C8B-B14F-4D97-AF65-F5344CB8AC3E}">
        <p14:creationId xmlns:p14="http://schemas.microsoft.com/office/powerpoint/2010/main" val="167047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example of TN calculation.</a:t>
            </a:r>
          </a:p>
          <a:p>
            <a:endParaRPr lang="en-US" dirty="0"/>
          </a:p>
          <a:p>
            <a:r>
              <a:rPr lang="en-US" dirty="0"/>
              <a:t>Let’s assume that ego AV found out two safe responses. </a:t>
            </a:r>
          </a:p>
          <a:p>
            <a:endParaRPr lang="en-US" dirty="0"/>
          </a:p>
          <a:p>
            <a:r>
              <a:rPr lang="en-US" dirty="0"/>
              <a:t>The response ‘0’ in green letters requires AV to decelerate less, and the lateral acceleration caused by the curvature of trajectory is less than the response ‘1’.</a:t>
            </a:r>
          </a:p>
          <a:p>
            <a:r>
              <a:rPr lang="en-US" dirty="0"/>
              <a:t>In contrast, as the red letters shows, the response ‘1’ requires AV to decelerate more, and the lateral acceleration is more than the other one because of the higher curvature.</a:t>
            </a:r>
          </a:p>
          <a:p>
            <a:endParaRPr lang="en-US" dirty="0"/>
          </a:p>
          <a:p>
            <a:r>
              <a:rPr lang="en-US" dirty="0"/>
              <a:t>Because the function ‘f’ is the sum of BTN and STN, the TN calculation for each response follows the equation.</a:t>
            </a:r>
          </a:p>
          <a:p>
            <a:r>
              <a:rPr lang="en-US" dirty="0"/>
              <a:t> </a:t>
            </a:r>
          </a:p>
          <a:p>
            <a:r>
              <a:rPr lang="en-US" dirty="0"/>
              <a:t>As a consequence, ego selects the response 0 which makes the TN smaller.</a:t>
            </a:r>
          </a:p>
          <a:p>
            <a:endParaRPr lang="en-US" dirty="0"/>
          </a:p>
          <a:p>
            <a:r>
              <a:rPr lang="en-US" dirty="0"/>
              <a:t> </a:t>
            </a:r>
          </a:p>
        </p:txBody>
      </p:sp>
      <p:sp>
        <p:nvSpPr>
          <p:cNvPr id="4" name="Slide Number Placeholder 3"/>
          <p:cNvSpPr>
            <a:spLocks noGrp="1"/>
          </p:cNvSpPr>
          <p:nvPr>
            <p:ph type="sldNum" sz="quarter" idx="5"/>
          </p:nvPr>
        </p:nvSpPr>
        <p:spPr/>
        <p:txBody>
          <a:bodyPr/>
          <a:lstStyle/>
          <a:p>
            <a:fld id="{396CC038-46F0-4B76-90D5-609D8E0E93FA}" type="slidenum">
              <a:rPr lang="en-US" smtClean="0"/>
              <a:t>23</a:t>
            </a:fld>
            <a:endParaRPr lang="en-US"/>
          </a:p>
        </p:txBody>
      </p:sp>
    </p:spTree>
    <p:extLst>
      <p:ext uri="{BB962C8B-B14F-4D97-AF65-F5344CB8AC3E}">
        <p14:creationId xmlns:p14="http://schemas.microsoft.com/office/powerpoint/2010/main" val="285482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than the algorithm, I also propose the induction proofs that explain how the safe and blame-free state can be satisfied by </a:t>
            </a:r>
            <a:r>
              <a:rPr lang="en-US" dirty="0" err="1"/>
              <a:t>BlaFT</a:t>
            </a:r>
            <a:r>
              <a:rPr lang="en-US" altLang="ko-KR" dirty="0"/>
              <a:t>.</a:t>
            </a:r>
            <a:endParaRPr lang="en-US" dirty="0"/>
          </a:p>
          <a:p>
            <a:endParaRPr lang="en-US" dirty="0"/>
          </a:p>
        </p:txBody>
      </p:sp>
      <p:sp>
        <p:nvSpPr>
          <p:cNvPr id="4" name="Slide Number Placeholder 3"/>
          <p:cNvSpPr>
            <a:spLocks noGrp="1"/>
          </p:cNvSpPr>
          <p:nvPr>
            <p:ph type="sldNum" sz="quarter" idx="5"/>
          </p:nvPr>
        </p:nvSpPr>
        <p:spPr/>
        <p:txBody>
          <a:bodyPr/>
          <a:lstStyle/>
          <a:p>
            <a:fld id="{396CC038-46F0-4B76-90D5-609D8E0E93FA}" type="slidenum">
              <a:rPr lang="en-US" smtClean="0"/>
              <a:t>24</a:t>
            </a:fld>
            <a:endParaRPr lang="en-US"/>
          </a:p>
        </p:txBody>
      </p:sp>
    </p:spTree>
    <p:extLst>
      <p:ext uri="{BB962C8B-B14F-4D97-AF65-F5344CB8AC3E}">
        <p14:creationId xmlns:p14="http://schemas.microsoft.com/office/powerpoint/2010/main" val="4106704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safety proof shows that the whole traffic is safe whenever it is </a:t>
            </a:r>
            <a:r>
              <a:rPr lang="en-US" dirty="0" err="1"/>
              <a:t>BlaFT</a:t>
            </a:r>
            <a:r>
              <a:rPr lang="en-US" dirty="0"/>
              <a:t>-only.</a:t>
            </a:r>
          </a:p>
          <a:p>
            <a:endParaRPr lang="en-US" dirty="0"/>
          </a:p>
          <a:p>
            <a:r>
              <a:rPr lang="en-US" dirty="0"/>
              <a:t>According to the algorithm, whenever all vehicles follow the </a:t>
            </a:r>
            <a:r>
              <a:rPr lang="en-US" dirty="0" err="1"/>
              <a:t>BlaFT</a:t>
            </a:r>
            <a:r>
              <a:rPr lang="en-US" dirty="0"/>
              <a:t>, then they satisfy the two things:</a:t>
            </a:r>
          </a:p>
          <a:p>
            <a:pPr marL="685800" lvl="1" indent="-228600">
              <a:buFont typeface="+mj-lt"/>
              <a:buAutoNum type="arabicPeriod"/>
            </a:pPr>
            <a:r>
              <a:rPr lang="en-US" dirty="0"/>
              <a:t>First, lane-changing vehicles do not cut into other vehicles’ RE on the target lane, and lane-following vehicle’s RE is not overlapped by lane-changing vehicles.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Second, the only moment that REs overlap is from the front vehicle. Even in this case, ego’s crash envelope is not overlapped so that it can resolve the overlap.</a:t>
            </a:r>
          </a:p>
          <a:p>
            <a:endParaRPr lang="en-US" dirty="0"/>
          </a:p>
          <a:p>
            <a:r>
              <a:rPr lang="en-US" dirty="0"/>
              <a:t>And this leads to the state that no crash envelope is overlapped and vehicles are ‘safe’ at every moment.</a:t>
            </a:r>
          </a:p>
          <a:p>
            <a:endParaRPr lang="en-US" dirty="0"/>
          </a:p>
          <a:p>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25</a:t>
            </a:fld>
            <a:endParaRPr lang="en-US"/>
          </a:p>
        </p:txBody>
      </p:sp>
    </p:spTree>
    <p:extLst>
      <p:ext uri="{BB962C8B-B14F-4D97-AF65-F5344CB8AC3E}">
        <p14:creationId xmlns:p14="http://schemas.microsoft.com/office/powerpoint/2010/main" val="624924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Next, the blame proof shows that AV with </a:t>
            </a:r>
            <a:r>
              <a:rPr lang="en-US" b="1" dirty="0" err="1"/>
              <a:t>BlaFT</a:t>
            </a:r>
            <a:r>
              <a:rPr lang="en-US" b="1" dirty="0"/>
              <a:t> is blame-free in hybrid traffic.</a:t>
            </a:r>
          </a:p>
          <a:p>
            <a:endParaRPr lang="en-US" b="1" dirty="0"/>
          </a:p>
          <a:p>
            <a:r>
              <a:rPr lang="en-US" b="1" dirty="0"/>
              <a:t>According to the algorithm, whenever AV follows the </a:t>
            </a:r>
            <a:r>
              <a:rPr lang="en-US" b="1" dirty="0" err="1"/>
              <a:t>blaft</a:t>
            </a:r>
            <a:r>
              <a:rPr lang="en-US" b="1" dirty="0"/>
              <a:t>, then it satisfies the two things:</a:t>
            </a:r>
          </a:p>
          <a:p>
            <a:pPr marL="685800" lvl="1" indent="-228600">
              <a:buFont typeface="+mj-lt"/>
              <a:buAutoNum type="arabicPeriod"/>
            </a:pPr>
            <a:r>
              <a:rPr lang="en-US" b="1" dirty="0"/>
              <a:t>First, same as the safety proof, if </a:t>
            </a:r>
            <a:r>
              <a:rPr lang="en-US" b="1" dirty="0" err="1"/>
              <a:t>BlaFT</a:t>
            </a:r>
            <a:r>
              <a:rPr lang="en-US" b="1" dirty="0"/>
              <a:t> is lane-changing, then it does not make any overlap against others in the target lane.</a:t>
            </a:r>
          </a:p>
          <a:p>
            <a:pPr marL="685800" lvl="1" indent="-228600">
              <a:buFont typeface="+mj-lt"/>
              <a:buAutoNum type="arabicPeriod"/>
            </a:pPr>
            <a:r>
              <a:rPr lang="en-US" b="1" dirty="0"/>
              <a:t>Second, as shown in the figure below, </a:t>
            </a:r>
            <a:r>
              <a:rPr lang="en-US" b="1" dirty="0" err="1"/>
              <a:t>BlaFT</a:t>
            </a:r>
            <a:r>
              <a:rPr lang="en-US" b="1" dirty="0"/>
              <a:t> only allows its CE to be overlapped with other vehicles’ REs that are coming from the adjacent lanes. Because of this reason, it equivalents that the overlap was ‘unpredictable’, or ‘not negligent’.</a:t>
            </a:r>
          </a:p>
          <a:p>
            <a:endParaRPr lang="en-US" dirty="0"/>
          </a:p>
          <a:p>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26</a:t>
            </a:fld>
            <a:endParaRPr lang="en-US"/>
          </a:p>
        </p:txBody>
      </p:sp>
    </p:spTree>
    <p:extLst>
      <p:ext uri="{BB962C8B-B14F-4D97-AF65-F5344CB8AC3E}">
        <p14:creationId xmlns:p14="http://schemas.microsoft.com/office/powerpoint/2010/main" val="4029674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US" dirty="0"/>
              <a:t>And in case an accident happened, it implies that it fulfilled the ‘due care’ by two facts: </a:t>
            </a:r>
          </a:p>
          <a:p>
            <a:pPr marL="1143000" lvl="2" indent="-228600">
              <a:buFont typeface="+mj-lt"/>
              <a:buAutoNum type="alphaUcPeriod"/>
            </a:pPr>
            <a:r>
              <a:rPr lang="en-US" dirty="0"/>
              <a:t>there was no possible response for collision avoidance,</a:t>
            </a:r>
          </a:p>
          <a:p>
            <a:pPr marL="1143000" lvl="2" indent="-228600">
              <a:buFont typeface="+mj-lt"/>
              <a:buAutoNum type="alphaUcPeriod"/>
            </a:pPr>
            <a:r>
              <a:rPr lang="en-US" dirty="0"/>
              <a:t>and the vehicle had a right-of-way against the opponent, since AV was lane-following and others must be lane-changing.</a:t>
            </a:r>
          </a:p>
          <a:p>
            <a:pPr lvl="1"/>
            <a:endParaRPr lang="en-US" dirty="0"/>
          </a:p>
          <a:p>
            <a:r>
              <a:rPr lang="en-US" dirty="0"/>
              <a:t>And this leads to the state that if crash happened, then </a:t>
            </a:r>
            <a:r>
              <a:rPr lang="en-US" dirty="0" err="1"/>
              <a:t>BlaFT</a:t>
            </a:r>
            <a:r>
              <a:rPr lang="en-US" dirty="0"/>
              <a:t> always has the right-of-way. Consequently, AV is blame-free at every moment.</a:t>
            </a:r>
          </a:p>
          <a:p>
            <a:endParaRPr lang="en-US" dirty="0"/>
          </a:p>
          <a:p>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27</a:t>
            </a:fld>
            <a:endParaRPr lang="en-US"/>
          </a:p>
        </p:txBody>
      </p:sp>
    </p:spTree>
    <p:extLst>
      <p:ext uri="{BB962C8B-B14F-4D97-AF65-F5344CB8AC3E}">
        <p14:creationId xmlns:p14="http://schemas.microsoft.com/office/powerpoint/2010/main" val="980677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will discuss the experimental results.</a:t>
            </a:r>
          </a:p>
        </p:txBody>
      </p:sp>
      <p:sp>
        <p:nvSpPr>
          <p:cNvPr id="4" name="Slide Number Placeholder 3"/>
          <p:cNvSpPr>
            <a:spLocks noGrp="1"/>
          </p:cNvSpPr>
          <p:nvPr>
            <p:ph type="sldNum" sz="quarter" idx="5"/>
          </p:nvPr>
        </p:nvSpPr>
        <p:spPr/>
        <p:txBody>
          <a:bodyPr/>
          <a:lstStyle/>
          <a:p>
            <a:fld id="{396CC038-46F0-4B76-90D5-609D8E0E93FA}" type="slidenum">
              <a:rPr lang="en-US" smtClean="0"/>
              <a:t>28</a:t>
            </a:fld>
            <a:endParaRPr lang="en-US"/>
          </a:p>
        </p:txBody>
      </p:sp>
    </p:spTree>
    <p:extLst>
      <p:ext uri="{BB962C8B-B14F-4D97-AF65-F5344CB8AC3E}">
        <p14:creationId xmlns:p14="http://schemas.microsoft.com/office/powerpoint/2010/main" val="719195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vehicular parameters are based on naturalistic driving data shown in the table. I manipulated the response deceleration rate for each experiment to check if different RE length affects the traffic.</a:t>
            </a:r>
          </a:p>
          <a:p>
            <a:r>
              <a:rPr lang="en-US" dirty="0"/>
              <a:t>Also, AV senses other vehicle’s parameters to be the conservative ones, not to underestimate the worst-case sensing.</a:t>
            </a:r>
          </a:p>
          <a:p>
            <a:endParaRPr lang="en-US" dirty="0"/>
          </a:p>
          <a:p>
            <a:r>
              <a:rPr lang="en-US" dirty="0"/>
              <a:t>When it comes to the scenario, 30 vehicles drive for 30 minutes with different AV-HV ratio, such as from 0 versus 30, to 30 versus 0</a:t>
            </a:r>
          </a:p>
          <a:p>
            <a:r>
              <a:rPr lang="en-US" dirty="0"/>
              <a:t>The road environment is two 4-lane loops around the intersection, and its lane width is 3.2m and loop’s length is 1km</a:t>
            </a:r>
          </a:p>
          <a:p>
            <a:r>
              <a:rPr lang="en-US" dirty="0"/>
              <a:t>The allowed maximum velocity in the traffic was set to be 27 miles per hour or 56 miles per hour to assume the typical traffic.</a:t>
            </a:r>
          </a:p>
          <a:p>
            <a:r>
              <a:rPr lang="en-US" dirty="0"/>
              <a:t>Also, to simulate the collisions, I set human-driven vehicle’s velocity to follow normal distribution.</a:t>
            </a:r>
          </a:p>
          <a:p>
            <a:r>
              <a:rPr lang="en-US" dirty="0"/>
              <a:t>If the distance between vehicles is less than 0.1m, It is considered the collision. Then, the simulator makes the colliding human-driven vehicles drive safely at the moment.</a:t>
            </a:r>
          </a:p>
          <a:p>
            <a:endParaRPr lang="en-US" dirty="0"/>
          </a:p>
        </p:txBody>
      </p:sp>
      <p:sp>
        <p:nvSpPr>
          <p:cNvPr id="4" name="Slide Number Placeholder 3"/>
          <p:cNvSpPr>
            <a:spLocks noGrp="1"/>
          </p:cNvSpPr>
          <p:nvPr>
            <p:ph type="sldNum" sz="quarter" idx="5"/>
          </p:nvPr>
        </p:nvSpPr>
        <p:spPr/>
        <p:txBody>
          <a:bodyPr/>
          <a:lstStyle/>
          <a:p>
            <a:fld id="{396CC038-46F0-4B76-90D5-609D8E0E93FA}" type="slidenum">
              <a:rPr lang="en-US" smtClean="0"/>
              <a:t>29</a:t>
            </a:fld>
            <a:endParaRPr lang="en-US"/>
          </a:p>
        </p:txBody>
      </p:sp>
    </p:spTree>
    <p:extLst>
      <p:ext uri="{BB962C8B-B14F-4D97-AF65-F5344CB8AC3E}">
        <p14:creationId xmlns:p14="http://schemas.microsoft.com/office/powerpoint/2010/main" val="150845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what I said earlier, now I point out the limitations of existing work about ‘blame’.</a:t>
            </a:r>
          </a:p>
          <a:p>
            <a:endParaRPr lang="en-US" dirty="0"/>
          </a:p>
          <a:p>
            <a:pPr marL="171450" indent="-171450">
              <a:buFont typeface="Arial" panose="020B0604020202020204" pitchFamily="34" charset="0"/>
              <a:buChar char="•"/>
            </a:pPr>
            <a:r>
              <a:rPr lang="en-US" dirty="0"/>
              <a:t>First, the proposed methods which guarantee ‘no collision’ are not collision-free in hybrid traffic, because they use ideal prerequisites which assume that the traffic is AV-only, or the communication is perfect. However, when it comes to the real world that human-driven vehicles drive together, the methods are not collision-free and not applicable.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Recently, the game-theory based methods are proposed to make AVs work with human-driven vehicles to overcome this. However, the methods still rely on probabilistic prediction so that AV’s prediction of other vehicles’ driving might be wrong.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96CC038-46F0-4B76-90D5-609D8E0E93FA}" type="slidenum">
              <a:rPr lang="en-US" smtClean="0"/>
              <a:t>3</a:t>
            </a:fld>
            <a:endParaRPr lang="en-US"/>
          </a:p>
        </p:txBody>
      </p:sp>
    </p:spTree>
    <p:extLst>
      <p:ext uri="{BB962C8B-B14F-4D97-AF65-F5344CB8AC3E}">
        <p14:creationId xmlns:p14="http://schemas.microsoft.com/office/powerpoint/2010/main" val="4280254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setup, the hybrid traffic simulation was done. As shown in the video, HVs, (or grey vehicles) and AVs, (or the white vehicles with colored envelopes) drive together on the structured road.</a:t>
            </a:r>
          </a:p>
        </p:txBody>
      </p:sp>
      <p:sp>
        <p:nvSpPr>
          <p:cNvPr id="4" name="Slide Number Placeholder 3"/>
          <p:cNvSpPr>
            <a:spLocks noGrp="1"/>
          </p:cNvSpPr>
          <p:nvPr>
            <p:ph type="sldNum" sz="quarter" idx="5"/>
          </p:nvPr>
        </p:nvSpPr>
        <p:spPr/>
        <p:txBody>
          <a:bodyPr/>
          <a:lstStyle/>
          <a:p>
            <a:fld id="{396CC038-46F0-4B76-90D5-609D8E0E93FA}" type="slidenum">
              <a:rPr lang="en-US" smtClean="0"/>
              <a:t>30</a:t>
            </a:fld>
            <a:endParaRPr lang="en-US"/>
          </a:p>
        </p:txBody>
      </p:sp>
    </p:spTree>
    <p:extLst>
      <p:ext uri="{BB962C8B-B14F-4D97-AF65-F5344CB8AC3E}">
        <p14:creationId xmlns:p14="http://schemas.microsoft.com/office/powerpoint/2010/main" val="171518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evaluate the safety empirically, we counted the number of collisions in each case. 10 experiments are done by differentiating the AV ratio, response deceleration rates, and the maximum velocities.</a:t>
                </a:r>
              </a:p>
              <a:p>
                <a:r>
                  <a:rPr lang="en-US" dirty="0"/>
                  <a:t>The X and Y-axis are AV ratio and the number of collisions to evaluate how the number of </a:t>
                </a:r>
                <a:r>
                  <a:rPr lang="en-US" dirty="0" err="1"/>
                  <a:t>BlaFT</a:t>
                </a:r>
                <a:r>
                  <a:rPr lang="en-US" dirty="0"/>
                  <a:t> affects collisions in the whole traffic.</a:t>
                </a:r>
              </a:p>
              <a:p>
                <a:endParaRPr lang="en-US" dirty="0"/>
              </a:p>
              <a:p>
                <a:r>
                  <a:rPr lang="en-US" dirty="0"/>
                  <a:t>The graph shows the average number of collisions and their error intervals by AV ratio.</a:t>
                </a:r>
              </a:p>
              <a:p>
                <a:endParaRPr lang="en-US" dirty="0"/>
              </a:p>
              <a:p>
                <a:r>
                  <a:rPr lang="en-US" dirty="0"/>
                  <a:t>The result tells that the number of collisions decreased linearly, as the number of </a:t>
                </a:r>
                <a:r>
                  <a:rPr lang="en-US" dirty="0" err="1"/>
                  <a:t>BlaFT</a:t>
                </a:r>
                <a:r>
                  <a:rPr lang="en-US" dirty="0"/>
                  <a:t> got increased while the number of human-driven vehicles decreased. When the ratio became 100%, the collision did not happen.</a:t>
                </a:r>
              </a:p>
              <a:p>
                <a:r>
                  <a:rPr lang="en-US" dirty="0"/>
                  <a:t>And this was common in both of the maximum velocities.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There was no significant difference in different response deceleration rates. In other words, </a:t>
                </a:r>
                <a:r>
                  <a:rPr lang="en-US" dirty="0" err="1"/>
                  <a:t>BlaFT</a:t>
                </a:r>
                <a:r>
                  <a:rPr lang="en-US" dirty="0"/>
                  <a:t> does not have to maintain a longer response distance from other vehicles, but it is just a matter of driver’s freedom.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came from the simple fact that </a:t>
                </a:r>
                <a:r>
                  <a:rPr lang="en-US" dirty="0" err="1"/>
                  <a:t>BlaFT</a:t>
                </a:r>
                <a:r>
                  <a:rPr lang="en-US" dirty="0"/>
                  <a:t> drives in a safe-guaranteeing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As shown in the first video, in HV-only traffic, some HVs might malfunction or stop at some point, cut into the lane so tightly, or maintain a very small distance. And when combined together, it leads to a collision.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However, the hybrid traffic with </a:t>
                </a:r>
                <a:r>
                  <a:rPr lang="en-US" dirty="0" err="1"/>
                  <a:t>BlaFT</a:t>
                </a:r>
                <a:r>
                  <a:rPr lang="en-US" dirty="0"/>
                  <a:t> becomes safer by maintaining the response distance, and reacting properly to the sudden danger.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more </a:t>
                </a:r>
                <a:r>
                  <a:rPr lang="en-US" dirty="0" err="1"/>
                  <a:t>BlaFT</a:t>
                </a:r>
                <a:r>
                  <a:rPr lang="en-US" dirty="0"/>
                  <a:t> AVs make hybrid traffic safer.</a:t>
                </a:r>
              </a:p>
            </p:txBody>
          </p:sp>
        </mc:Choice>
        <mc:Fallback xmlns="">
          <p:sp>
            <p:nvSpPr>
              <p:cNvPr id="3" name="Notes Placeholder 2"/>
              <p:cNvSpPr>
                <a:spLocks noGrp="1"/>
              </p:cNvSpPr>
              <p:nvPr>
                <p:ph type="body" idx="1"/>
              </p:nvPr>
            </p:nvSpPr>
            <p:spPr/>
            <p:txBody>
              <a:bodyPr/>
              <a:lstStyle/>
              <a:p>
                <a:r>
                  <a:rPr lang="en-US" dirty="0"/>
                  <a:t>The other application is distributed cameras to take synchronized photos. In fact, 3D image reconstruction based on multiple 2D images taken from different angles of a scene has application in many fields, including entertainment, autonomous driving, and sports. </a:t>
                </a:r>
              </a:p>
              <a:p>
                <a:endParaRPr lang="en-US" dirty="0"/>
              </a:p>
              <a:p>
                <a:r>
                  <a:rPr lang="en-US" dirty="0"/>
                  <a:t>In this application, we had two cameras to take the images at the same time with tolerance of </a:t>
                </a:r>
                <a:r>
                  <a:rPr lang="en-US" b="0" i="0">
                    <a:latin typeface="Cambria Math" panose="02040503050406030204" pitchFamily="18" charset="0"/>
                  </a:rPr>
                  <a:t>100𝜇𝑠.</a:t>
                </a:r>
                <a:r>
                  <a:rPr lang="en-US" dirty="0"/>
                  <a:t> Also, they</a:t>
                </a:r>
                <a:r>
                  <a:rPr lang="en-US" baseline="0" dirty="0"/>
                  <a:t> should have taken the images at most 30 seconds after issuing the command. Therefore, we had two timing specifications: One as simultaneity for the events at which the photos are taken, and the other is the latency between the command and the actuation.</a:t>
                </a:r>
              </a:p>
              <a:p>
                <a:endParaRPr lang="en-US" baseline="0" dirty="0"/>
              </a:p>
              <a:p>
                <a:r>
                  <a:rPr lang="en-US" baseline="0" dirty="0"/>
                  <a:t>Obviously, they are not inconsistent, but we examined them by the deduction system.</a:t>
                </a:r>
              </a:p>
              <a:p>
                <a:endParaRPr lang="en-US" baseline="0" dirty="0"/>
              </a:p>
              <a:p>
                <a:r>
                  <a:rPr lang="en-US" baseline="0" dirty="0"/>
                  <a:t>The monitoring system was NI-9035 chassis with </a:t>
                </a:r>
                <a:r>
                  <a:rPr lang="en-US" dirty="0">
                    <a:latin typeface="Calibri" panose="020F0502020204030204" pitchFamily="34" charset="0"/>
                    <a:cs typeface="Calibri" panose="020F0502020204030204" pitchFamily="34" charset="0"/>
                  </a:rPr>
                  <a:t>NI-9232 that had </a:t>
                </a:r>
                <a:r>
                  <a:rPr lang="en-US" b="0" i="0">
                    <a:latin typeface="Cambria Math" panose="02040503050406030204" pitchFamily="18" charset="0"/>
                    <a:cs typeface="Calibri" panose="020F0502020204030204" pitchFamily="34" charset="0"/>
                  </a:rPr>
                  <a:t>14.8𝜇𝑠</a:t>
                </a:r>
                <a:r>
                  <a:rPr lang="en-US" dirty="0"/>
                  <a:t> as measurement uncertainty that is small enough to monitor a system with </a:t>
                </a:r>
                <a:r>
                  <a:rPr lang="en-US" b="0" i="0">
                    <a:latin typeface="Cambria Math" panose="02040503050406030204" pitchFamily="18" charset="0"/>
                  </a:rPr>
                  <a:t>100𝜇𝑠 </a:t>
                </a:r>
                <a:r>
                  <a:rPr lang="en-US" dirty="0"/>
                  <a:t>tolerance.</a:t>
                </a:r>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31</a:t>
            </a:fld>
            <a:endParaRPr lang="en-US"/>
          </a:p>
        </p:txBody>
      </p:sp>
    </p:spTree>
    <p:extLst>
      <p:ext uri="{BB962C8B-B14F-4D97-AF65-F5344CB8AC3E}">
        <p14:creationId xmlns:p14="http://schemas.microsoft.com/office/powerpoint/2010/main" val="3304707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checked if </a:t>
            </a:r>
            <a:r>
              <a:rPr lang="en-US" dirty="0" err="1"/>
              <a:t>BlaFT</a:t>
            </a:r>
            <a:r>
              <a:rPr lang="en-US" dirty="0"/>
              <a:t> can be efficient by measuring the delayed time of each vehicle.</a:t>
            </a:r>
          </a:p>
          <a:p>
            <a:r>
              <a:rPr lang="en-US" dirty="0"/>
              <a:t>The delayed time on the Y-axis means the vehicle’s time loss by the</a:t>
            </a:r>
            <a:r>
              <a:rPr lang="ko-KR" altLang="en-US" dirty="0"/>
              <a:t> </a:t>
            </a:r>
            <a:r>
              <a:rPr lang="en-US" altLang="ko-KR" dirty="0"/>
              <a:t>braking. So whenever vehicles brake more and frequently the delayed time increases.</a:t>
            </a:r>
          </a:p>
          <a:p>
            <a:endParaRPr lang="en-US" altLang="ko-KR" dirty="0"/>
          </a:p>
          <a:p>
            <a:r>
              <a:rPr lang="en-US" altLang="ko-KR" dirty="0"/>
              <a:t>Same as the previous one, we conducted 10 simulations for each AV-ratio, response deceleration rates, and maximum velocities.</a:t>
            </a:r>
          </a:p>
          <a:p>
            <a:endParaRPr lang="en-US" altLang="ko-KR" dirty="0"/>
          </a:p>
          <a:p>
            <a:r>
              <a:rPr lang="en-US" altLang="ko-KR" dirty="0"/>
              <a:t>The result shows that when it comes to the slower traffic, where the maximum velocity is 12m/s, there was no relevance between response deceleration rates and delay. </a:t>
            </a:r>
          </a:p>
          <a:p>
            <a:r>
              <a:rPr lang="en-US" altLang="ko-KR" dirty="0"/>
              <a:t>However, on average, the overall delay decreased about maximum 20% as </a:t>
            </a:r>
            <a:r>
              <a:rPr lang="en-US" altLang="ko-KR" dirty="0" err="1"/>
              <a:t>BlaFT</a:t>
            </a:r>
            <a:r>
              <a:rPr lang="en-US" altLang="ko-KR" dirty="0"/>
              <a:t> became more prevalent. </a:t>
            </a:r>
          </a:p>
          <a:p>
            <a:endParaRPr lang="en-US" altLang="ko-KR" dirty="0"/>
          </a:p>
          <a:p>
            <a:r>
              <a:rPr lang="en-US" altLang="ko-KR" dirty="0"/>
              <a:t>In the faster traffic, where its maximum velocity is 25m/s, it resulted in the bigger delayed times compared to the slower traffic. </a:t>
            </a:r>
          </a:p>
          <a:p>
            <a:r>
              <a:rPr lang="en-US" altLang="ko-KR" dirty="0"/>
              <a:t>Also, when the response deceleration was at a minimum, the delay did not change significantly. However, with two other bigger response deceleration rates, they showed 25% and 34% decrease in delayed time.</a:t>
            </a:r>
          </a:p>
          <a:p>
            <a:endParaRPr lang="en-US" altLang="ko-KR" dirty="0"/>
          </a:p>
          <a:p>
            <a:r>
              <a:rPr lang="en-US" altLang="ko-KR" dirty="0"/>
              <a:t>In other words, the key factor that affects the delayed time was the length of 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(CLICK) (CLICK)</a:t>
            </a:r>
          </a:p>
          <a:p>
            <a:r>
              <a:rPr lang="en-US" altLang="ko-KR" dirty="0"/>
              <a:t>First, In the slow traffic, </a:t>
            </a:r>
            <a:r>
              <a:rPr lang="en-US" altLang="ko-KR" dirty="0" err="1"/>
              <a:t>BlaFT</a:t>
            </a:r>
            <a:r>
              <a:rPr lang="en-US" altLang="ko-KR" dirty="0"/>
              <a:t> maintains the shorter RE compared to the ones in the fast traffic. As you see in the second video, the faster AVs brake more frequently than the other ones, since it has more chance of detecting the collision area because of longer RE.</a:t>
            </a:r>
          </a:p>
          <a:p>
            <a:endParaRPr lang="en-US" altLang="ko-KR" dirty="0"/>
          </a:p>
          <a:p>
            <a:r>
              <a:rPr lang="en-US" altLang="ko-KR" dirty="0"/>
              <a:t>However, </a:t>
            </a:r>
            <a:r>
              <a:rPr lang="en-US" altLang="ko-KR" dirty="0" err="1"/>
              <a:t>BlaFT</a:t>
            </a:r>
            <a:r>
              <a:rPr lang="en-US" altLang="ko-KR" dirty="0"/>
              <a:t> can choose its own response deceleration to be up to maximum deceleration 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(CLICK)</a:t>
            </a:r>
          </a:p>
          <a:p>
            <a:r>
              <a:rPr lang="en-US" altLang="ko-KR" dirty="0"/>
              <a:t>The last video shows the shorter RE that its length is much shorter than the second video. Even if the AVs are under the same maximum velocity, the smaller RE area prevents frequent braking.</a:t>
            </a:r>
          </a:p>
          <a:p>
            <a:endParaRPr lang="en-US" altLang="ko-KR" dirty="0"/>
          </a:p>
          <a:p>
            <a:r>
              <a:rPr lang="en-US" altLang="ko-KR" dirty="0"/>
              <a:t>As a result, as the maximum allowed velocity gets higher, the whole traffic becomes more efficient as </a:t>
            </a:r>
            <a:r>
              <a:rPr lang="en-US" altLang="ko-KR" dirty="0" err="1"/>
              <a:t>BlaFT</a:t>
            </a:r>
            <a:r>
              <a:rPr lang="en-US" altLang="ko-KR" dirty="0"/>
              <a:t> maintains shorter RE and endures the sharp braking. </a:t>
            </a:r>
          </a:p>
        </p:txBody>
      </p:sp>
      <p:sp>
        <p:nvSpPr>
          <p:cNvPr id="4" name="Slide Number Placeholder 3"/>
          <p:cNvSpPr>
            <a:spLocks noGrp="1"/>
          </p:cNvSpPr>
          <p:nvPr>
            <p:ph type="sldNum" sz="quarter" idx="5"/>
          </p:nvPr>
        </p:nvSpPr>
        <p:spPr/>
        <p:txBody>
          <a:bodyPr/>
          <a:lstStyle/>
          <a:p>
            <a:fld id="{0F65BDC8-F9A5-4F45-A7FA-B3A4658096E0}" type="slidenum">
              <a:rPr lang="en-US" smtClean="0"/>
              <a:t>32</a:t>
            </a:fld>
            <a:endParaRPr lang="en-US"/>
          </a:p>
        </p:txBody>
      </p:sp>
    </p:spTree>
    <p:extLst>
      <p:ext uri="{BB962C8B-B14F-4D97-AF65-F5344CB8AC3E}">
        <p14:creationId xmlns:p14="http://schemas.microsoft.com/office/powerpoint/2010/main" val="1368194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Throughout the presentation, I showed four contributions.</a:t>
                </a:r>
              </a:p>
              <a:p>
                <a:pPr marL="628650" lvl="1" indent="-171450">
                  <a:buFont typeface="Arial" panose="020B0604020202020204" pitchFamily="34" charset="0"/>
                  <a:buChar char="•"/>
                </a:pPr>
                <a:r>
                  <a:rPr lang="en-US" dirty="0"/>
                  <a:t>First, I proposed a blame-free motion planning algorithm which works in hybrid traffic.</a:t>
                </a:r>
              </a:p>
              <a:p>
                <a:pPr marL="628650" lvl="1" indent="-171450">
                  <a:buFont typeface="Arial" panose="020B0604020202020204" pitchFamily="34" charset="0"/>
                  <a:buChar char="•"/>
                </a:pPr>
                <a:r>
                  <a:rPr lang="en-US" dirty="0"/>
                  <a:t>Second, I proved by induction that </a:t>
                </a:r>
                <a:r>
                  <a:rPr lang="en-US" dirty="0" err="1"/>
                  <a:t>BlaFT</a:t>
                </a:r>
                <a:r>
                  <a:rPr lang="en-US" dirty="0"/>
                  <a:t>-only traffic is safe, and AV equipped with </a:t>
                </a:r>
                <a:r>
                  <a:rPr lang="en-US" dirty="0" err="1"/>
                  <a:t>BlaFT</a:t>
                </a:r>
                <a:r>
                  <a:rPr lang="en-US" dirty="0"/>
                  <a:t> is blame-free, </a:t>
                </a:r>
              </a:p>
              <a:p>
                <a:pPr marL="628650" lvl="1" indent="-171450">
                  <a:buFont typeface="Arial" panose="020B0604020202020204" pitchFamily="34" charset="0"/>
                  <a:buChar char="•"/>
                </a:pPr>
                <a:r>
                  <a:rPr lang="en-US" dirty="0"/>
                  <a:t>Third, I showed the hybrid traffic simulation setup based on SUMO,</a:t>
                </a:r>
              </a:p>
              <a:p>
                <a:pPr marL="628650" lvl="1" indent="-171450">
                  <a:buFont typeface="Arial" panose="020B0604020202020204" pitchFamily="34" charset="0"/>
                  <a:buChar char="•"/>
                </a:pPr>
                <a:r>
                  <a:rPr lang="en-US" dirty="0"/>
                  <a:t>And experimental results that more </a:t>
                </a:r>
                <a:r>
                  <a:rPr lang="en-US" dirty="0" err="1"/>
                  <a:t>BlaFT</a:t>
                </a:r>
                <a:r>
                  <a:rPr lang="en-US" dirty="0"/>
                  <a:t> AVs not just reduce collisions, but also can make the traffic to be efficient.</a:t>
                </a:r>
              </a:p>
              <a:p>
                <a:pPr marL="628650" lvl="1" indent="-171450">
                  <a:buFont typeface="Arial" panose="020B0604020202020204" pitchFamily="34" charset="0"/>
                  <a:buChar char="•"/>
                </a:pPr>
                <a:endParaRPr lang="en-US" dirty="0"/>
              </a:p>
              <a:p>
                <a:r>
                  <a:rPr lang="en-US" dirty="0"/>
                  <a:t>However, there are more works to be done in the future that</a:t>
                </a:r>
              </a:p>
              <a:p>
                <a:pPr marL="628650" lvl="1" indent="-171450">
                  <a:buFont typeface="Arial" panose="020B0604020202020204" pitchFamily="34" charset="0"/>
                  <a:buChar char="•"/>
                </a:pPr>
                <a:r>
                  <a:rPr lang="en-US" dirty="0"/>
                  <a:t>Blame should also be clear with prioritized participants like emergency vehicles and pedestrians</a:t>
                </a:r>
              </a:p>
              <a:p>
                <a:pPr marL="628650" lvl="1" indent="-171450">
                  <a:buFont typeface="Arial" panose="020B0604020202020204" pitchFamily="34" charset="0"/>
                  <a:buChar char="•"/>
                </a:pPr>
                <a:r>
                  <a:rPr lang="en-US" dirty="0"/>
                  <a:t>And it also needs more realistic dynamics so that the algorithm gets more accurate in physical world.</a:t>
                </a:r>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The other application is distributed cameras to take synchronized photos. In fact, 3D image reconstruction based on multiple 2D images taken from different angles of a scene has application in many fields, including entertainment, autonomous driving, and sports. </a:t>
                </a:r>
              </a:p>
              <a:p>
                <a:endParaRPr lang="en-US" dirty="0"/>
              </a:p>
              <a:p>
                <a:r>
                  <a:rPr lang="en-US" dirty="0"/>
                  <a:t>In this application, we had two cameras to take the images at the same time with tolerance of </a:t>
                </a:r>
                <a:r>
                  <a:rPr lang="en-US" b="0" i="0">
                    <a:latin typeface="Cambria Math" panose="02040503050406030204" pitchFamily="18" charset="0"/>
                  </a:rPr>
                  <a:t>100𝜇𝑠.</a:t>
                </a:r>
                <a:r>
                  <a:rPr lang="en-US" dirty="0"/>
                  <a:t> Also, they</a:t>
                </a:r>
                <a:r>
                  <a:rPr lang="en-US" baseline="0" dirty="0"/>
                  <a:t> should have taken the images at most 30 seconds after issuing the command. Therefore, we had two timing specifications: One as simultaneity for the events at which the photos are taken, and the other is the latency between the command and the actuation.</a:t>
                </a:r>
              </a:p>
              <a:p>
                <a:endParaRPr lang="en-US" baseline="0" dirty="0"/>
              </a:p>
              <a:p>
                <a:r>
                  <a:rPr lang="en-US" baseline="0" dirty="0"/>
                  <a:t>Obviously, they are not inconsistent, but we examined them by the deduction system.</a:t>
                </a:r>
              </a:p>
              <a:p>
                <a:endParaRPr lang="en-US" baseline="0" dirty="0"/>
              </a:p>
              <a:p>
                <a:r>
                  <a:rPr lang="en-US" baseline="0" dirty="0"/>
                  <a:t>The monitoring system was NI-9035 chassis with </a:t>
                </a:r>
                <a:r>
                  <a:rPr lang="en-US" dirty="0">
                    <a:latin typeface="Calibri" panose="020F0502020204030204" pitchFamily="34" charset="0"/>
                    <a:cs typeface="Calibri" panose="020F0502020204030204" pitchFamily="34" charset="0"/>
                  </a:rPr>
                  <a:t>NI-9232 that had </a:t>
                </a:r>
                <a:r>
                  <a:rPr lang="en-US" b="0" i="0">
                    <a:latin typeface="Cambria Math" panose="02040503050406030204" pitchFamily="18" charset="0"/>
                    <a:cs typeface="Calibri" panose="020F0502020204030204" pitchFamily="34" charset="0"/>
                  </a:rPr>
                  <a:t>14.8𝜇𝑠</a:t>
                </a:r>
                <a:r>
                  <a:rPr lang="en-US" dirty="0"/>
                  <a:t> as measurement uncertainty that is small enough to monitor a system with </a:t>
                </a:r>
                <a:r>
                  <a:rPr lang="en-US" b="0" i="0">
                    <a:latin typeface="Cambria Math" panose="02040503050406030204" pitchFamily="18" charset="0"/>
                  </a:rPr>
                  <a:t>100𝜇𝑠 </a:t>
                </a:r>
                <a:r>
                  <a:rPr lang="en-US" dirty="0"/>
                  <a:t>tolerance.</a:t>
                </a:r>
              </a:p>
            </p:txBody>
          </p:sp>
        </mc:Fallback>
      </mc:AlternateContent>
      <p:sp>
        <p:nvSpPr>
          <p:cNvPr id="4" name="Slide Number Placeholder 3"/>
          <p:cNvSpPr>
            <a:spLocks noGrp="1"/>
          </p:cNvSpPr>
          <p:nvPr>
            <p:ph type="sldNum" sz="quarter" idx="5"/>
          </p:nvPr>
        </p:nvSpPr>
        <p:spPr/>
        <p:txBody>
          <a:bodyPr/>
          <a:lstStyle/>
          <a:p>
            <a:fld id="{0F65BDC8-F9A5-4F45-A7FA-B3A4658096E0}" type="slidenum">
              <a:rPr lang="en-US" smtClean="0"/>
              <a:t>33</a:t>
            </a:fld>
            <a:endParaRPr lang="en-US"/>
          </a:p>
        </p:txBody>
      </p:sp>
    </p:spTree>
    <p:extLst>
      <p:ext uri="{BB962C8B-B14F-4D97-AF65-F5344CB8AC3E}">
        <p14:creationId xmlns:p14="http://schemas.microsoft.com/office/powerpoint/2010/main" val="4188988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whereas RSS suggests the distance-based blame, its suggestion is still not applicable in real-world for two reasons.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First, its lateral safe distance can be longer than the lane’s width, and this makes AVs to be farther from other car in the adjacent lane so that AV has to get out of the current lane.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Next, RSS also decides the right-of-way by the distance. According to the rule, the closest vehicle from the merging point has a right-of-way.  And this makes the right-of-way decision inconsistent.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 expressed in the figure, for example, ‘c1’ was closer to the merging point than ‘c2’ so that it had the right-of-way. However, if c2 ran faster than c1 at the next time step and got closer from the point than c1, then c2 has the right-of-way at the moment.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this reason, now there is no blame-free methods for autonomous driving.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Now, I want to insist that we need a blame-free motion planning algorithm that proves its zero-blame by the negligence rule.</a:t>
            </a:r>
          </a:p>
        </p:txBody>
      </p:sp>
      <p:sp>
        <p:nvSpPr>
          <p:cNvPr id="4" name="Slide Number Placeholder 3"/>
          <p:cNvSpPr>
            <a:spLocks noGrp="1"/>
          </p:cNvSpPr>
          <p:nvPr>
            <p:ph type="sldNum" sz="quarter" idx="5"/>
          </p:nvPr>
        </p:nvSpPr>
        <p:spPr/>
        <p:txBody>
          <a:bodyPr/>
          <a:lstStyle/>
          <a:p>
            <a:fld id="{396CC038-46F0-4B76-90D5-609D8E0E93FA}" type="slidenum">
              <a:rPr lang="en-US" smtClean="0"/>
              <a:t>4</a:t>
            </a:fld>
            <a:endParaRPr lang="en-US"/>
          </a:p>
        </p:txBody>
      </p:sp>
    </p:spTree>
    <p:extLst>
      <p:ext uri="{BB962C8B-B14F-4D97-AF65-F5344CB8AC3E}">
        <p14:creationId xmlns:p14="http://schemas.microsoft.com/office/powerpoint/2010/main" val="1887697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I propose four contributions of the research.</a:t>
            </a:r>
          </a:p>
          <a:p>
            <a:endParaRPr lang="en-US" dirty="0"/>
          </a:p>
          <a:p>
            <a:pPr marL="228600" indent="-228600">
              <a:buFont typeface="+mj-lt"/>
              <a:buAutoNum type="arabicPeriod"/>
            </a:pPr>
            <a:r>
              <a:rPr lang="en-US" dirty="0"/>
              <a:t>First, I propose an algorithm that enables a blame-free motion planning in hybrid traffic, which is named as ‘</a:t>
            </a:r>
            <a:r>
              <a:rPr lang="en-US" dirty="0" err="1"/>
              <a:t>BlaFT</a:t>
            </a:r>
            <a:r>
              <a:rPr lang="en-US" dirty="0"/>
              <a:t>.’</a:t>
            </a:r>
          </a:p>
          <a:p>
            <a:pPr marL="228600" indent="-228600">
              <a:buFont typeface="+mj-lt"/>
              <a:buAutoNum type="arabicPeriod"/>
            </a:pPr>
            <a:endParaRPr lang="en-US" dirty="0"/>
          </a:p>
          <a:p>
            <a:pPr marL="228600" indent="-228600">
              <a:buFont typeface="+mj-lt"/>
              <a:buAutoNum type="arabicPeriod"/>
            </a:pPr>
            <a:r>
              <a:rPr lang="en-US" dirty="0"/>
              <a:t>Second, I propose two induction proofs that show the motion planning algorithm guarantees safety and blame-free states.</a:t>
            </a:r>
          </a:p>
          <a:p>
            <a:pPr marL="228600" lvl="0" indent="-228600">
              <a:buFont typeface="Arial" panose="020B0604020202020204" pitchFamily="34" charset="0"/>
              <a:buChar char="•"/>
            </a:pPr>
            <a:endParaRPr lang="en-US" dirty="0"/>
          </a:p>
          <a:p>
            <a:pPr marL="0" lvl="0" indent="0">
              <a:buFont typeface="Arial" panose="020B0604020202020204" pitchFamily="34" charset="0"/>
              <a:buNone/>
            </a:pPr>
            <a:r>
              <a:rPr lang="en-US" dirty="0"/>
              <a:t>3. Third, I show the simulation setup of hybrid traffic which is built on SUMO simulator.</a:t>
            </a:r>
          </a:p>
          <a:p>
            <a:pPr marL="228600" indent="-228600">
              <a:buFont typeface="+mj-lt"/>
              <a:buAutoNum type="arabicPeriod"/>
            </a:pPr>
            <a:endParaRPr lang="en-US" dirty="0"/>
          </a:p>
          <a:p>
            <a:pPr marL="228600" indent="-228600">
              <a:buFont typeface="+mj-lt"/>
              <a:buAutoNum type="arabicPeriod"/>
            </a:pPr>
            <a:r>
              <a:rPr lang="en-US" dirty="0"/>
              <a:t>At the end, I show the experimental results of safety and efficiency. </a:t>
            </a:r>
          </a:p>
          <a:p>
            <a:pPr marL="685800" lvl="1" indent="-228600">
              <a:buFont typeface="Arial" panose="020B0604020202020204" pitchFamily="34" charset="0"/>
              <a:buChar char="•"/>
            </a:pPr>
            <a:r>
              <a:rPr lang="en-US" dirty="0"/>
              <a:t>For the safety, by increasing the AV ratio to 100%, the number of accident decreased to 0</a:t>
            </a:r>
          </a:p>
          <a:p>
            <a:pPr marL="685800" lvl="1" indent="-228600">
              <a:buFont typeface="Arial" panose="020B0604020202020204" pitchFamily="34" charset="0"/>
              <a:buChar char="•"/>
            </a:pPr>
            <a:r>
              <a:rPr lang="en-US" dirty="0"/>
              <a:t>For the efficiency, it showed that the delay time might be decreased as </a:t>
            </a:r>
            <a:r>
              <a:rPr lang="en-US" dirty="0" err="1"/>
              <a:t>BlaFT</a:t>
            </a:r>
            <a:r>
              <a:rPr lang="en-US" dirty="0"/>
              <a:t> manipulates its safe distance. </a:t>
            </a:r>
          </a:p>
        </p:txBody>
      </p:sp>
      <p:sp>
        <p:nvSpPr>
          <p:cNvPr id="4" name="Slide Number Placeholder 3"/>
          <p:cNvSpPr>
            <a:spLocks noGrp="1"/>
          </p:cNvSpPr>
          <p:nvPr>
            <p:ph type="sldNum" sz="quarter" idx="5"/>
          </p:nvPr>
        </p:nvSpPr>
        <p:spPr/>
        <p:txBody>
          <a:bodyPr/>
          <a:lstStyle/>
          <a:p>
            <a:fld id="{396CC038-46F0-4B76-90D5-609D8E0E93FA}" type="slidenum">
              <a:rPr lang="en-US" smtClean="0"/>
              <a:t>5</a:t>
            </a:fld>
            <a:endParaRPr lang="en-US" dirty="0"/>
          </a:p>
        </p:txBody>
      </p:sp>
    </p:spTree>
    <p:extLst>
      <p:ext uri="{BB962C8B-B14F-4D97-AF65-F5344CB8AC3E}">
        <p14:creationId xmlns:p14="http://schemas.microsoft.com/office/powerpoint/2010/main" val="1783381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me explain the definitions.</a:t>
            </a:r>
          </a:p>
        </p:txBody>
      </p:sp>
      <p:sp>
        <p:nvSpPr>
          <p:cNvPr id="4" name="Slide Number Placeholder 3"/>
          <p:cNvSpPr>
            <a:spLocks noGrp="1"/>
          </p:cNvSpPr>
          <p:nvPr>
            <p:ph type="sldNum" sz="quarter" idx="5"/>
          </p:nvPr>
        </p:nvSpPr>
        <p:spPr/>
        <p:txBody>
          <a:bodyPr/>
          <a:lstStyle/>
          <a:p>
            <a:fld id="{396CC038-46F0-4B76-90D5-609D8E0E93FA}" type="slidenum">
              <a:rPr lang="en-US" smtClean="0"/>
              <a:t>6</a:t>
            </a:fld>
            <a:endParaRPr lang="en-US"/>
          </a:p>
        </p:txBody>
      </p:sp>
    </p:spTree>
    <p:extLst>
      <p:ext uri="{BB962C8B-B14F-4D97-AF65-F5344CB8AC3E}">
        <p14:creationId xmlns:p14="http://schemas.microsoft.com/office/powerpoint/2010/main" val="269347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 propose two distances as negligence criteria, which are response and crash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response distance is the longest braking distance that AV is negligent during the response time ‘rho’ so that it accelerates at maximum during the time, and starts to brake after the ‘rho’. Among the variables in the equation, the response deceleration rate, marked with red circle, is the one that autonomous vehicle applies as the minimum braking. And its distance is constrained by the sensing range. To satisfy the constraint, the responding deceleration rate should be manipulated by the AV.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the crash distance is the one from which AV is not possible to avoid the accident even with the maximum braking. Not like the response distance, the crash distance uses the maximum braking rate, which is usually specified by the manufacturers, law, or manual. So if the collision area was initially within this distance, it is unavoidable for AV. In this case, AV is not negligent.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7</a:t>
            </a:fld>
            <a:endParaRPr lang="en-US"/>
          </a:p>
        </p:txBody>
      </p:sp>
    </p:spTree>
    <p:extLst>
      <p:ext uri="{BB962C8B-B14F-4D97-AF65-F5344CB8AC3E}">
        <p14:creationId xmlns:p14="http://schemas.microsoft.com/office/powerpoint/2010/main" val="1617638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two distances, AV creates two kinds of envelopes to detect the collision, which are called response and crash envelope.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defRPr/>
            </a:pPr>
            <a:r>
              <a:rPr lang="en-US" dirty="0"/>
              <a:t>The envelope calculation is based on the lane-based coordinate system, as shown in an equation. ‘t’ is the vehicle’s trajectory function, and ‘Y’ is the longitudinal position following the trajectory. The function ‘w’ is the vehicle’s width and t-perpendicular is the norm vector of function ‘t’ at  the position ‘Y.’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interval of ‘Y’ and ‘alpha’ allows us to define the area of the envelopes. The width is same as the vehicle’s width by alpha, and the length starts from the vehicle’s tail and ends at the response distance or crash distance from the 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F65BDC8-F9A5-4F45-A7FA-B3A4658096E0}" type="slidenum">
              <a:rPr lang="en-US" smtClean="0"/>
              <a:t>8</a:t>
            </a:fld>
            <a:endParaRPr lang="en-US" dirty="0"/>
          </a:p>
        </p:txBody>
      </p:sp>
    </p:spTree>
    <p:extLst>
      <p:ext uri="{BB962C8B-B14F-4D97-AF65-F5344CB8AC3E}">
        <p14:creationId xmlns:p14="http://schemas.microsoft.com/office/powerpoint/2010/main" val="141442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two envelopes, now we define the safe and crash states.</a:t>
            </a:r>
          </a:p>
          <a:p>
            <a:endParaRPr lang="en-US" dirty="0"/>
          </a:p>
          <a:p>
            <a:pPr marL="171450" indent="-171450">
              <a:buFont typeface="Arial" panose="020B0604020202020204" pitchFamily="34" charset="0"/>
              <a:buChar char="•"/>
            </a:pPr>
            <a:r>
              <a:rPr lang="en-US" dirty="0"/>
              <a:t>First, the crash state is the moment multiple CEs overlap with each other. In this case, the distance they are maintaining is not enough to avoid the collision by braking.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Second, the safe state is the negation of the crash state. In fact, it means there is no overlap among CEs. In the safe state, vehicles are able to avoid accidents by braking with less than the maximum deceleration rate. </a:t>
            </a:r>
          </a:p>
        </p:txBody>
      </p:sp>
      <p:sp>
        <p:nvSpPr>
          <p:cNvPr id="4" name="Slide Number Placeholder 3"/>
          <p:cNvSpPr>
            <a:spLocks noGrp="1"/>
          </p:cNvSpPr>
          <p:nvPr>
            <p:ph type="sldNum" sz="quarter" idx="5"/>
          </p:nvPr>
        </p:nvSpPr>
        <p:spPr/>
        <p:txBody>
          <a:bodyPr/>
          <a:lstStyle/>
          <a:p>
            <a:fld id="{0F65BDC8-F9A5-4F45-A7FA-B3A4658096E0}" type="slidenum">
              <a:rPr lang="en-US" smtClean="0"/>
              <a:t>9</a:t>
            </a:fld>
            <a:endParaRPr lang="en-US"/>
          </a:p>
        </p:txBody>
      </p:sp>
    </p:spTree>
    <p:extLst>
      <p:ext uri="{BB962C8B-B14F-4D97-AF65-F5344CB8AC3E}">
        <p14:creationId xmlns:p14="http://schemas.microsoft.com/office/powerpoint/2010/main" val="570943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511300" y="1114425"/>
            <a:ext cx="9448800" cy="1280160"/>
          </a:xfrm>
        </p:spPr>
        <p:txBody>
          <a:bodyPr anchor="t" anchorCtr="0"/>
          <a:lstStyle>
            <a:lvl1pPr algn="r">
              <a:defRPr sz="3200">
                <a:solidFill>
                  <a:schemeClr val="tx1"/>
                </a:solidFill>
              </a:defRPr>
            </a:lvl1pPr>
          </a:lstStyle>
          <a:p>
            <a:r>
              <a:rPr kumimoji="0" lang="en-US"/>
              <a:t>Click to edit Master title style</a:t>
            </a:r>
            <a:endParaRPr kumimoji="0" lang="en-US" dirty="0"/>
          </a:p>
        </p:txBody>
      </p:sp>
      <p:sp>
        <p:nvSpPr>
          <p:cNvPr id="9" name="Subtitle 8"/>
          <p:cNvSpPr>
            <a:spLocks noGrp="1"/>
          </p:cNvSpPr>
          <p:nvPr>
            <p:ph type="subTitle" idx="1"/>
          </p:nvPr>
        </p:nvSpPr>
        <p:spPr>
          <a:xfrm>
            <a:off x="1524000" y="3124200"/>
            <a:ext cx="9436100" cy="762000"/>
          </a:xfrm>
        </p:spPr>
        <p:txBody>
          <a:bodyPr/>
          <a:lstStyle>
            <a:lvl1pPr marL="0" indent="0" algn="r">
              <a:buNone/>
              <a:defRPr sz="2000">
                <a:solidFill>
                  <a:schemeClr val="tx2"/>
                </a:solidFill>
                <a:latin typeface="Candara" panose="020E0502030303020204" pitchFamily="34" charset="0"/>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21" name="Rectangle 20"/>
          <p:cNvSpPr/>
          <p:nvPr/>
        </p:nvSpPr>
        <p:spPr>
          <a:xfrm>
            <a:off x="1206500" y="111442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1219200" y="3124200"/>
            <a:ext cx="9753600" cy="7620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1206500" y="111442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1219200" y="3124200"/>
            <a:ext cx="304800" cy="7620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Date Placeholder 27">
            <a:extLst>
              <a:ext uri="{FF2B5EF4-FFF2-40B4-BE49-F238E27FC236}">
                <a16:creationId xmlns:a16="http://schemas.microsoft.com/office/drawing/2014/main" id="{BCE0B330-C09A-8B4E-AA0B-69C4967F3F7C}"/>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pic>
        <p:nvPicPr>
          <p:cNvPr id="17" name="Picture 16" descr="A picture containing object, clock, screen, room&#10;&#10;Description automatically generated">
            <a:extLst>
              <a:ext uri="{FF2B5EF4-FFF2-40B4-BE49-F238E27FC236}">
                <a16:creationId xmlns:a16="http://schemas.microsoft.com/office/drawing/2014/main" id="{CDD5D102-CB1C-F145-B6F8-B83F3880C7D9}"/>
              </a:ext>
            </a:extLst>
          </p:cNvPr>
          <p:cNvPicPr>
            <a:picLocks noChangeAspect="1"/>
          </p:cNvPicPr>
          <p:nvPr/>
        </p:nvPicPr>
        <p:blipFill>
          <a:blip r:embed="rId3"/>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214370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8" name="Group 13"/>
          <p:cNvGrpSpPr>
            <a:grpSpLocks/>
          </p:cNvGrpSpPr>
          <p:nvPr/>
        </p:nvGrpSpPr>
        <p:grpSpPr bwMode="auto">
          <a:xfrm>
            <a:off x="10570634" y="5932488"/>
            <a:ext cx="1722966" cy="1008062"/>
            <a:chOff x="4850" y="3497"/>
            <a:chExt cx="814" cy="635"/>
          </a:xfrm>
        </p:grpSpPr>
        <p:sp>
          <p:nvSpPr>
            <p:cNvPr id="9"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0"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1"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2"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fld id="{BB22BF41-9245-E84D-99B0-C150039F09A3}" type="datetimeFigureOut">
              <a:rPr lang="en-US" smtClean="0"/>
              <a:t>5/11/22</a:t>
            </a:fld>
            <a:endParaRPr lang="en-US"/>
          </a:p>
        </p:txBody>
      </p:sp>
    </p:spTree>
    <p:extLst>
      <p:ext uri="{BB962C8B-B14F-4D97-AF65-F5344CB8AC3E}">
        <p14:creationId xmlns:p14="http://schemas.microsoft.com/office/powerpoint/2010/main" val="26935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11" name="Group 13"/>
          <p:cNvGrpSpPr>
            <a:grpSpLocks/>
          </p:cNvGrpSpPr>
          <p:nvPr/>
        </p:nvGrpSpPr>
        <p:grpSpPr bwMode="auto">
          <a:xfrm>
            <a:off x="10570634" y="5932488"/>
            <a:ext cx="1722966" cy="1008062"/>
            <a:chOff x="4850" y="3497"/>
            <a:chExt cx="814" cy="635"/>
          </a:xfrm>
        </p:grpSpPr>
        <p:sp>
          <p:nvSpPr>
            <p:cNvPr id="12"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3"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4"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5"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fld id="{BB22BF41-9245-E84D-99B0-C150039F09A3}" type="datetimeFigureOut">
              <a:rPr lang="en-US" smtClean="0"/>
              <a:t>5/11/22</a:t>
            </a:fld>
            <a:endParaRPr lang="en-US"/>
          </a:p>
        </p:txBody>
      </p:sp>
      <p:sp>
        <p:nvSpPr>
          <p:cNvPr id="17" name="TextBox 16"/>
          <p:cNvSpPr txBox="1"/>
          <p:nvPr/>
        </p:nvSpPr>
        <p:spPr>
          <a:xfrm>
            <a:off x="2540000" y="6397824"/>
            <a:ext cx="4572000" cy="307777"/>
          </a:xfrm>
          <a:prstGeom prst="rect">
            <a:avLst/>
          </a:prstGeom>
          <a:noFill/>
        </p:spPr>
        <p:txBody>
          <a:bodyPr wrap="square" rtlCol="0">
            <a:spAutoFit/>
          </a:bodyPr>
          <a:lstStyle/>
          <a:p>
            <a:r>
              <a:rPr kumimoji="0" lang="en-US" sz="1400" kern="1200" dirty="0">
                <a:solidFill>
                  <a:srgbClr val="0808C0"/>
                </a:solidFill>
                <a:latin typeface="Comic Sans MS" pitchFamily="66" charset="0"/>
                <a:ea typeface="+mn-ea"/>
                <a:cs typeface="+mn-cs"/>
              </a:rPr>
              <a:t>Web page:  aviral.lab.asu.edu</a:t>
            </a:r>
          </a:p>
        </p:txBody>
      </p:sp>
    </p:spTree>
    <p:extLst>
      <p:ext uri="{BB962C8B-B14F-4D97-AF65-F5344CB8AC3E}">
        <p14:creationId xmlns:p14="http://schemas.microsoft.com/office/powerpoint/2010/main" val="79055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16610"/>
          </a:xfrm>
        </p:spPr>
        <p:txBody>
          <a:bodyPr/>
          <a:lstStyle/>
          <a:p>
            <a:r>
              <a:rPr kumimoji="0" lang="en-US"/>
              <a:t>Click to edit Master title style</a:t>
            </a:r>
            <a:endParaRPr kumimoji="0" lang="en-US" dirty="0"/>
          </a:p>
        </p:txBody>
      </p:sp>
      <p:sp>
        <p:nvSpPr>
          <p:cNvPr id="6" name="Slide Number Placeholder 5"/>
          <p:cNvSpPr>
            <a:spLocks noGrp="1"/>
          </p:cNvSpPr>
          <p:nvPr>
            <p:ph type="sldNum" sz="quarter" idx="12"/>
          </p:nvPr>
        </p:nvSpPr>
        <p:spPr>
          <a:xfrm>
            <a:off x="886950" y="6338389"/>
            <a:ext cx="1261164" cy="365760"/>
          </a:xfrm>
          <a:prstGeom prst="rect">
            <a:avLst/>
          </a:prstGeom>
        </p:spPr>
        <p:txBody>
          <a:bodyPr/>
          <a:lstStyle/>
          <a:p>
            <a:fld id="{86E00D81-A243-204E-9897-44BD133A87DB}" type="slidenum">
              <a:rPr lang="en-US" smtClean="0"/>
              <a:t>‹#›</a:t>
            </a:fld>
            <a:endParaRPr lang="en-US" dirty="0"/>
          </a:p>
        </p:txBody>
      </p:sp>
      <p:sp>
        <p:nvSpPr>
          <p:cNvPr id="8" name="Content Placeholder 7"/>
          <p:cNvSpPr>
            <a:spLocks noGrp="1"/>
          </p:cNvSpPr>
          <p:nvPr>
            <p:ph sz="quarter" idx="1"/>
          </p:nvPr>
        </p:nvSpPr>
        <p:spPr>
          <a:xfrm>
            <a:off x="157507" y="1032691"/>
            <a:ext cx="11508922" cy="4792617"/>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4" name="Date Placeholder 27"/>
          <p:cNvSpPr>
            <a:spLocks noGrp="1"/>
          </p:cNvSpPr>
          <p:nvPr>
            <p:ph type="dt" sz="half" idx="10"/>
          </p:nvPr>
        </p:nvSpPr>
        <p:spPr>
          <a:xfrm>
            <a:off x="4820050" y="6365810"/>
            <a:ext cx="2551899" cy="365760"/>
          </a:xfrm>
          <a:prstGeom prst="rect">
            <a:avLst/>
          </a:prstGeom>
        </p:spPr>
        <p:txBody>
          <a:bodyPr/>
          <a:lstStyle>
            <a:lvl1pPr algn="ctr">
              <a:defRPr sz="1800">
                <a:latin typeface="Candara" panose="020E0502030303020204" pitchFamily="34" charset="0"/>
              </a:defRPr>
            </a:lvl1pPr>
          </a:lstStyle>
          <a:p>
            <a:r>
              <a:rPr lang="en-US" dirty="0">
                <a:hlinkClick r:id="rId2"/>
              </a:rPr>
              <a:t>http://aviral.lab.asu.edu/</a:t>
            </a:r>
            <a:endParaRPr lang="en-US" dirty="0"/>
          </a:p>
        </p:txBody>
      </p:sp>
    </p:spTree>
    <p:extLst>
      <p:ext uri="{BB962C8B-B14F-4D97-AF65-F5344CB8AC3E}">
        <p14:creationId xmlns:p14="http://schemas.microsoft.com/office/powerpoint/2010/main" val="388844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066800"/>
            <a:ext cx="9448800" cy="1280160"/>
          </a:xfrm>
        </p:spPr>
        <p:txBody>
          <a:bodyPr anchor="t" anchorCtr="0"/>
          <a:lstStyle>
            <a:lvl1pPr algn="r">
              <a:buNone/>
              <a:defRPr sz="3200" b="0" cap="none" baseline="0">
                <a:effectLst>
                  <a:outerShdw blurRad="38100" dist="38100" dir="2700000" algn="tl">
                    <a:srgbClr val="000000">
                      <a:alpha val="43137"/>
                    </a:srgbClr>
                  </a:outerShdw>
                </a:effectLs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727200" y="28956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a:xfrm>
            <a:off x="1219200" y="10668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1219200" y="10668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Date Placeholder 27">
            <a:extLst>
              <a:ext uri="{FF2B5EF4-FFF2-40B4-BE49-F238E27FC236}">
                <a16:creationId xmlns:a16="http://schemas.microsoft.com/office/drawing/2014/main" id="{8092CCAB-AB79-FF48-BB64-9B731D39FE94}"/>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dirty="0">
                <a:hlinkClick r:id="rId2"/>
              </a:rPr>
              <a:t>http://aviral.lab.asu.edu/</a:t>
            </a:r>
            <a:endParaRPr lang="en-US" dirty="0"/>
          </a:p>
        </p:txBody>
      </p:sp>
      <p:pic>
        <p:nvPicPr>
          <p:cNvPr id="18" name="Picture 17" descr="A picture containing object, clock, screen, room&#10;&#10;Description automatically generated">
            <a:extLst>
              <a:ext uri="{FF2B5EF4-FFF2-40B4-BE49-F238E27FC236}">
                <a16:creationId xmlns:a16="http://schemas.microsoft.com/office/drawing/2014/main" id="{3A78478A-CCF5-A64D-882E-20C5BAD06934}"/>
              </a:ext>
            </a:extLst>
          </p:cNvPr>
          <p:cNvPicPr>
            <a:picLocks noChangeAspect="1"/>
          </p:cNvPicPr>
          <p:nvPr/>
        </p:nvPicPr>
        <p:blipFill>
          <a:blip r:embed="rId3"/>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11032261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5371"/>
          </a:xfrm>
        </p:spPr>
        <p:txBody>
          <a:bodyPr/>
          <a:lstStyle/>
          <a:p>
            <a:r>
              <a:rPr kumimoji="0" lang="en-US"/>
              <a:t>Click to edit Master title style</a:t>
            </a:r>
            <a:endParaRPr kumimoji="0" lang="en-US" dirty="0"/>
          </a:p>
        </p:txBody>
      </p:sp>
      <p:sp>
        <p:nvSpPr>
          <p:cNvPr id="9" name="Content Placeholder 8"/>
          <p:cNvSpPr>
            <a:spLocks noGrp="1"/>
          </p:cNvSpPr>
          <p:nvPr>
            <p:ph sz="quarter" idx="1"/>
          </p:nvPr>
        </p:nvSpPr>
        <p:spPr>
          <a:xfrm>
            <a:off x="336550" y="1007758"/>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1" name="Content Placeholder 10"/>
          <p:cNvSpPr>
            <a:spLocks noGrp="1"/>
          </p:cNvSpPr>
          <p:nvPr>
            <p:ph sz="quarter" idx="2"/>
          </p:nvPr>
        </p:nvSpPr>
        <p:spPr>
          <a:xfrm>
            <a:off x="6231297" y="1048793"/>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8"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6" name="Date Placeholder 27">
            <a:extLst>
              <a:ext uri="{FF2B5EF4-FFF2-40B4-BE49-F238E27FC236}">
                <a16:creationId xmlns:a16="http://schemas.microsoft.com/office/drawing/2014/main" id="{AF625E83-E07C-2D4D-BD0C-10946C3C975A}"/>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spTree>
    <p:extLst>
      <p:ext uri="{BB962C8B-B14F-4D97-AF65-F5344CB8AC3E}">
        <p14:creationId xmlns:p14="http://schemas.microsoft.com/office/powerpoint/2010/main" val="182215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70857"/>
          </a:xfrm>
        </p:spPr>
        <p:txBody>
          <a:bodyPr anchor="ctr"/>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0"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dirty="0"/>
          </a:p>
        </p:txBody>
      </p:sp>
      <p:sp>
        <p:nvSpPr>
          <p:cNvPr id="18" name="Date Placeholder 27">
            <a:extLst>
              <a:ext uri="{FF2B5EF4-FFF2-40B4-BE49-F238E27FC236}">
                <a16:creationId xmlns:a16="http://schemas.microsoft.com/office/drawing/2014/main" id="{E7970657-EC88-024C-8290-A7B6534FF319}"/>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dirty="0">
                <a:hlinkClick r:id="rId2"/>
              </a:rPr>
              <a:t>http://aviral.lab.asu.edu/</a:t>
            </a:r>
            <a:endParaRPr lang="en-US" dirty="0"/>
          </a:p>
        </p:txBody>
      </p:sp>
    </p:spTree>
    <p:extLst>
      <p:ext uri="{BB962C8B-B14F-4D97-AF65-F5344CB8AC3E}">
        <p14:creationId xmlns:p14="http://schemas.microsoft.com/office/powerpoint/2010/main" val="330501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5371"/>
          </a:xfrm>
        </p:spPr>
        <p:txBody>
          <a:bodyPr/>
          <a:lstStyle/>
          <a:p>
            <a:r>
              <a:rPr kumimoji="0" lang="en-US"/>
              <a:t>Click to edit Master title style</a:t>
            </a:r>
            <a:endParaRPr kumimoji="0" lang="en-US" dirty="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dirty="0"/>
          </a:p>
        </p:txBody>
      </p:sp>
      <p:sp>
        <p:nvSpPr>
          <p:cNvPr id="13" name="Date Placeholder 27">
            <a:extLst>
              <a:ext uri="{FF2B5EF4-FFF2-40B4-BE49-F238E27FC236}">
                <a16:creationId xmlns:a16="http://schemas.microsoft.com/office/drawing/2014/main" id="{CAF2259C-C183-3640-A509-F39E34FA1F70}"/>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spTree>
    <p:extLst>
      <p:ext uri="{BB962C8B-B14F-4D97-AF65-F5344CB8AC3E}">
        <p14:creationId xmlns:p14="http://schemas.microsoft.com/office/powerpoint/2010/main" val="28446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3" name="Date Placeholder 27">
            <a:extLst>
              <a:ext uri="{FF2B5EF4-FFF2-40B4-BE49-F238E27FC236}">
                <a16:creationId xmlns:a16="http://schemas.microsoft.com/office/drawing/2014/main" id="{483D13DE-6015-8A4F-BDFC-71BF62E8204A}"/>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pic>
        <p:nvPicPr>
          <p:cNvPr id="16" name="Picture 15" descr="A picture containing object, clock, screen, room&#10;&#10;Description automatically generated">
            <a:extLst>
              <a:ext uri="{FF2B5EF4-FFF2-40B4-BE49-F238E27FC236}">
                <a16:creationId xmlns:a16="http://schemas.microsoft.com/office/drawing/2014/main" id="{29EBD462-D640-5448-9ABD-588D241C240E}"/>
              </a:ext>
            </a:extLst>
          </p:cNvPr>
          <p:cNvPicPr>
            <a:picLocks noChangeAspect="1"/>
          </p:cNvPicPr>
          <p:nvPr/>
        </p:nvPicPr>
        <p:blipFill>
          <a:blip r:embed="rId3"/>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3350935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endParaRPr kumimoji="0" lang="en-US" dirty="0"/>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9" name="TextBox 18"/>
          <p:cNvSpPr txBox="1"/>
          <p:nvPr/>
        </p:nvSpPr>
        <p:spPr>
          <a:xfrm>
            <a:off x="5234432" y="6353175"/>
            <a:ext cx="1723136" cy="338554"/>
          </a:xfrm>
          <a:prstGeom prst="rect">
            <a:avLst/>
          </a:prstGeom>
          <a:noFill/>
        </p:spPr>
        <p:txBody>
          <a:bodyPr wrap="square" rtlCol="0">
            <a:spAutoFit/>
          </a:bodyPr>
          <a:lstStyle/>
          <a:p>
            <a:r>
              <a:rPr kumimoji="0" lang="en-US" sz="1600" kern="1200" dirty="0" err="1">
                <a:solidFill>
                  <a:srgbClr val="0808C0"/>
                </a:solidFill>
                <a:latin typeface="Candara" panose="020E0502030303020204" pitchFamily="34" charset="0"/>
                <a:ea typeface="+mn-ea"/>
                <a:cs typeface="+mn-cs"/>
              </a:rPr>
              <a:t>aviral.lab.asu.edu</a:t>
            </a:r>
            <a:endParaRPr kumimoji="0" lang="en-US" sz="1600" kern="1200" dirty="0">
              <a:solidFill>
                <a:srgbClr val="0808C0"/>
              </a:solidFill>
              <a:latin typeface="Candara" panose="020E0502030303020204" pitchFamily="34" charset="0"/>
              <a:ea typeface="+mn-ea"/>
              <a:cs typeface="+mn-cs"/>
            </a:endParaRPr>
          </a:p>
        </p:txBody>
      </p:sp>
      <p:pic>
        <p:nvPicPr>
          <p:cNvPr id="18" name="Picture 17" descr="A picture containing object, clock, screen, room&#10;&#10;Description automatically generated">
            <a:extLst>
              <a:ext uri="{FF2B5EF4-FFF2-40B4-BE49-F238E27FC236}">
                <a16:creationId xmlns:a16="http://schemas.microsoft.com/office/drawing/2014/main" id="{732FA9EB-AFF4-3F4C-84AF-EC57F8F87443}"/>
              </a:ext>
            </a:extLst>
          </p:cNvPr>
          <p:cNvPicPr>
            <a:picLocks noChangeAspect="1"/>
          </p:cNvPicPr>
          <p:nvPr/>
        </p:nvPicPr>
        <p:blipFill>
          <a:blip r:embed="rId2"/>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50989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endParaRPr kumimoji="0" lang="en-US" dirty="0"/>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12" name="Group 13"/>
          <p:cNvGrpSpPr>
            <a:grpSpLocks/>
          </p:cNvGrpSpPr>
          <p:nvPr/>
        </p:nvGrpSpPr>
        <p:grpSpPr bwMode="auto">
          <a:xfrm>
            <a:off x="10570634" y="5932488"/>
            <a:ext cx="1722966" cy="1008062"/>
            <a:chOff x="4850" y="3497"/>
            <a:chExt cx="814" cy="635"/>
          </a:xfrm>
        </p:grpSpPr>
        <p:sp>
          <p:nvSpPr>
            <p:cNvPr id="13"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4"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5"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6"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fld id="{BB22BF41-9245-E84D-99B0-C150039F09A3}" type="datetimeFigureOut">
              <a:rPr lang="en-US" smtClean="0"/>
              <a:t>5/11/22</a:t>
            </a:fld>
            <a:endParaRPr lang="en-US"/>
          </a:p>
        </p:txBody>
      </p:sp>
      <p:sp>
        <p:nvSpPr>
          <p:cNvPr id="18" name="TextBox 17"/>
          <p:cNvSpPr txBox="1"/>
          <p:nvPr/>
        </p:nvSpPr>
        <p:spPr>
          <a:xfrm>
            <a:off x="2540000" y="6397824"/>
            <a:ext cx="4572000" cy="307777"/>
          </a:xfrm>
          <a:prstGeom prst="rect">
            <a:avLst/>
          </a:prstGeom>
          <a:noFill/>
        </p:spPr>
        <p:txBody>
          <a:bodyPr wrap="square" rtlCol="0">
            <a:spAutoFit/>
          </a:bodyPr>
          <a:lstStyle/>
          <a:p>
            <a:r>
              <a:rPr kumimoji="0" lang="en-US" sz="1400" kern="1200" dirty="0">
                <a:solidFill>
                  <a:schemeClr val="tx1"/>
                </a:solidFill>
                <a:latin typeface="Comic Sans MS" pitchFamily="66" charset="0"/>
                <a:ea typeface="+mn-ea"/>
                <a:cs typeface="+mn-cs"/>
              </a:rPr>
              <a:t>Web page:  aviral.lab.asu.edu</a:t>
            </a:r>
          </a:p>
        </p:txBody>
      </p:sp>
    </p:spTree>
    <p:extLst>
      <p:ext uri="{BB962C8B-B14F-4D97-AF65-F5344CB8AC3E}">
        <p14:creationId xmlns:p14="http://schemas.microsoft.com/office/powerpoint/2010/main" val="96831753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aviral.lab.asu.edu/"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0" y="0"/>
            <a:ext cx="12192000" cy="838200"/>
          </a:xfrm>
          <a:prstGeom prst="rect">
            <a:avLst/>
          </a:prstGeom>
        </p:spPr>
        <p:txBody>
          <a:bodyPr vert="horz" anchor="b" anchorCtr="0">
            <a:no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203201" y="990600"/>
            <a:ext cx="11696700" cy="52578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28" name="Straight Connector 27"/>
          <p:cNvSpPr>
            <a:spLocks noChangeShapeType="1"/>
          </p:cNvSpPr>
          <p:nvPr/>
        </p:nvSpPr>
        <p:spPr bwMode="auto">
          <a:xfrm>
            <a:off x="609600" y="6353174"/>
            <a:ext cx="8295861" cy="3175"/>
          </a:xfrm>
          <a:prstGeom prst="line">
            <a:avLst/>
          </a:prstGeom>
          <a:noFill/>
          <a:ln w="12700"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Straight Connector 28"/>
          <p:cNvSpPr>
            <a:spLocks noChangeShapeType="1"/>
          </p:cNvSpPr>
          <p:nvPr/>
        </p:nvSpPr>
        <p:spPr bwMode="auto">
          <a:xfrm>
            <a:off x="0" y="838200"/>
            <a:ext cx="12192000" cy="0"/>
          </a:xfrm>
          <a:prstGeom prst="line">
            <a:avLst/>
          </a:prstGeom>
          <a:noFill/>
          <a:ln w="63500" cap="flat" cmpd="sng" algn="ctr">
            <a:gradFill flip="none" rotWithShape="1">
              <a:gsLst>
                <a:gs pos="0">
                  <a:srgbClr val="0808C0"/>
                </a:gs>
                <a:gs pos="50000">
                  <a:schemeClr val="accent1">
                    <a:tint val="44500"/>
                    <a:satMod val="160000"/>
                  </a:schemeClr>
                </a:gs>
                <a:gs pos="100000">
                  <a:schemeClr val="accent1">
                    <a:tint val="23500"/>
                    <a:satMod val="160000"/>
                  </a:schemeClr>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lide Number Placeholder 5"/>
          <p:cNvSpPr>
            <a:spLocks noGrp="1"/>
          </p:cNvSpPr>
          <p:nvPr>
            <p:ph type="sldNum" sz="quarter" idx="4"/>
          </p:nvPr>
        </p:nvSpPr>
        <p:spPr>
          <a:xfrm>
            <a:off x="816864" y="6356350"/>
            <a:ext cx="1723136" cy="365760"/>
          </a:xfrm>
          <a:prstGeom prst="rect">
            <a:avLst/>
          </a:prstGeom>
        </p:spPr>
        <p:txBody>
          <a:bodyPr/>
          <a:lstStyle>
            <a:lvl1pPr>
              <a:defRPr>
                <a:latin typeface="Candara" panose="020E0502030303020204" pitchFamily="34" charset="0"/>
              </a:defRPr>
            </a:lvl1pPr>
          </a:lstStyle>
          <a:p>
            <a:fld id="{86E00D81-A243-204E-9897-44BD133A87DB}" type="slidenum">
              <a:rPr lang="en-US" smtClean="0"/>
              <a:pPr/>
              <a:t>‹#›</a:t>
            </a:fld>
            <a:endParaRPr lang="en-US"/>
          </a:p>
        </p:txBody>
      </p:sp>
      <p:pic>
        <p:nvPicPr>
          <p:cNvPr id="3" name="Picture 2" descr="A picture containing object, clock, screen, room&#10;&#10;Description automatically generated">
            <a:extLst>
              <a:ext uri="{FF2B5EF4-FFF2-40B4-BE49-F238E27FC236}">
                <a16:creationId xmlns:a16="http://schemas.microsoft.com/office/drawing/2014/main" id="{08BFDCC2-5E3C-F64F-A838-CACDA0738A6A}"/>
              </a:ext>
            </a:extLst>
          </p:cNvPr>
          <p:cNvPicPr>
            <a:picLocks noChangeAspect="1"/>
          </p:cNvPicPr>
          <p:nvPr/>
        </p:nvPicPr>
        <p:blipFill>
          <a:blip r:embed="rId13"/>
          <a:stretch>
            <a:fillRect/>
          </a:stretch>
        </p:blipFill>
        <p:spPr>
          <a:xfrm>
            <a:off x="9009128" y="5797598"/>
            <a:ext cx="3315392" cy="1044111"/>
          </a:xfrm>
          <a:prstGeom prst="rect">
            <a:avLst/>
          </a:prstGeom>
        </p:spPr>
      </p:pic>
      <p:sp>
        <p:nvSpPr>
          <p:cNvPr id="21" name="Date Placeholder 27">
            <a:extLst>
              <a:ext uri="{FF2B5EF4-FFF2-40B4-BE49-F238E27FC236}">
                <a16:creationId xmlns:a16="http://schemas.microsoft.com/office/drawing/2014/main" id="{301C601F-B298-1347-BC11-1F805E41861E}"/>
              </a:ext>
            </a:extLst>
          </p:cNvPr>
          <p:cNvSpPr>
            <a:spLocks noGrp="1"/>
          </p:cNvSpPr>
          <p:nvPr>
            <p:ph type="dt" sz="half" idx="2"/>
          </p:nvPr>
        </p:nvSpPr>
        <p:spPr>
          <a:xfrm>
            <a:off x="4820050" y="6365810"/>
            <a:ext cx="2551899" cy="365760"/>
          </a:xfrm>
          <a:prstGeom prst="rect">
            <a:avLst/>
          </a:prstGeom>
        </p:spPr>
        <p:txBody>
          <a:bodyPr/>
          <a:lstStyle>
            <a:lvl1pPr algn="ctr">
              <a:defRPr sz="1800"/>
            </a:lvl1pPr>
          </a:lstStyle>
          <a:p>
            <a:r>
              <a:rPr lang="en-US">
                <a:hlinkClick r:id="rId14"/>
              </a:rPr>
              <a:t>http://aviral.lab.asu.edu/</a:t>
            </a:r>
            <a:endParaRPr lang="en-US" dirty="0"/>
          </a:p>
        </p:txBody>
      </p:sp>
    </p:spTree>
    <p:extLst>
      <p:ext uri="{BB962C8B-B14F-4D97-AF65-F5344CB8AC3E}">
        <p14:creationId xmlns:p14="http://schemas.microsoft.com/office/powerpoint/2010/main" val="1303296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b="1" kern="1200">
          <a:solidFill>
            <a:srgbClr val="000066"/>
          </a:solidFill>
          <a:effectLst>
            <a:outerShdw blurRad="38100" dist="38100" dir="2700000" algn="tl">
              <a:srgbClr val="000000">
                <a:alpha val="43137"/>
              </a:srgbClr>
            </a:outerShdw>
          </a:effectLst>
          <a:latin typeface="Candara" pitchFamily="34" charset="0"/>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Candara" pitchFamily="34"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rgbClr val="002060"/>
          </a:solidFill>
          <a:latin typeface="Candara" pitchFamily="34"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400" kern="1200">
          <a:solidFill>
            <a:srgbClr val="006600"/>
          </a:solidFill>
          <a:latin typeface="Candara" pitchFamily="34"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000" kern="1200">
          <a:solidFill>
            <a:schemeClr val="tx1"/>
          </a:solidFill>
          <a:latin typeface="Candara" pitchFamily="34"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800" kern="1200">
          <a:solidFill>
            <a:schemeClr val="tx1"/>
          </a:solidFill>
          <a:latin typeface="Candara"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2.png"/><Relationship Id="rId26" Type="http://schemas.openxmlformats.org/officeDocument/2006/relationships/image" Target="../media/image53.png"/><Relationship Id="rId3" Type="http://schemas.openxmlformats.org/officeDocument/2006/relationships/image" Target="../media/image32.png"/><Relationship Id="rId21" Type="http://schemas.openxmlformats.org/officeDocument/2006/relationships/image" Target="../media/image6.png"/><Relationship Id="rId7" Type="http://schemas.openxmlformats.org/officeDocument/2006/relationships/image" Target="../media/image30.png"/><Relationship Id="rId12" Type="http://schemas.openxmlformats.org/officeDocument/2006/relationships/image" Target="../media/image41.png"/><Relationship Id="rId25" Type="http://schemas.openxmlformats.org/officeDocument/2006/relationships/image" Target="../media/image52.png"/><Relationship Id="rId2" Type="http://schemas.openxmlformats.org/officeDocument/2006/relationships/notesSlide" Target="../notesSlides/notesSlide10.xml"/><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0.png"/><Relationship Id="rId24" Type="http://schemas.openxmlformats.org/officeDocument/2006/relationships/image" Target="../media/image51.png"/><Relationship Id="rId5" Type="http://schemas.openxmlformats.org/officeDocument/2006/relationships/image" Target="../media/image35.png"/><Relationship Id="rId23" Type="http://schemas.openxmlformats.org/officeDocument/2006/relationships/image" Target="../media/image580.png"/><Relationship Id="rId28" Type="http://schemas.openxmlformats.org/officeDocument/2006/relationships/image" Target="../media/image55.png"/><Relationship Id="rId10" Type="http://schemas.openxmlformats.org/officeDocument/2006/relationships/image" Target="../media/image38.png"/><Relationship Id="rId4" Type="http://schemas.openxmlformats.org/officeDocument/2006/relationships/image" Target="../media/image34.png"/><Relationship Id="rId9" Type="http://schemas.openxmlformats.org/officeDocument/2006/relationships/image" Target="../media/image31.jpeg"/><Relationship Id="rId22" Type="http://schemas.openxmlformats.org/officeDocument/2006/relationships/image" Target="../media/image50.png"/><Relationship Id="rId27"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32.jpe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8.png"/><Relationship Id="rId18" Type="http://schemas.openxmlformats.org/officeDocument/2006/relationships/image" Target="../media/image64.png"/><Relationship Id="rId3" Type="http://schemas.openxmlformats.org/officeDocument/2006/relationships/image" Target="../media/image37.png"/><Relationship Id="rId7" Type="http://schemas.openxmlformats.org/officeDocument/2006/relationships/image" Target="../media/image44.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4.xml"/><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9.png"/><Relationship Id="rId5" Type="http://schemas.openxmlformats.org/officeDocument/2006/relationships/image" Target="../media/image12.png"/><Relationship Id="rId15" Type="http://schemas.openxmlformats.org/officeDocument/2006/relationships/image" Target="../media/image60.pn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6.png"/><Relationship Id="rId1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612.png"/><Relationship Id="rId13" Type="http://schemas.openxmlformats.org/officeDocument/2006/relationships/image" Target="../media/image730.png"/><Relationship Id="rId18" Type="http://schemas.openxmlformats.org/officeDocument/2006/relationships/image" Target="../media/image770.png"/><Relationship Id="rId3" Type="http://schemas.openxmlformats.org/officeDocument/2006/relationships/image" Target="../media/image69.png"/><Relationship Id="rId21" Type="http://schemas.openxmlformats.org/officeDocument/2006/relationships/image" Target="../media/image78.png"/><Relationship Id="rId7" Type="http://schemas.openxmlformats.org/officeDocument/2006/relationships/image" Target="../media/image74.png"/><Relationship Id="rId12" Type="http://schemas.openxmlformats.org/officeDocument/2006/relationships/image" Target="../media/image720.png"/><Relationship Id="rId17" Type="http://schemas.openxmlformats.org/officeDocument/2006/relationships/image" Target="../media/image760.png"/><Relationship Id="rId2" Type="http://schemas.openxmlformats.org/officeDocument/2006/relationships/notesSlide" Target="../notesSlides/notesSlide15.xml"/><Relationship Id="rId16" Type="http://schemas.openxmlformats.org/officeDocument/2006/relationships/image" Target="../media/image77.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642.png"/><Relationship Id="rId5" Type="http://schemas.openxmlformats.org/officeDocument/2006/relationships/image" Target="../media/image72.png"/><Relationship Id="rId15" Type="http://schemas.openxmlformats.org/officeDocument/2006/relationships/image" Target="../media/image75.png"/><Relationship Id="rId10" Type="http://schemas.openxmlformats.org/officeDocument/2006/relationships/image" Target="../media/image3.png"/><Relationship Id="rId19" Type="http://schemas.openxmlformats.org/officeDocument/2006/relationships/image" Target="../media/image85.png"/><Relationship Id="rId4" Type="http://schemas.openxmlformats.org/officeDocument/2006/relationships/image" Target="../media/image71.png"/><Relationship Id="rId9" Type="http://schemas.openxmlformats.org/officeDocument/2006/relationships/image" Target="../media/image620.png"/><Relationship Id="rId1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87.png"/><Relationship Id="rId3" Type="http://schemas.openxmlformats.org/officeDocument/2006/relationships/image" Target="../media/image112.png"/><Relationship Id="rId7" Type="http://schemas.openxmlformats.org/officeDocument/2006/relationships/image" Target="../media/image103.png"/><Relationship Id="rId12"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18.png"/><Relationship Id="rId5" Type="http://schemas.openxmlformats.org/officeDocument/2006/relationships/image" Target="../media/image74.png"/><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6.png"/></Relationships>
</file>

<file path=ppt/slides/_rels/slide17.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12.png"/><Relationship Id="rId7" Type="http://schemas.openxmlformats.org/officeDocument/2006/relationships/image" Target="../media/image901.png"/><Relationship Id="rId12" Type="http://schemas.openxmlformats.org/officeDocument/2006/relationships/image" Target="../media/image9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41.png"/><Relationship Id="rId5" Type="http://schemas.openxmlformats.org/officeDocument/2006/relationships/image" Target="../media/image5.png"/><Relationship Id="rId10" Type="http://schemas.openxmlformats.org/officeDocument/2006/relationships/image" Target="../media/image931.png"/><Relationship Id="rId4" Type="http://schemas.openxmlformats.org/officeDocument/2006/relationships/image" Target="../media/image640.png"/><Relationship Id="rId9" Type="http://schemas.openxmlformats.org/officeDocument/2006/relationships/image" Target="../media/image921.png"/></Relationships>
</file>

<file path=ppt/slides/_rels/slide18.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600.png"/><Relationship Id="rId7"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png"/><Relationship Id="rId10" Type="http://schemas.openxmlformats.org/officeDocument/2006/relationships/image" Target="../media/image127.png"/><Relationship Id="rId4" Type="http://schemas.openxmlformats.org/officeDocument/2006/relationships/image" Target="../media/image5.png"/><Relationship Id="rId9" Type="http://schemas.openxmlformats.org/officeDocument/2006/relationships/image" Target="../media/image126.png"/></Relationships>
</file>

<file path=ppt/slides/_rels/slide1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8.png"/><Relationship Id="rId7"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31.png"/></Relationships>
</file>

<file path=ppt/slides/_rels/slide2.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11.png"/><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110.png"/><Relationship Id="rId14"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9.png"/><Relationship Id="rId7" Type="http://schemas.openxmlformats.org/officeDocument/2006/relationships/image" Target="../media/image129.png"/><Relationship Id="rId2" Type="http://schemas.openxmlformats.org/officeDocument/2006/relationships/notesSlide" Target="../notesSlides/notesSlide20.xml"/><Relationship Id="rId1" Type="http://schemas.openxmlformats.org/officeDocument/2006/relationships/slideLayout" Target="../slideLayouts/slideLayout2.xml"/><Relationship Id="rId10" Type="http://schemas.openxmlformats.org/officeDocument/2006/relationships/image" Target="../media/image780.png"/><Relationship Id="rId4" Type="http://schemas.openxmlformats.org/officeDocument/2006/relationships/image" Target="../media/image5.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3.png"/><Relationship Id="rId3" Type="http://schemas.openxmlformats.org/officeDocument/2006/relationships/image" Target="../media/image79.png"/><Relationship Id="rId7" Type="http://schemas.openxmlformats.org/officeDocument/2006/relationships/image" Target="../media/image12.png"/><Relationship Id="rId12" Type="http://schemas.openxmlformats.org/officeDocument/2006/relationships/image" Target="../media/image5.png"/><Relationship Id="rId17" Type="http://schemas.openxmlformats.org/officeDocument/2006/relationships/image" Target="../media/image94.png"/><Relationship Id="rId2" Type="http://schemas.openxmlformats.org/officeDocument/2006/relationships/notesSlide" Target="../notesSlides/notesSlide21.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91.png"/><Relationship Id="rId5" Type="http://schemas.openxmlformats.org/officeDocument/2006/relationships/image" Target="../media/image81.png"/><Relationship Id="rId15" Type="http://schemas.openxmlformats.org/officeDocument/2006/relationships/image" Target="../media/image92.png"/><Relationship Id="rId10"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84.png"/><Relationship Id="rId14" Type="http://schemas.openxmlformats.org/officeDocument/2006/relationships/image" Target="../media/image1530.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4.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1.png"/><Relationship Id="rId5" Type="http://schemas.openxmlformats.org/officeDocument/2006/relationships/image" Target="../media/image97.png"/><Relationship Id="rId10" Type="http://schemas.openxmlformats.org/officeDocument/2006/relationships/image" Target="../media/image100.png"/><Relationship Id="rId4" Type="http://schemas.openxmlformats.org/officeDocument/2006/relationships/image" Target="../media/image96.png"/><Relationship Id="rId9" Type="http://schemas.openxmlformats.org/officeDocument/2006/relationships/image" Target="../media/image12.png"/><Relationship Id="rId14" Type="http://schemas.openxmlformats.org/officeDocument/2006/relationships/image" Target="../media/image105.png"/></Relationships>
</file>

<file path=ppt/slides/_rels/slide2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21.png"/><Relationship Id="rId3" Type="http://schemas.openxmlformats.org/officeDocument/2006/relationships/image" Target="../media/image106.png"/><Relationship Id="rId7" Type="http://schemas.openxmlformats.org/officeDocument/2006/relationships/image" Target="../media/image108.png"/><Relationship Id="rId12"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13.png"/><Relationship Id="rId5" Type="http://schemas.openxmlformats.org/officeDocument/2006/relationships/image" Target="../media/image3.png"/><Relationship Id="rId10" Type="http://schemas.openxmlformats.org/officeDocument/2006/relationships/image" Target="../media/image111.png"/><Relationship Id="rId4" Type="http://schemas.openxmlformats.org/officeDocument/2006/relationships/image" Target="../media/image107.png"/><Relationship Id="rId9" Type="http://schemas.openxmlformats.org/officeDocument/2006/relationships/image" Target="../media/image1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41.png"/><Relationship Id="rId13" Type="http://schemas.openxmlformats.org/officeDocument/2006/relationships/image" Target="../media/image133.png"/><Relationship Id="rId3" Type="http://schemas.openxmlformats.org/officeDocument/2006/relationships/image" Target="../media/image1012.png"/><Relationship Id="rId7" Type="http://schemas.openxmlformats.org/officeDocument/2006/relationships/image" Target="../media/image5.png"/><Relationship Id="rId12" Type="http://schemas.openxmlformats.org/officeDocument/2006/relationships/image" Target="../media/image3.png"/><Relationship Id="rId17" Type="http://schemas.openxmlformats.org/officeDocument/2006/relationships/image" Target="../media/image177.png"/><Relationship Id="rId2" Type="http://schemas.openxmlformats.org/officeDocument/2006/relationships/notesSlide" Target="../notesSlides/notesSlide25.xml"/><Relationship Id="rId16"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67.png"/><Relationship Id="rId11" Type="http://schemas.openxmlformats.org/officeDocument/2006/relationships/image" Target="../media/image1041.png"/><Relationship Id="rId5" Type="http://schemas.openxmlformats.org/officeDocument/2006/relationships/image" Target="../media/image165.png"/><Relationship Id="rId15" Type="http://schemas.openxmlformats.org/officeDocument/2006/relationships/image" Target="../media/image1061.png"/><Relationship Id="rId10" Type="http://schemas.openxmlformats.org/officeDocument/2006/relationships/image" Target="../media/image171.png"/><Relationship Id="rId4" Type="http://schemas.openxmlformats.org/officeDocument/2006/relationships/image" Target="../media/image12.png"/><Relationship Id="rId9" Type="http://schemas.openxmlformats.org/officeDocument/2006/relationships/image" Target="../media/image1021.png"/><Relationship Id="rId14" Type="http://schemas.openxmlformats.org/officeDocument/2006/relationships/image" Target="../media/image1051.png"/></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100.png"/><Relationship Id="rId3" Type="http://schemas.openxmlformats.org/officeDocument/2006/relationships/image" Target="../media/image5.png"/><Relationship Id="rId7" Type="http://schemas.openxmlformats.org/officeDocument/2006/relationships/image" Target="../media/image181.png"/><Relationship Id="rId12" Type="http://schemas.openxmlformats.org/officeDocument/2006/relationships/image" Target="../media/image1091.png"/><Relationship Id="rId2" Type="http://schemas.openxmlformats.org/officeDocument/2006/relationships/notesSlide" Target="../notesSlides/notesSlide26.xml"/><Relationship Id="rId16"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081.png"/><Relationship Id="rId5" Type="http://schemas.openxmlformats.org/officeDocument/2006/relationships/image" Target="../media/image179.png"/><Relationship Id="rId15" Type="http://schemas.openxmlformats.org/officeDocument/2006/relationships/image" Target="../media/image188.png"/><Relationship Id="rId10" Type="http://schemas.openxmlformats.org/officeDocument/2006/relationships/image" Target="../media/image1071.png"/><Relationship Id="rId4" Type="http://schemas.openxmlformats.org/officeDocument/2006/relationships/image" Target="../media/image178.png"/><Relationship Id="rId9" Type="http://schemas.openxmlformats.org/officeDocument/2006/relationships/image" Target="../media/image182.png"/><Relationship Id="rId14" Type="http://schemas.openxmlformats.org/officeDocument/2006/relationships/image" Target="../media/image1112.png"/></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9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23.png"/><Relationship Id="rId5" Type="http://schemas.openxmlformats.org/officeDocument/2006/relationships/image" Target="../media/image191.png"/><Relationship Id="rId10" Type="http://schemas.openxmlformats.org/officeDocument/2006/relationships/image" Target="../media/image194.png"/><Relationship Id="rId4" Type="http://schemas.openxmlformats.org/officeDocument/2006/relationships/image" Target="../media/image190.png"/><Relationship Id="rId9" Type="http://schemas.openxmlformats.org/officeDocument/2006/relationships/image" Target="../media/image19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090.png"/><Relationship Id="rId3" Type="http://schemas.openxmlformats.org/officeDocument/2006/relationships/image" Target="../media/image125.png"/><Relationship Id="rId12" Type="http://schemas.openxmlformats.org/officeDocument/2006/relationships/image" Target="../media/image1040.png"/><Relationship Id="rId17" Type="http://schemas.openxmlformats.org/officeDocument/2006/relationships/image" Target="../media/image1080.png"/><Relationship Id="rId2" Type="http://schemas.openxmlformats.org/officeDocument/2006/relationships/notesSlide" Target="../notesSlides/notesSlide29.xml"/><Relationship Id="rId16" Type="http://schemas.openxmlformats.org/officeDocument/2006/relationships/image" Target="../media/image1070.png"/><Relationship Id="rId20" Type="http://schemas.openxmlformats.org/officeDocument/2006/relationships/image" Target="../media/image132.png"/><Relationship Id="rId1" Type="http://schemas.openxmlformats.org/officeDocument/2006/relationships/slideLayout" Target="../slideLayouts/slideLayout2.xml"/><Relationship Id="rId11" Type="http://schemas.openxmlformats.org/officeDocument/2006/relationships/image" Target="../media/image1020.png"/><Relationship Id="rId15" Type="http://schemas.openxmlformats.org/officeDocument/2006/relationships/image" Target="../media/image1060.png"/><Relationship Id="rId10" Type="http://schemas.openxmlformats.org/officeDocument/2006/relationships/image" Target="../media/image3.png"/><Relationship Id="rId19" Type="http://schemas.openxmlformats.org/officeDocument/2006/relationships/image" Target="../media/image1111.png"/><Relationship Id="rId9" Type="http://schemas.openxmlformats.org/officeDocument/2006/relationships/image" Target="../media/image1011.png"/><Relationship Id="rId1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010.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11" Type="http://schemas.openxmlformats.org/officeDocument/2006/relationships/image" Target="../media/image814.png"/><Relationship Id="rId6" Type="http://schemas.openxmlformats.org/officeDocument/2006/relationships/image" Target="../media/image914.png"/><Relationship Id="rId5" Type="http://schemas.openxmlformats.org/officeDocument/2006/relationships/image" Target="../media/image710.pn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microsoft.com/office/2007/relationships/media" Target="../media/media3.mp4"/><Relationship Id="rId12" Type="http://schemas.openxmlformats.org/officeDocument/2006/relationships/image" Target="../media/image13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31.xml"/><Relationship Id="rId11" Type="http://schemas.openxmlformats.org/officeDocument/2006/relationships/image" Target="../media/image136.png"/><Relationship Id="rId5" Type="http://schemas.openxmlformats.org/officeDocument/2006/relationships/slideLayout" Target="../slideLayouts/slideLayout2.xml"/><Relationship Id="rId10" Type="http://schemas.openxmlformats.org/officeDocument/2006/relationships/image" Target="../media/image135.emf"/><Relationship Id="rId4" Type="http://schemas.openxmlformats.org/officeDocument/2006/relationships/video" Target="../media/media3.mp4"/><Relationship Id="rId9" Type="http://schemas.openxmlformats.org/officeDocument/2006/relationships/image" Target="../media/image135.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18" Type="http://schemas.openxmlformats.org/officeDocument/2006/relationships/image" Target="../media/image142.png"/><Relationship Id="rId3" Type="http://schemas.microsoft.com/office/2007/relationships/media" Target="../media/media5.mp4"/><Relationship Id="rId7" Type="http://schemas.openxmlformats.org/officeDocument/2006/relationships/slideLayout" Target="../slideLayouts/slideLayout2.xml"/><Relationship Id="rId17" Type="http://schemas.openxmlformats.org/officeDocument/2006/relationships/image" Target="../media/image140.png"/><Relationship Id="rId2" Type="http://schemas.openxmlformats.org/officeDocument/2006/relationships/video" Target="../media/media4.mp4"/><Relationship Id="rId16" Type="http://schemas.openxmlformats.org/officeDocument/2006/relationships/image" Target="../media/image139.png"/><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1371.png"/><Relationship Id="rId5" Type="http://schemas.microsoft.com/office/2007/relationships/media" Target="../media/media6.mp4"/><Relationship Id="rId15" Type="http://schemas.openxmlformats.org/officeDocument/2006/relationships/image" Target="../media/image138.emf"/><Relationship Id="rId10" Type="http://schemas.openxmlformats.org/officeDocument/2006/relationships/image" Target="../media/image1361.png"/><Relationship Id="rId4" Type="http://schemas.openxmlformats.org/officeDocument/2006/relationships/video" Target="../media/media5.mp4"/><Relationship Id="rId9" Type="http://schemas.openxmlformats.org/officeDocument/2006/relationships/image" Target="../media/image141.png"/><Relationship Id="rId14" Type="http://schemas.openxmlformats.org/officeDocument/2006/relationships/image" Target="../media/image140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80.png"/><Relationship Id="rId3" Type="http://schemas.openxmlformats.org/officeDocument/2006/relationships/image" Target="../media/image197.png"/><Relationship Id="rId7" Type="http://schemas.openxmlformats.org/officeDocument/2006/relationships/image" Target="../media/image271.png"/><Relationship Id="rId12" Type="http://schemas.openxmlformats.org/officeDocument/2006/relationships/image" Target="../media/image27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60.png"/><Relationship Id="rId5" Type="http://schemas.openxmlformats.org/officeDocument/2006/relationships/image" Target="../media/image3.png"/><Relationship Id="rId15" Type="http://schemas.openxmlformats.org/officeDocument/2006/relationships/image" Target="../media/image300.png"/><Relationship Id="rId10" Type="http://schemas.openxmlformats.org/officeDocument/2006/relationships/image" Target="../media/image250.png"/><Relationship Id="rId4" Type="http://schemas.openxmlformats.org/officeDocument/2006/relationships/image" Target="../media/image261.png"/><Relationship Id="rId9" Type="http://schemas.openxmlformats.org/officeDocument/2006/relationships/image" Target="../media/image241.png"/><Relationship Id="rId14" Type="http://schemas.openxmlformats.org/officeDocument/2006/relationships/image" Target="../media/image290.png"/></Relationships>
</file>

<file path=ppt/slides/_rels/slide9.xml.rels><?xml version="1.0" encoding="UTF-8" standalone="yes"?>
<Relationships xmlns="http://schemas.openxmlformats.org/package/2006/relationships"><Relationship Id="rId8" Type="http://schemas.openxmlformats.org/officeDocument/2006/relationships/image" Target="../media/image472.png"/><Relationship Id="rId3" Type="http://schemas.openxmlformats.org/officeDocument/2006/relationships/image" Target="../media/image31.png"/><Relationship Id="rId7" Type="http://schemas.openxmlformats.org/officeDocument/2006/relationships/image" Target="../media/image46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240.png"/><Relationship Id="rId4" Type="http://schemas.openxmlformats.org/officeDocument/2006/relationships/image" Target="../media/image1610.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F3FD-1D74-8042-BBF0-76362775E93B}"/>
              </a:ext>
            </a:extLst>
          </p:cNvPr>
          <p:cNvSpPr>
            <a:spLocks noGrp="1"/>
          </p:cNvSpPr>
          <p:nvPr>
            <p:ph type="ctrTitle"/>
          </p:nvPr>
        </p:nvSpPr>
        <p:spPr/>
        <p:txBody>
          <a:bodyPr anchor="ctr">
            <a:normAutofit fontScale="90000"/>
          </a:bodyPr>
          <a:lstStyle/>
          <a:p>
            <a:pPr algn="ctr"/>
            <a:r>
              <a:rPr lang="en-US" sz="4000" dirty="0"/>
              <a:t>Blame-Free Motion Planning in Hybrid Traffic</a:t>
            </a:r>
          </a:p>
        </p:txBody>
      </p:sp>
      <p:sp>
        <p:nvSpPr>
          <p:cNvPr id="3" name="Subtitle 2">
            <a:extLst>
              <a:ext uri="{FF2B5EF4-FFF2-40B4-BE49-F238E27FC236}">
                <a16:creationId xmlns:a16="http://schemas.microsoft.com/office/drawing/2014/main" id="{7878F3A0-ADEF-0142-9835-0EE3811D020E}"/>
              </a:ext>
            </a:extLst>
          </p:cNvPr>
          <p:cNvSpPr>
            <a:spLocks noGrp="1"/>
          </p:cNvSpPr>
          <p:nvPr>
            <p:ph type="subTitle" idx="1"/>
          </p:nvPr>
        </p:nvSpPr>
        <p:spPr>
          <a:xfrm>
            <a:off x="4260507" y="3134499"/>
            <a:ext cx="3950386" cy="762000"/>
          </a:xfrm>
        </p:spPr>
        <p:txBody>
          <a:bodyPr anchor="ctr">
            <a:normAutofit/>
          </a:bodyPr>
          <a:lstStyle/>
          <a:p>
            <a:pPr algn="ctr"/>
            <a:r>
              <a:rPr lang="en-US" sz="2800" dirty="0" err="1"/>
              <a:t>Sanggu</a:t>
            </a:r>
            <a:r>
              <a:rPr lang="en-US" sz="2800" dirty="0"/>
              <a:t> Park</a:t>
            </a:r>
          </a:p>
        </p:txBody>
      </p:sp>
    </p:spTree>
    <p:extLst>
      <p:ext uri="{BB962C8B-B14F-4D97-AF65-F5344CB8AC3E}">
        <p14:creationId xmlns:p14="http://schemas.microsoft.com/office/powerpoint/2010/main" val="449078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Blame-Free State</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10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a:xfrm>
                <a:off x="157506" y="888855"/>
                <a:ext cx="12314910" cy="4792617"/>
              </a:xfrm>
            </p:spPr>
            <p:txBody>
              <a:bodyPr/>
              <a:lstStyle/>
              <a:p>
                <a:r>
                  <a:rPr lang="en-US" dirty="0"/>
                  <a:t>Definition by ‘Negligence Rule’</a:t>
                </a:r>
                <a:endParaRPr lang="en-US" strike="sngStrike" dirty="0"/>
              </a:p>
              <a:p>
                <a:endParaRPr lang="en-US" dirty="0"/>
              </a:p>
              <a:p>
                <a:pPr lvl="1"/>
                <a:endParaRPr lang="en-US" sz="2000" dirty="0"/>
              </a:p>
              <a:p>
                <a:pPr lvl="1"/>
                <a:r>
                  <a:rPr lang="en-US" b="1" dirty="0"/>
                  <a:t>Causation</a:t>
                </a:r>
                <a:r>
                  <a:rPr lang="en-US" dirty="0"/>
                  <a:t> comes from the right-of-way (ROW) in the structured road.</a:t>
                </a:r>
              </a:p>
              <a:p>
                <a:pPr lvl="1"/>
                <a:endParaRPr lang="en-US" sz="3200" dirty="0"/>
              </a:p>
              <a:p>
                <a:pPr lvl="2"/>
                <a:r>
                  <a:rPr lang="en-US" sz="2000" dirty="0"/>
                  <a:t>If accident happened, then </a:t>
                </a:r>
                <a:r>
                  <a:rPr lang="en-US" sz="2000" b="1" dirty="0"/>
                  <a:t>vehicle without ROW caused an accident</a:t>
                </a:r>
                <a:r>
                  <a:rPr lang="en-US" sz="2000" dirty="0"/>
                  <a:t>.</a:t>
                </a:r>
              </a:p>
              <a:p>
                <a:pPr lvl="1"/>
                <a:r>
                  <a:rPr lang="en-US" b="1" dirty="0"/>
                  <a:t>Negligence</a:t>
                </a:r>
                <a:r>
                  <a:rPr lang="en-US" dirty="0"/>
                  <a:t>: did AV do its best to avoid the accident?</a:t>
                </a:r>
              </a:p>
              <a:p>
                <a:pPr lvl="1"/>
                <a:endParaRPr lang="en-US" sz="3200" dirty="0"/>
              </a:p>
              <a:p>
                <a:pPr lvl="2"/>
                <a:r>
                  <a:rPr lang="en-US" sz="2000" dirty="0"/>
                  <a:t>Ego AV is </a:t>
                </a:r>
                <a:r>
                  <a:rPr lang="en-US" sz="2000" b="1" dirty="0"/>
                  <a:t>not negligent</a:t>
                </a:r>
                <a:r>
                  <a:rPr lang="en-US" sz="2000" dirty="0"/>
                  <a:t> if at every moment it satisfies the state </a:t>
                </a:r>
                <a14:m>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𝑪𝑬</m:t>
                            </m:r>
                          </m:e>
                          <m:sub>
                            <m:r>
                              <a:rPr lang="en-US" sz="2000" b="1" i="1">
                                <a:latin typeface="Cambria Math" panose="02040503050406030204" pitchFamily="18" charset="0"/>
                                <a:ea typeface="Cambria Math" panose="02040503050406030204" pitchFamily="18" charset="0"/>
                              </a:rPr>
                              <m:t>𝒆𝒈𝒐</m:t>
                            </m:r>
                          </m:sub>
                        </m:sSub>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𝑹𝑬</m:t>
                        </m:r>
                      </m:e>
                      <m:sub>
                        <m:r>
                          <a:rPr lang="en-US" sz="2000" b="1" i="1">
                            <a:latin typeface="Cambria Math" panose="02040503050406030204" pitchFamily="18" charset="0"/>
                            <a:ea typeface="Cambria Math" panose="02040503050406030204" pitchFamily="18" charset="0"/>
                          </a:rPr>
                          <m:t>𝒄</m:t>
                        </m:r>
                      </m:sub>
                    </m:sSub>
                  </m:oMath>
                </a14:m>
                <a:endParaRPr lang="en-US" sz="2000" dirty="0">
                  <a:solidFill>
                    <a:srgbClr val="FF0000"/>
                  </a:solidFill>
                </a:endParaRPr>
              </a:p>
              <a:p>
                <a:pPr lvl="1"/>
                <a:endParaRPr lang="en-US" sz="2000" dirty="0"/>
              </a:p>
            </p:txBody>
          </p:sp>
        </mc:Choice>
        <mc:Fallback xmlns="">
          <p:sp>
            <p:nvSpPr>
              <p:cNvPr id="4" name="Content Placeholder 3">
                <a:extLst>
                  <a:ext uri="{FF2B5EF4-FFF2-40B4-BE49-F238E27FC236}">
                    <a16:creationId xmlns:a16="http://schemas.microsoft.com/office/drawing/2014/main" id="{21A15C32-781E-4D0C-B3DC-A83A570444FC}"/>
                  </a:ext>
                </a:extLst>
              </p:cNvPr>
              <p:cNvSpPr>
                <a:spLocks noGrp="1" noRot="1" noChangeAspect="1" noMove="1" noResize="1" noEditPoints="1" noAdjustHandles="1" noChangeArrowheads="1" noChangeShapeType="1" noTextEdit="1"/>
              </p:cNvSpPr>
              <p:nvPr>
                <p:ph sz="quarter" idx="1"/>
              </p:nvPr>
            </p:nvSpPr>
            <p:spPr>
              <a:xfrm>
                <a:off x="157506" y="888855"/>
                <a:ext cx="12314910" cy="4792617"/>
              </a:xfrm>
              <a:blipFill>
                <a:blip r:embed="rId3"/>
                <a:stretch>
                  <a:fillRect l="-515" t="-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7F4CF1-DEEB-85A9-CC47-5614E8655B1A}"/>
                  </a:ext>
                </a:extLst>
              </p:cNvPr>
              <p:cNvSpPr txBox="1"/>
              <p:nvPr/>
            </p:nvSpPr>
            <p:spPr>
              <a:xfrm>
                <a:off x="1548545" y="1416455"/>
                <a:ext cx="9436934" cy="782137"/>
              </a:xfrm>
              <a:prstGeom prst="rect">
                <a:avLst/>
              </a:prstGeom>
              <a:noFill/>
              <a:ln>
                <a:solidFill>
                  <a:schemeClr val="tx1">
                    <a:lumMod val="50000"/>
                    <a:lumOff val="50000"/>
                  </a:schemeClr>
                </a:solidFill>
              </a:ln>
            </p:spPr>
            <p:txBody>
              <a:bodyPr wrap="square" lIns="0" tIns="0" rIns="0" bIns="0" rtlCol="0" anchor="ctr">
                <a:spAutoFit/>
              </a:bodyPr>
              <a:lstStyle/>
              <a:p>
                <a:pPr algn="r">
                  <a:lnSpc>
                    <a:spcPct val="200000"/>
                  </a:lnSpc>
                  <a:spcBef>
                    <a:spcPts val="500"/>
                  </a:spcBef>
                  <a:spcAft>
                    <a:spcPts val="50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𝑏𝑙𝑎𝑚𝑒</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𝑓𝑟𝑒𝑒</m:t>
                          </m:r>
                        </m:e>
                        <m:sub>
                          <m:r>
                            <a:rPr lang="en-US" sz="2000" b="0" i="1">
                              <a:latin typeface="Cambria Math" panose="02040503050406030204" pitchFamily="18" charset="0"/>
                              <a:ea typeface="Cambria Math" panose="02040503050406030204" pitchFamily="18" charset="0"/>
                            </a:rPr>
                            <m:t>𝑒𝑔𝑜</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𝑠𝑎𝑓𝑒</m:t>
                      </m:r>
                      <m:r>
                        <a:rPr lang="en-US" sz="2000" b="0" i="1" smtClean="0">
                          <a:latin typeface="Cambria Math" panose="02040503050406030204" pitchFamily="18" charset="0"/>
                          <a:ea typeface="Cambria Math" panose="02040503050406030204" pitchFamily="18" charset="0"/>
                        </a:rPr>
                        <m:t>∨</m:t>
                      </m:r>
                      <m:d>
                        <m:dPr>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𝑐𝑟𝑎𝑠h</m:t>
                              </m:r>
                              <m:r>
                                <a:rPr lang="en-US" sz="2000" b="0"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𝒄𝒂𝒖𝒔𝒂𝒕𝒊𝒐𝒏</m:t>
                              </m:r>
                            </m:e>
                            <m:sub>
                              <m:r>
                                <a:rPr lang="en-US" sz="2000" b="0" i="1">
                                  <a:latin typeface="Cambria Math" panose="02040503050406030204" pitchFamily="18" charset="0"/>
                                  <a:ea typeface="Cambria Math" panose="02040503050406030204" pitchFamily="18" charset="0"/>
                                </a:rPr>
                                <m:t>𝑒𝑔𝑜</m:t>
                              </m:r>
                            </m:sub>
                          </m:sSub>
                          <m:r>
                            <a:rPr lang="en-US" sz="2000" b="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𝒏𝒆𝒈𝒍𝒊𝒈𝒆𝒏𝒕</m:t>
                              </m:r>
                            </m:e>
                            <m:sub>
                              <m:r>
                                <a:rPr lang="en-US" sz="2000" b="0" i="1">
                                  <a:latin typeface="Cambria Math" panose="02040503050406030204" pitchFamily="18" charset="0"/>
                                  <a:ea typeface="Cambria Math" panose="02040503050406030204" pitchFamily="18" charset="0"/>
                                </a:rPr>
                                <m:t>𝑒𝑔𝑜</m:t>
                              </m:r>
                            </m:sub>
                          </m:sSub>
                        </m:e>
                      </m:d>
                    </m:oMath>
                  </m:oMathPara>
                </a14:m>
                <a:endParaRPr lang="en-US" sz="2000" dirty="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17F4CF1-DEEB-85A9-CC47-5614E8655B1A}"/>
                  </a:ext>
                </a:extLst>
              </p:cNvPr>
              <p:cNvSpPr txBox="1">
                <a:spLocks noRot="1" noChangeAspect="1" noMove="1" noResize="1" noEditPoints="1" noAdjustHandles="1" noChangeArrowheads="1" noChangeShapeType="1" noTextEdit="1"/>
              </p:cNvSpPr>
              <p:nvPr/>
            </p:nvSpPr>
            <p:spPr>
              <a:xfrm>
                <a:off x="1548545" y="1416455"/>
                <a:ext cx="9436934" cy="782137"/>
              </a:xfrm>
              <a:prstGeom prst="rect">
                <a:avLst/>
              </a:prstGeom>
              <a:blipFill>
                <a:blip r:embed="rId4"/>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B7453A-13EB-550A-29C7-C51B6669DF1F}"/>
                  </a:ext>
                </a:extLst>
              </p:cNvPr>
              <p:cNvSpPr txBox="1"/>
              <p:nvPr/>
            </p:nvSpPr>
            <p:spPr>
              <a:xfrm>
                <a:off x="3951740" y="2781931"/>
                <a:ext cx="3834120" cy="395621"/>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𝒄𝒂𝒖𝒔𝒂𝒕𝒊𝒐𝒏</m:t>
                          </m:r>
                        </m:e>
                        <m:sub>
                          <m:r>
                            <a:rPr lang="en-US" b="1" i="1" smtClean="0">
                              <a:latin typeface="Cambria Math" panose="02040503050406030204" pitchFamily="18" charset="0"/>
                              <a:ea typeface="Cambria Math" panose="02040503050406030204" pitchFamily="18" charset="0"/>
                            </a:rPr>
                            <m:t>𝒆𝒈𝒐</m:t>
                          </m:r>
                        </m:sub>
                      </m:sSub>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𝑹𝑶𝑾</m:t>
                          </m:r>
                        </m:e>
                        <m:sub>
                          <m:r>
                            <a:rPr lang="en-US" b="1" i="1" smtClean="0">
                              <a:latin typeface="Cambria Math" panose="02040503050406030204" pitchFamily="18" charset="0"/>
                              <a:ea typeface="Cambria Math" panose="02040503050406030204" pitchFamily="18" charset="0"/>
                            </a:rPr>
                            <m:t>𝒆𝒈𝒐</m:t>
                          </m:r>
                        </m:sub>
                      </m:sSub>
                    </m:oMath>
                  </m:oMathPara>
                </a14:m>
                <a:endParaRPr lang="en-US" dirty="0"/>
              </a:p>
            </p:txBody>
          </p:sp>
        </mc:Choice>
        <mc:Fallback xmlns="">
          <p:sp>
            <p:nvSpPr>
              <p:cNvPr id="6" name="TextBox 5">
                <a:extLst>
                  <a:ext uri="{FF2B5EF4-FFF2-40B4-BE49-F238E27FC236}">
                    <a16:creationId xmlns:a16="http://schemas.microsoft.com/office/drawing/2014/main" id="{9DB7453A-13EB-550A-29C7-C51B6669DF1F}"/>
                  </a:ext>
                </a:extLst>
              </p:cNvPr>
              <p:cNvSpPr txBox="1">
                <a:spLocks noRot="1" noChangeAspect="1" noMove="1" noResize="1" noEditPoints="1" noAdjustHandles="1" noChangeArrowheads="1" noChangeShapeType="1" noTextEdit="1"/>
              </p:cNvSpPr>
              <p:nvPr/>
            </p:nvSpPr>
            <p:spPr>
              <a:xfrm>
                <a:off x="3951740" y="2781931"/>
                <a:ext cx="3834120" cy="395621"/>
              </a:xfrm>
              <a:prstGeom prst="rect">
                <a:avLst/>
              </a:prstGeom>
              <a:blipFill>
                <a:blip r:embed="rId5"/>
                <a:stretch>
                  <a:fillRect b="-3030"/>
                </a:stretch>
              </a:blipFill>
              <a:ln>
                <a:solidFill>
                  <a:schemeClr val="tx1"/>
                </a:solid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D23D0C0-4459-8744-A0E8-0AD5524C960A}"/>
              </a:ext>
            </a:extLst>
          </p:cNvPr>
          <p:cNvGrpSpPr/>
          <p:nvPr/>
        </p:nvGrpSpPr>
        <p:grpSpPr>
          <a:xfrm>
            <a:off x="9182483" y="2651754"/>
            <a:ext cx="2852011" cy="1742417"/>
            <a:chOff x="10205942" y="3429000"/>
            <a:chExt cx="3861422" cy="2359109"/>
          </a:xfrm>
        </p:grpSpPr>
        <p:grpSp>
          <p:nvGrpSpPr>
            <p:cNvPr id="8" name="Group 7">
              <a:extLst>
                <a:ext uri="{FF2B5EF4-FFF2-40B4-BE49-F238E27FC236}">
                  <a16:creationId xmlns:a16="http://schemas.microsoft.com/office/drawing/2014/main" id="{E89CBF22-7B9B-055F-694C-B5F7E6F36511}"/>
                </a:ext>
              </a:extLst>
            </p:cNvPr>
            <p:cNvGrpSpPr/>
            <p:nvPr/>
          </p:nvGrpSpPr>
          <p:grpSpPr>
            <a:xfrm>
              <a:off x="10205942" y="3429000"/>
              <a:ext cx="3861422" cy="2359109"/>
              <a:chOff x="618740" y="3954242"/>
              <a:chExt cx="3861422" cy="2359109"/>
            </a:xfrm>
          </p:grpSpPr>
          <p:sp>
            <p:nvSpPr>
              <p:cNvPr id="14" name="Rectangle 13">
                <a:extLst>
                  <a:ext uri="{FF2B5EF4-FFF2-40B4-BE49-F238E27FC236}">
                    <a16:creationId xmlns:a16="http://schemas.microsoft.com/office/drawing/2014/main" id="{09939796-A322-F846-CBB1-309581DF0D7F}"/>
                  </a:ext>
                </a:extLst>
              </p:cNvPr>
              <p:cNvSpPr/>
              <p:nvPr/>
            </p:nvSpPr>
            <p:spPr>
              <a:xfrm>
                <a:off x="698511" y="4543629"/>
                <a:ext cx="2497015" cy="13481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 name="Straight Connector 14">
                <a:extLst>
                  <a:ext uri="{FF2B5EF4-FFF2-40B4-BE49-F238E27FC236}">
                    <a16:creationId xmlns:a16="http://schemas.microsoft.com/office/drawing/2014/main" id="{25F384BA-AA65-D7BD-FD8C-455C8D2840B3}"/>
                  </a:ext>
                </a:extLst>
              </p:cNvPr>
              <p:cNvCxnSpPr>
                <a:cxnSpLocks/>
              </p:cNvCxnSpPr>
              <p:nvPr/>
            </p:nvCxnSpPr>
            <p:spPr>
              <a:xfrm>
                <a:off x="710234" y="5229430"/>
                <a:ext cx="2497015"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9638160-C316-2CAB-081C-0373DD52C67A}"/>
                  </a:ext>
                </a:extLst>
              </p:cNvPr>
              <p:cNvSpPr/>
              <p:nvPr/>
            </p:nvSpPr>
            <p:spPr>
              <a:xfrm>
                <a:off x="3195527" y="4036187"/>
                <a:ext cx="1189888" cy="221901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7" name="Straight Connector 16">
                <a:extLst>
                  <a:ext uri="{FF2B5EF4-FFF2-40B4-BE49-F238E27FC236}">
                    <a16:creationId xmlns:a16="http://schemas.microsoft.com/office/drawing/2014/main" id="{0AFFA337-26BC-4DED-D490-C97F2F0CEB94}"/>
                  </a:ext>
                </a:extLst>
              </p:cNvPr>
              <p:cNvCxnSpPr>
                <a:cxnSpLocks/>
              </p:cNvCxnSpPr>
              <p:nvPr/>
            </p:nvCxnSpPr>
            <p:spPr>
              <a:xfrm flipV="1">
                <a:off x="3148634" y="5252876"/>
                <a:ext cx="0" cy="588005"/>
              </a:xfrm>
              <a:prstGeom prst="line">
                <a:avLst/>
              </a:prstGeom>
              <a:ln w="7620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396EB-9314-BC9D-9DEB-417D9137A5C6}"/>
                  </a:ext>
                </a:extLst>
              </p:cNvPr>
              <p:cNvPicPr>
                <a:picLocks noChangeAspect="1"/>
              </p:cNvPicPr>
              <p:nvPr/>
            </p:nvPicPr>
            <p:blipFill>
              <a:blip r:embed="rId6"/>
              <a:stretch>
                <a:fillRect/>
              </a:stretch>
            </p:blipFill>
            <p:spPr>
              <a:xfrm rot="1148935">
                <a:off x="2805052" y="5367402"/>
                <a:ext cx="789959" cy="394980"/>
              </a:xfrm>
              <a:prstGeom prst="rect">
                <a:avLst/>
              </a:prstGeom>
            </p:spPr>
          </p:pic>
          <p:pic>
            <p:nvPicPr>
              <p:cNvPr id="19" name="Picture 2" descr="Stop Sign Wall Decal">
                <a:extLst>
                  <a:ext uri="{FF2B5EF4-FFF2-40B4-BE49-F238E27FC236}">
                    <a16:creationId xmlns:a16="http://schemas.microsoft.com/office/drawing/2014/main" id="{8E46F7A1-E263-A94F-CD96-223E83FFAD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5751" y="5915232"/>
                <a:ext cx="361256" cy="36125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8CE5714-3087-10D0-72BF-B05A9D0CAC0C}"/>
                  </a:ext>
                </a:extLst>
              </p:cNvPr>
              <p:cNvCxnSpPr>
                <a:cxnSpLocks/>
              </p:cNvCxnSpPr>
              <p:nvPr/>
            </p:nvCxnSpPr>
            <p:spPr>
              <a:xfrm flipV="1">
                <a:off x="3291321" y="4030325"/>
                <a:ext cx="0" cy="507441"/>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7A27F4-7002-FF62-6DE8-75CA34E3AA41}"/>
                  </a:ext>
                </a:extLst>
              </p:cNvPr>
              <p:cNvCxnSpPr>
                <a:cxnSpLocks/>
              </p:cNvCxnSpPr>
              <p:nvPr/>
            </p:nvCxnSpPr>
            <p:spPr>
              <a:xfrm flipH="1">
                <a:off x="663342" y="5829158"/>
                <a:ext cx="2497015"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C89570-E3B1-736B-516E-A214FA886EE0}"/>
                  </a:ext>
                </a:extLst>
              </p:cNvPr>
              <p:cNvCxnSpPr>
                <a:cxnSpLocks/>
              </p:cNvCxnSpPr>
              <p:nvPr/>
            </p:nvCxnSpPr>
            <p:spPr>
              <a:xfrm>
                <a:off x="3279597" y="4503977"/>
                <a:ext cx="673425" cy="0"/>
              </a:xfrm>
              <a:prstGeom prst="line">
                <a:avLst/>
              </a:prstGeom>
              <a:ln w="762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368A09-4A82-0288-E7EB-EBFD25683C27}"/>
                  </a:ext>
                </a:extLst>
              </p:cNvPr>
              <p:cNvCxnSpPr>
                <a:cxnSpLocks/>
              </p:cNvCxnSpPr>
              <p:nvPr/>
            </p:nvCxnSpPr>
            <p:spPr>
              <a:xfrm>
                <a:off x="3953022" y="4036187"/>
                <a:ext cx="0" cy="507441"/>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09826BC5-163F-05BA-6EAA-32FD1C4981CD}"/>
                  </a:ext>
                </a:extLst>
              </p:cNvPr>
              <p:cNvPicPr>
                <a:picLocks noChangeAspect="1"/>
              </p:cNvPicPr>
              <p:nvPr/>
            </p:nvPicPr>
            <p:blipFill>
              <a:blip r:embed="rId8"/>
              <a:stretch>
                <a:fillRect/>
              </a:stretch>
            </p:blipFill>
            <p:spPr>
              <a:xfrm rot="5400000">
                <a:off x="3261947" y="4357128"/>
                <a:ext cx="746001" cy="373001"/>
              </a:xfrm>
              <a:prstGeom prst="rect">
                <a:avLst/>
              </a:prstGeom>
            </p:spPr>
          </p:pic>
          <p:sp>
            <p:nvSpPr>
              <p:cNvPr id="25" name="Rectangle 24">
                <a:extLst>
                  <a:ext uri="{FF2B5EF4-FFF2-40B4-BE49-F238E27FC236}">
                    <a16:creationId xmlns:a16="http://schemas.microsoft.com/office/drawing/2014/main" id="{66E74B44-9EEE-A3C2-AB4E-0A594D09B354}"/>
                  </a:ext>
                </a:extLst>
              </p:cNvPr>
              <p:cNvSpPr/>
              <p:nvPr/>
            </p:nvSpPr>
            <p:spPr>
              <a:xfrm>
                <a:off x="618740" y="3954242"/>
                <a:ext cx="3861422" cy="235910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9" name="Picture 4" descr="Yield Sign">
              <a:extLst>
                <a:ext uri="{FF2B5EF4-FFF2-40B4-BE49-F238E27FC236}">
                  <a16:creationId xmlns:a16="http://schemas.microsoft.com/office/drawing/2014/main" id="{369027C6-B1C7-1072-A4AA-62ADDAEBA4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72437" y="5396697"/>
              <a:ext cx="361256" cy="3612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A935F9-6270-6922-7C02-15A1B4BFB423}"/>
                    </a:ext>
                  </a:extLst>
                </p:cNvPr>
                <p:cNvSpPr txBox="1"/>
                <p:nvPr/>
              </p:nvSpPr>
              <p:spPr>
                <a:xfrm>
                  <a:off x="10960235" y="4779487"/>
                  <a:ext cx="1200906" cy="4228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ea typeface="Cambria Math" panose="02040503050406030204" pitchFamily="18" charset="0"/>
                          </a:rPr>
                          <m:t>¬</m:t>
                        </m:r>
                        <m:sSub>
                          <m:sSubPr>
                            <m:ctrlPr>
                              <a:rPr lang="en-US" sz="1600" b="1" i="1">
                                <a:solidFill>
                                  <a:schemeClr val="bg1"/>
                                </a:solidFill>
                                <a:latin typeface="Cambria Math" panose="02040503050406030204" pitchFamily="18" charset="0"/>
                                <a:ea typeface="Cambria Math" panose="02040503050406030204" pitchFamily="18" charset="0"/>
                              </a:rPr>
                            </m:ctrlPr>
                          </m:sSubPr>
                          <m:e>
                            <m:r>
                              <a:rPr lang="en-US" sz="1600" b="1" i="1">
                                <a:solidFill>
                                  <a:schemeClr val="bg1"/>
                                </a:solidFill>
                                <a:latin typeface="Cambria Math" panose="02040503050406030204" pitchFamily="18" charset="0"/>
                                <a:ea typeface="Cambria Math" panose="02040503050406030204" pitchFamily="18" charset="0"/>
                              </a:rPr>
                              <m:t>𝑹𝑶𝑾</m:t>
                            </m:r>
                          </m:e>
                          <m:sub>
                            <m:r>
                              <a:rPr lang="en-US" sz="1600" b="1" i="1" smtClean="0">
                                <a:solidFill>
                                  <a:schemeClr val="bg1"/>
                                </a:solidFill>
                                <a:latin typeface="Cambria Math" panose="02040503050406030204" pitchFamily="18" charset="0"/>
                                <a:ea typeface="Cambria Math" panose="02040503050406030204" pitchFamily="18" charset="0"/>
                              </a:rPr>
                              <m:t>𝒆𝒈𝒐</m:t>
                            </m:r>
                          </m:sub>
                        </m:sSub>
                      </m:oMath>
                    </m:oMathPara>
                  </a14:m>
                  <a:endParaRPr lang="en-US" sz="1600" dirty="0">
                    <a:solidFill>
                      <a:schemeClr val="bg1"/>
                    </a:solidFill>
                  </a:endParaRPr>
                </a:p>
              </p:txBody>
            </p:sp>
          </mc:Choice>
          <mc:Fallback xmlns="">
            <p:sp>
              <p:nvSpPr>
                <p:cNvPr id="10" name="TextBox 9">
                  <a:extLst>
                    <a:ext uri="{FF2B5EF4-FFF2-40B4-BE49-F238E27FC236}">
                      <a16:creationId xmlns:a16="http://schemas.microsoft.com/office/drawing/2014/main" id="{55A935F9-6270-6922-7C02-15A1B4BFB423}"/>
                    </a:ext>
                  </a:extLst>
                </p:cNvPr>
                <p:cNvSpPr txBox="1">
                  <a:spLocks noRot="1" noChangeAspect="1" noMove="1" noResize="1" noEditPoints="1" noAdjustHandles="1" noChangeArrowheads="1" noChangeShapeType="1" noTextEdit="1"/>
                </p:cNvSpPr>
                <p:nvPr/>
              </p:nvSpPr>
              <p:spPr>
                <a:xfrm>
                  <a:off x="10960235" y="4779487"/>
                  <a:ext cx="1200906" cy="422804"/>
                </a:xfrm>
                <a:prstGeom prst="rect">
                  <a:avLst/>
                </a:prstGeom>
                <a:blipFill>
                  <a:blip r:embed="rId10"/>
                  <a:stretch>
                    <a:fillRect r="-20000"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52BEE9-A1AD-98D7-C463-416B364564E8}"/>
                    </a:ext>
                  </a:extLst>
                </p:cNvPr>
                <p:cNvSpPr txBox="1"/>
                <p:nvPr/>
              </p:nvSpPr>
              <p:spPr>
                <a:xfrm>
                  <a:off x="12142502" y="4055544"/>
                  <a:ext cx="889150" cy="3955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chemeClr val="bg1"/>
                                </a:solidFill>
                                <a:latin typeface="Cambria Math" panose="02040503050406030204" pitchFamily="18" charset="0"/>
                                <a:ea typeface="Cambria Math" panose="02040503050406030204" pitchFamily="18" charset="0"/>
                              </a:rPr>
                            </m:ctrlPr>
                          </m:sSubPr>
                          <m:e>
                            <m:r>
                              <a:rPr lang="en-US" sz="1600" b="1" i="1">
                                <a:solidFill>
                                  <a:schemeClr val="bg1"/>
                                </a:solidFill>
                                <a:latin typeface="Cambria Math" panose="02040503050406030204" pitchFamily="18" charset="0"/>
                                <a:ea typeface="Cambria Math" panose="02040503050406030204" pitchFamily="18" charset="0"/>
                              </a:rPr>
                              <m:t>𝑹𝑶𝑾</m:t>
                            </m:r>
                          </m:e>
                          <m:sub>
                            <m:r>
                              <a:rPr lang="en-US" sz="1600" b="1" i="1" smtClean="0">
                                <a:solidFill>
                                  <a:schemeClr val="bg1"/>
                                </a:solidFill>
                                <a:latin typeface="Cambria Math" panose="02040503050406030204" pitchFamily="18" charset="0"/>
                                <a:ea typeface="Cambria Math" panose="02040503050406030204" pitchFamily="18" charset="0"/>
                              </a:rPr>
                              <m:t>𝒄</m:t>
                            </m:r>
                          </m:sub>
                        </m:sSub>
                      </m:oMath>
                    </m:oMathPara>
                  </a14:m>
                  <a:endParaRPr lang="en-US" sz="1600" dirty="0">
                    <a:solidFill>
                      <a:schemeClr val="bg1"/>
                    </a:solidFill>
                  </a:endParaRPr>
                </a:p>
              </p:txBody>
            </p:sp>
          </mc:Choice>
          <mc:Fallback xmlns="">
            <p:sp>
              <p:nvSpPr>
                <p:cNvPr id="11" name="TextBox 10">
                  <a:extLst>
                    <a:ext uri="{FF2B5EF4-FFF2-40B4-BE49-F238E27FC236}">
                      <a16:creationId xmlns:a16="http://schemas.microsoft.com/office/drawing/2014/main" id="{EA52BEE9-A1AD-98D7-C463-416B364564E8}"/>
                    </a:ext>
                  </a:extLst>
                </p:cNvPr>
                <p:cNvSpPr txBox="1">
                  <a:spLocks noRot="1" noChangeAspect="1" noMove="1" noResize="1" noEditPoints="1" noAdjustHandles="1" noChangeArrowheads="1" noChangeShapeType="1" noTextEdit="1"/>
                </p:cNvSpPr>
                <p:nvPr/>
              </p:nvSpPr>
              <p:spPr>
                <a:xfrm>
                  <a:off x="12142502" y="4055544"/>
                  <a:ext cx="889150" cy="3955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C2C32B-F351-16FE-9CBB-15D50ABEE152}"/>
                    </a:ext>
                  </a:extLst>
                </p:cNvPr>
                <p:cNvSpPr txBox="1"/>
                <p:nvPr/>
              </p:nvSpPr>
              <p:spPr>
                <a:xfrm>
                  <a:off x="13018020" y="3758803"/>
                  <a:ext cx="428491" cy="3955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𝑐</m:t>
                        </m:r>
                      </m:oMath>
                    </m:oMathPara>
                  </a14:m>
                  <a:endParaRPr lang="en-US" sz="1600" dirty="0">
                    <a:solidFill>
                      <a:schemeClr val="tx1"/>
                    </a:solidFill>
                  </a:endParaRPr>
                </a:p>
              </p:txBody>
            </p:sp>
          </mc:Choice>
          <mc:Fallback xmlns="">
            <p:sp>
              <p:nvSpPr>
                <p:cNvPr id="12" name="TextBox 11">
                  <a:extLst>
                    <a:ext uri="{FF2B5EF4-FFF2-40B4-BE49-F238E27FC236}">
                      <a16:creationId xmlns:a16="http://schemas.microsoft.com/office/drawing/2014/main" id="{ABC2C32B-F351-16FE-9CBB-15D50ABEE152}"/>
                    </a:ext>
                  </a:extLst>
                </p:cNvPr>
                <p:cNvSpPr txBox="1">
                  <a:spLocks noRot="1" noChangeAspect="1" noMove="1" noResize="1" noEditPoints="1" noAdjustHandles="1" noChangeArrowheads="1" noChangeShapeType="1" noTextEdit="1"/>
                </p:cNvSpPr>
                <p:nvPr/>
              </p:nvSpPr>
              <p:spPr>
                <a:xfrm>
                  <a:off x="13018020" y="3758803"/>
                  <a:ext cx="428491" cy="39553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94F2BA-5171-8C99-6080-E262529CE81E}"/>
                    </a:ext>
                  </a:extLst>
                </p:cNvPr>
                <p:cNvSpPr txBox="1"/>
                <p:nvPr/>
              </p:nvSpPr>
              <p:spPr>
                <a:xfrm>
                  <a:off x="12509212" y="4807193"/>
                  <a:ext cx="556445" cy="3955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ea typeface="Cambria Math" panose="02040503050406030204" pitchFamily="18" charset="0"/>
                          </a:rPr>
                          <m:t>𝑒𝑔𝑜</m:t>
                        </m:r>
                      </m:oMath>
                    </m:oMathPara>
                  </a14:m>
                  <a:endParaRPr lang="en-US" sz="1600" dirty="0">
                    <a:solidFill>
                      <a:schemeClr val="bg1"/>
                    </a:solidFill>
                  </a:endParaRPr>
                </a:p>
              </p:txBody>
            </p:sp>
          </mc:Choice>
          <mc:Fallback xmlns="">
            <p:sp>
              <p:nvSpPr>
                <p:cNvPr id="13" name="TextBox 12">
                  <a:extLst>
                    <a:ext uri="{FF2B5EF4-FFF2-40B4-BE49-F238E27FC236}">
                      <a16:creationId xmlns:a16="http://schemas.microsoft.com/office/drawing/2014/main" id="{8894F2BA-5171-8C99-6080-E262529CE81E}"/>
                    </a:ext>
                  </a:extLst>
                </p:cNvPr>
                <p:cNvSpPr txBox="1">
                  <a:spLocks noRot="1" noChangeAspect="1" noMove="1" noResize="1" noEditPoints="1" noAdjustHandles="1" noChangeArrowheads="1" noChangeShapeType="1" noTextEdit="1"/>
                </p:cNvSpPr>
                <p:nvPr/>
              </p:nvSpPr>
              <p:spPr>
                <a:xfrm>
                  <a:off x="12509212" y="4807193"/>
                  <a:ext cx="556445" cy="395535"/>
                </a:xfrm>
                <a:prstGeom prst="rect">
                  <a:avLst/>
                </a:prstGeom>
                <a:blipFill>
                  <a:blip r:embed="rId13"/>
                  <a:stretch>
                    <a:fillRect r="-10811" b="-76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F22A327-5B26-C781-F184-13758374F9A2}"/>
                  </a:ext>
                </a:extLst>
              </p:cNvPr>
              <p:cNvSpPr txBox="1"/>
              <p:nvPr/>
            </p:nvSpPr>
            <p:spPr>
              <a:xfrm>
                <a:off x="3521782" y="4055225"/>
                <a:ext cx="4956736" cy="479490"/>
              </a:xfrm>
              <a:prstGeom prst="rect">
                <a:avLst/>
              </a:prstGeom>
              <a:noFill/>
              <a:ln>
                <a:solidFill>
                  <a:schemeClr val="tx1"/>
                </a:solidFill>
              </a:ln>
            </p:spPr>
            <p:txBody>
              <a:bodyPr wrap="square">
                <a:spAutoFit/>
              </a:bodyPr>
              <a:lstStyle/>
              <a:p>
                <a:pPr algn="r">
                  <a:spcBef>
                    <a:spcPts val="500"/>
                  </a:spcBef>
                  <a:spcAft>
                    <a:spcPts val="500"/>
                  </a:spcAft>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𝒏𝒆𝒈𝒍𝒊𝒈𝒆𝒏𝒕</m:t>
                          </m:r>
                        </m:e>
                        <m:sub>
                          <m:r>
                            <a:rPr lang="en-US" b="1" i="1">
                              <a:latin typeface="Cambria Math" panose="02040503050406030204" pitchFamily="18" charset="0"/>
                              <a:ea typeface="Cambria Math" panose="02040503050406030204" pitchFamily="18" charset="0"/>
                            </a:rPr>
                            <m:t>𝒆𝒈𝒐</m:t>
                          </m:r>
                        </m:sub>
                      </m:sSub>
                      <m:r>
                        <a:rPr lang="en-US" b="1" i="1">
                          <a:latin typeface="Cambria Math" panose="02040503050406030204" pitchFamily="18" charset="0"/>
                          <a:ea typeface="Cambria Math" panose="02040503050406030204" pitchFamily="18" charset="0"/>
                        </a:rPr>
                        <m:t>≡</m:t>
                      </m:r>
                      <m:d>
                        <m:dPr>
                          <m:begChr m:val="⟨"/>
                          <m:endChr m:val="⟩"/>
                          <m:ctrlPr>
                            <a:rPr lang="en-US" b="1" i="1" smtClean="0">
                              <a:latin typeface="Cambria Math" panose="02040503050406030204" pitchFamily="18" charset="0"/>
                              <a:ea typeface="Cambria Math" panose="02040503050406030204" pitchFamily="18" charset="0"/>
                            </a:rPr>
                          </m:ctrlPr>
                        </m:dPr>
                        <m:e>
                          <m:d>
                            <m:dPr>
                              <m:ctrlPr>
                                <a:rPr lang="en-US" b="1" i="1" smtClean="0">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𝑹𝑬</m:t>
                                  </m:r>
                                </m:e>
                                <m:sub>
                                  <m:r>
                                    <a:rPr lang="en-US" b="1" i="1" smtClean="0">
                                      <a:latin typeface="Cambria Math" panose="02040503050406030204" pitchFamily="18" charset="0"/>
                                      <a:ea typeface="Cambria Math" panose="02040503050406030204" pitchFamily="18" charset="0"/>
                                    </a:rPr>
                                    <m:t>𝒆𝒈𝒐</m:t>
                                  </m:r>
                                </m:sub>
                              </m:sSub>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𝑪</m:t>
                                  </m:r>
                                  <m:r>
                                    <a:rPr lang="en-US" b="1" i="1">
                                      <a:latin typeface="Cambria Math" panose="02040503050406030204" pitchFamily="18" charset="0"/>
                                      <a:ea typeface="Cambria Math" panose="02040503050406030204" pitchFamily="18" charset="0"/>
                                    </a:rPr>
                                    <m:t>𝑬</m:t>
                                  </m:r>
                                </m:e>
                                <m:sub>
                                  <m:r>
                                    <a:rPr lang="en-US" b="1" i="1">
                                      <a:latin typeface="Cambria Math" panose="02040503050406030204" pitchFamily="18" charset="0"/>
                                      <a:ea typeface="Cambria Math" panose="02040503050406030204" pitchFamily="18" charset="0"/>
                                    </a:rPr>
                                    <m:t>𝒆𝒈𝒐</m:t>
                                  </m:r>
                                </m:sub>
                              </m:sSub>
                            </m:e>
                          </m:d>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𝑹</m:t>
                              </m:r>
                              <m:r>
                                <a:rPr lang="en-US" b="1" i="1">
                                  <a:latin typeface="Cambria Math" panose="02040503050406030204" pitchFamily="18" charset="0"/>
                                  <a:ea typeface="Cambria Math" panose="02040503050406030204" pitchFamily="18" charset="0"/>
                                </a:rPr>
                                <m:t>𝑬</m:t>
                              </m:r>
                            </m:e>
                            <m:sub>
                              <m:r>
                                <a:rPr lang="en-US" b="1" i="1">
                                  <a:latin typeface="Cambria Math" panose="02040503050406030204" pitchFamily="18" charset="0"/>
                                  <a:ea typeface="Cambria Math" panose="02040503050406030204" pitchFamily="18" charset="0"/>
                                </a:rPr>
                                <m:t>𝒄</m:t>
                              </m:r>
                            </m:sub>
                          </m:sSub>
                        </m:e>
                      </m:d>
                    </m:oMath>
                  </m:oMathPara>
                </a14:m>
                <a:endParaRPr lang="en-US" b="1" dirty="0">
                  <a:ea typeface="Cambria Math" panose="02040503050406030204" pitchFamily="18" charset="0"/>
                </a:endParaRPr>
              </a:p>
            </p:txBody>
          </p:sp>
        </mc:Choice>
        <mc:Fallback xmlns="">
          <p:sp>
            <p:nvSpPr>
              <p:cNvPr id="68" name="TextBox 67">
                <a:extLst>
                  <a:ext uri="{FF2B5EF4-FFF2-40B4-BE49-F238E27FC236}">
                    <a16:creationId xmlns:a16="http://schemas.microsoft.com/office/drawing/2014/main" id="{2F22A327-5B26-C781-F184-13758374F9A2}"/>
                  </a:ext>
                </a:extLst>
              </p:cNvPr>
              <p:cNvSpPr txBox="1">
                <a:spLocks noRot="1" noChangeAspect="1" noMove="1" noResize="1" noEditPoints="1" noAdjustHandles="1" noChangeArrowheads="1" noChangeShapeType="1" noTextEdit="1"/>
              </p:cNvSpPr>
              <p:nvPr/>
            </p:nvSpPr>
            <p:spPr>
              <a:xfrm>
                <a:off x="3521782" y="4055225"/>
                <a:ext cx="4956736" cy="479490"/>
              </a:xfrm>
              <a:prstGeom prst="rect">
                <a:avLst/>
              </a:prstGeom>
              <a:blipFill>
                <a:blip r:embed="rId20"/>
                <a:stretch>
                  <a:fillRect/>
                </a:stretch>
              </a:blipFill>
              <a:ln>
                <a:solidFill>
                  <a:schemeClr val="tx1"/>
                </a:solidFill>
              </a:ln>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E37E90A7-AEA8-3445-6A44-803AFCF88D9A}"/>
              </a:ext>
            </a:extLst>
          </p:cNvPr>
          <p:cNvGrpSpPr/>
          <p:nvPr/>
        </p:nvGrpSpPr>
        <p:grpSpPr>
          <a:xfrm>
            <a:off x="2423401" y="4960209"/>
            <a:ext cx="3576749" cy="1816464"/>
            <a:chOff x="8043422" y="3594285"/>
            <a:chExt cx="3576749" cy="1816464"/>
          </a:xfrm>
        </p:grpSpPr>
        <p:sp>
          <p:nvSpPr>
            <p:cNvPr id="70" name="Rectangle 69">
              <a:extLst>
                <a:ext uri="{FF2B5EF4-FFF2-40B4-BE49-F238E27FC236}">
                  <a16:creationId xmlns:a16="http://schemas.microsoft.com/office/drawing/2014/main" id="{CE4F0335-BE71-8B1B-1B9C-52B0C0040E8B}"/>
                </a:ext>
              </a:extLst>
            </p:cNvPr>
            <p:cNvSpPr/>
            <p:nvPr/>
          </p:nvSpPr>
          <p:spPr>
            <a:xfrm>
              <a:off x="8130468" y="3669427"/>
              <a:ext cx="3394227" cy="109464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7FD665DF-E980-A680-AF37-7547A5710A69}"/>
                </a:ext>
              </a:extLst>
            </p:cNvPr>
            <p:cNvCxnSpPr>
              <a:cxnSpLocks/>
              <a:stCxn id="70" idx="1"/>
              <a:endCxn id="70" idx="3"/>
            </p:cNvCxnSpPr>
            <p:nvPr/>
          </p:nvCxnSpPr>
          <p:spPr>
            <a:xfrm>
              <a:off x="8130468" y="4216751"/>
              <a:ext cx="3394227"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9DA378A3-3654-9FF7-89B9-A4128EC9BCF9}"/>
                </a:ext>
              </a:extLst>
            </p:cNvPr>
            <p:cNvGrpSpPr/>
            <p:nvPr/>
          </p:nvGrpSpPr>
          <p:grpSpPr>
            <a:xfrm>
              <a:off x="8043422" y="3595404"/>
              <a:ext cx="3576749" cy="1815345"/>
              <a:chOff x="4459664" y="4478599"/>
              <a:chExt cx="3576749" cy="1815345"/>
            </a:xfrm>
          </p:grpSpPr>
          <p:grpSp>
            <p:nvGrpSpPr>
              <p:cNvPr id="74" name="Group 73">
                <a:extLst>
                  <a:ext uri="{FF2B5EF4-FFF2-40B4-BE49-F238E27FC236}">
                    <a16:creationId xmlns:a16="http://schemas.microsoft.com/office/drawing/2014/main" id="{80BE5682-DAA1-CEAC-0959-53FF2F7112FC}"/>
                  </a:ext>
                </a:extLst>
              </p:cNvPr>
              <p:cNvGrpSpPr/>
              <p:nvPr/>
            </p:nvGrpSpPr>
            <p:grpSpPr>
              <a:xfrm>
                <a:off x="4459664" y="4478599"/>
                <a:ext cx="3576749" cy="1260484"/>
                <a:chOff x="8180637" y="3560359"/>
                <a:chExt cx="3576749" cy="1260484"/>
              </a:xfrm>
            </p:grpSpPr>
            <p:grpSp>
              <p:nvGrpSpPr>
                <p:cNvPr id="77" name="Group 76">
                  <a:extLst>
                    <a:ext uri="{FF2B5EF4-FFF2-40B4-BE49-F238E27FC236}">
                      <a16:creationId xmlns:a16="http://schemas.microsoft.com/office/drawing/2014/main" id="{6B0556CD-9BFC-E540-FB2E-A0BDCC84B87F}"/>
                    </a:ext>
                  </a:extLst>
                </p:cNvPr>
                <p:cNvGrpSpPr/>
                <p:nvPr/>
              </p:nvGrpSpPr>
              <p:grpSpPr>
                <a:xfrm>
                  <a:off x="8506300" y="3791181"/>
                  <a:ext cx="2762569" cy="304118"/>
                  <a:chOff x="4459432" y="1472348"/>
                  <a:chExt cx="2762569" cy="304118"/>
                </a:xfrm>
              </p:grpSpPr>
              <p:sp>
                <p:nvSpPr>
                  <p:cNvPr id="82" name="Rectangle 81">
                    <a:extLst>
                      <a:ext uri="{FF2B5EF4-FFF2-40B4-BE49-F238E27FC236}">
                        <a16:creationId xmlns:a16="http://schemas.microsoft.com/office/drawing/2014/main" id="{384BE827-AFE8-E6C4-13FE-A65766A54CB8}"/>
                      </a:ext>
                    </a:extLst>
                  </p:cNvPr>
                  <p:cNvSpPr/>
                  <p:nvPr/>
                </p:nvSpPr>
                <p:spPr>
                  <a:xfrm>
                    <a:off x="4459432" y="1473819"/>
                    <a:ext cx="2762569" cy="296237"/>
                  </a:xfrm>
                  <a:prstGeom prst="rect">
                    <a:avLst/>
                  </a:prstGeom>
                  <a:solidFill>
                    <a:srgbClr val="00B050">
                      <a:alpha val="50196"/>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0ACC0045-EFAD-6F46-DE21-4A8209F99505}"/>
                      </a:ext>
                    </a:extLst>
                  </p:cNvPr>
                  <p:cNvSpPr/>
                  <p:nvPr/>
                </p:nvSpPr>
                <p:spPr>
                  <a:xfrm>
                    <a:off x="4465237" y="1480229"/>
                    <a:ext cx="1267212" cy="296237"/>
                  </a:xfrm>
                  <a:prstGeom prst="rect">
                    <a:avLst/>
                  </a:prstGeom>
                  <a:solidFill>
                    <a:srgbClr val="0432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4" name="Picture 83">
                    <a:extLst>
                      <a:ext uri="{FF2B5EF4-FFF2-40B4-BE49-F238E27FC236}">
                        <a16:creationId xmlns:a16="http://schemas.microsoft.com/office/drawing/2014/main" id="{F05929D3-0037-9B84-3C73-692584649ADE}"/>
                      </a:ext>
                    </a:extLst>
                  </p:cNvPr>
                  <p:cNvPicPr>
                    <a:picLocks noChangeAspect="1"/>
                  </p:cNvPicPr>
                  <p:nvPr/>
                </p:nvPicPr>
                <p:blipFill>
                  <a:blip r:embed="rId6"/>
                  <a:stretch>
                    <a:fillRect/>
                  </a:stretch>
                </p:blipFill>
                <p:spPr>
                  <a:xfrm>
                    <a:off x="4494603" y="1472348"/>
                    <a:ext cx="588360" cy="294180"/>
                  </a:xfrm>
                  <a:prstGeom prst="rect">
                    <a:avLst/>
                  </a:prstGeom>
                </p:spPr>
              </p:pic>
            </p:grpSp>
            <p:sp>
              <p:nvSpPr>
                <p:cNvPr id="78" name="Rectangle 77">
                  <a:extLst>
                    <a:ext uri="{FF2B5EF4-FFF2-40B4-BE49-F238E27FC236}">
                      <a16:creationId xmlns:a16="http://schemas.microsoft.com/office/drawing/2014/main" id="{FB8180E9-72FF-1D75-161F-EA8CC9059294}"/>
                    </a:ext>
                  </a:extLst>
                </p:cNvPr>
                <p:cNvSpPr/>
                <p:nvPr/>
              </p:nvSpPr>
              <p:spPr>
                <a:xfrm>
                  <a:off x="8180637" y="3560359"/>
                  <a:ext cx="3576749" cy="126048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3C0EC82E-6A6C-0278-857D-6BEC48E39DFB}"/>
                    </a:ext>
                  </a:extLst>
                </p:cNvPr>
                <p:cNvGrpSpPr/>
                <p:nvPr/>
              </p:nvGrpSpPr>
              <p:grpSpPr>
                <a:xfrm rot="19415988">
                  <a:off x="9853260" y="4026454"/>
                  <a:ext cx="1629263" cy="402530"/>
                  <a:chOff x="10167595" y="4488281"/>
                  <a:chExt cx="1629263" cy="402530"/>
                </a:xfrm>
              </p:grpSpPr>
              <p:sp>
                <p:nvSpPr>
                  <p:cNvPr id="80" name="Rectangle 79">
                    <a:extLst>
                      <a:ext uri="{FF2B5EF4-FFF2-40B4-BE49-F238E27FC236}">
                        <a16:creationId xmlns:a16="http://schemas.microsoft.com/office/drawing/2014/main" id="{20ED76CA-5C66-2602-9968-8AE971DAEAB8}"/>
                      </a:ext>
                    </a:extLst>
                  </p:cNvPr>
                  <p:cNvSpPr/>
                  <p:nvPr/>
                </p:nvSpPr>
                <p:spPr>
                  <a:xfrm rot="518004">
                    <a:off x="10167595" y="4563212"/>
                    <a:ext cx="1629263" cy="327599"/>
                  </a:xfrm>
                  <a:prstGeom prst="rect">
                    <a:avLst/>
                  </a:prstGeom>
                  <a:solidFill>
                    <a:srgbClr val="00B050">
                      <a:alpha val="50196"/>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1" name="Picture 80">
                    <a:extLst>
                      <a:ext uri="{FF2B5EF4-FFF2-40B4-BE49-F238E27FC236}">
                        <a16:creationId xmlns:a16="http://schemas.microsoft.com/office/drawing/2014/main" id="{2C593662-F26F-38B4-7335-A3F16EB012C7}"/>
                      </a:ext>
                    </a:extLst>
                  </p:cNvPr>
                  <p:cNvPicPr>
                    <a:picLocks noChangeAspect="1"/>
                  </p:cNvPicPr>
                  <p:nvPr/>
                </p:nvPicPr>
                <p:blipFill>
                  <a:blip r:embed="rId21"/>
                  <a:stretch>
                    <a:fillRect/>
                  </a:stretch>
                </p:blipFill>
                <p:spPr>
                  <a:xfrm rot="518004">
                    <a:off x="10185554" y="4488281"/>
                    <a:ext cx="652516" cy="321239"/>
                  </a:xfrm>
                  <a:prstGeom prst="rect">
                    <a:avLst/>
                  </a:prstGeom>
                </p:spPr>
              </p:pic>
            </p:gr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F5A3E36-D1A5-EF5D-1663-A6699833C556}"/>
                      </a:ext>
                    </a:extLst>
                  </p:cNvPr>
                  <p:cNvSpPr txBox="1"/>
                  <p:nvPr/>
                </p:nvSpPr>
                <p:spPr>
                  <a:xfrm>
                    <a:off x="4791132" y="4643101"/>
                    <a:ext cx="420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75" name="TextBox 74">
                    <a:extLst>
                      <a:ext uri="{FF2B5EF4-FFF2-40B4-BE49-F238E27FC236}">
                        <a16:creationId xmlns:a16="http://schemas.microsoft.com/office/drawing/2014/main" id="{FF5A3E36-D1A5-EF5D-1663-A6699833C556}"/>
                      </a:ext>
                    </a:extLst>
                  </p:cNvPr>
                  <p:cNvSpPr txBox="1">
                    <a:spLocks noRot="1" noChangeAspect="1" noMove="1" noResize="1" noEditPoints="1" noAdjustHandles="1" noChangeArrowheads="1" noChangeShapeType="1" noTextEdit="1"/>
                  </p:cNvSpPr>
                  <p:nvPr/>
                </p:nvSpPr>
                <p:spPr>
                  <a:xfrm>
                    <a:off x="4791132" y="4643101"/>
                    <a:ext cx="420334" cy="369332"/>
                  </a:xfrm>
                  <a:prstGeom prst="rect">
                    <a:avLst/>
                  </a:prstGeom>
                  <a:blipFill>
                    <a:blip r:embed="rId22"/>
                    <a:stretch>
                      <a:fillRect r="-2857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294C763A-9D40-4555-3317-0F48113286C7}"/>
                      </a:ext>
                    </a:extLst>
                  </p:cNvPr>
                  <p:cNvSpPr txBox="1"/>
                  <p:nvPr/>
                </p:nvSpPr>
                <p:spPr>
                  <a:xfrm>
                    <a:off x="5410451" y="5924612"/>
                    <a:ext cx="420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𝑐</m:t>
                          </m:r>
                        </m:oMath>
                      </m:oMathPara>
                    </a14:m>
                    <a:endParaRPr lang="en-US" dirty="0">
                      <a:solidFill>
                        <a:schemeClr val="bg1"/>
                      </a:solidFill>
                    </a:endParaRPr>
                  </a:p>
                </p:txBody>
              </p:sp>
            </mc:Choice>
            <mc:Fallback xmlns="">
              <p:sp>
                <p:nvSpPr>
                  <p:cNvPr id="61" name="TextBox 60">
                    <a:extLst>
                      <a:ext uri="{FF2B5EF4-FFF2-40B4-BE49-F238E27FC236}">
                        <a16:creationId xmlns:a16="http://schemas.microsoft.com/office/drawing/2014/main" id="{F16AC05A-80DE-D547-B5A1-50EC521193BB}"/>
                      </a:ext>
                    </a:extLst>
                  </p:cNvPr>
                  <p:cNvSpPr txBox="1">
                    <a:spLocks noRot="1" noChangeAspect="1" noMove="1" noResize="1" noEditPoints="1" noAdjustHandles="1" noChangeArrowheads="1" noChangeShapeType="1" noTextEdit="1"/>
                  </p:cNvSpPr>
                  <p:nvPr/>
                </p:nvSpPr>
                <p:spPr>
                  <a:xfrm>
                    <a:off x="5410451" y="5924612"/>
                    <a:ext cx="420334" cy="369332"/>
                  </a:xfrm>
                  <a:prstGeom prst="rect">
                    <a:avLst/>
                  </a:prstGeom>
                  <a:blipFill>
                    <a:blip r:embed="rId23"/>
                    <a:stretch>
                      <a:fillRect/>
                    </a:stretch>
                  </a:blipFill>
                </p:spPr>
                <p:txBody>
                  <a:bodyPr/>
                  <a:lstStyle/>
                  <a:p>
                    <a:r>
                      <a:rPr lang="en-US">
                        <a:noFill/>
                      </a:rPr>
                      <a:t> </a:t>
                    </a:r>
                  </a:p>
                </p:txBody>
              </p:sp>
            </mc:Fallback>
          </mc:AlternateContent>
        </p:grpSp>
        <p:sp>
          <p:nvSpPr>
            <p:cNvPr id="73" name="TextBox 72">
              <a:extLst>
                <a:ext uri="{FF2B5EF4-FFF2-40B4-BE49-F238E27FC236}">
                  <a16:creationId xmlns:a16="http://schemas.microsoft.com/office/drawing/2014/main" id="{E8848583-1A01-E6DD-A080-00043C3E5310}"/>
                </a:ext>
              </a:extLst>
            </p:cNvPr>
            <p:cNvSpPr txBox="1"/>
            <p:nvPr/>
          </p:nvSpPr>
          <p:spPr>
            <a:xfrm>
              <a:off x="9703864" y="3594285"/>
              <a:ext cx="1546976" cy="307777"/>
            </a:xfrm>
            <a:prstGeom prst="rect">
              <a:avLst/>
            </a:prstGeom>
            <a:noFill/>
          </p:spPr>
          <p:txBody>
            <a:bodyPr wrap="square">
              <a:spAutoFit/>
            </a:bodyPr>
            <a:lstStyle/>
            <a:p>
              <a:pPr algn="ctr"/>
              <a:r>
                <a:rPr lang="en-US" sz="1400" b="1" i="1" dirty="0">
                  <a:solidFill>
                    <a:schemeClr val="bg1"/>
                  </a:solidFill>
                </a:rPr>
                <a:t>Collision area</a:t>
              </a:r>
            </a:p>
          </p:txBody>
        </p:sp>
      </p:grpSp>
      <p:sp>
        <p:nvSpPr>
          <p:cNvPr id="85" name="Rectangle 84">
            <a:extLst>
              <a:ext uri="{FF2B5EF4-FFF2-40B4-BE49-F238E27FC236}">
                <a16:creationId xmlns:a16="http://schemas.microsoft.com/office/drawing/2014/main" id="{AF64C8BC-29A8-01F4-3B7F-ACE01BCFAD17}"/>
              </a:ext>
            </a:extLst>
          </p:cNvPr>
          <p:cNvSpPr/>
          <p:nvPr/>
        </p:nvSpPr>
        <p:spPr>
          <a:xfrm>
            <a:off x="6405649" y="5075653"/>
            <a:ext cx="3394227" cy="104877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2327155C-CB0A-49BC-EB5F-D818DA912D9F}"/>
              </a:ext>
            </a:extLst>
          </p:cNvPr>
          <p:cNvCxnSpPr>
            <a:cxnSpLocks/>
            <a:stCxn id="85" idx="1"/>
            <a:endCxn id="85" idx="3"/>
          </p:cNvCxnSpPr>
          <p:nvPr/>
        </p:nvCxnSpPr>
        <p:spPr>
          <a:xfrm>
            <a:off x="6405649" y="5600039"/>
            <a:ext cx="3394227"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F5A6BCB3-ECAF-E47C-494F-BBAC89F3A422}"/>
              </a:ext>
            </a:extLst>
          </p:cNvPr>
          <p:cNvSpPr/>
          <p:nvPr/>
        </p:nvSpPr>
        <p:spPr>
          <a:xfrm>
            <a:off x="6318603" y="4961328"/>
            <a:ext cx="3576749" cy="126048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787C959-1164-7C49-2A44-7A4C39EF2C57}"/>
              </a:ext>
            </a:extLst>
          </p:cNvPr>
          <p:cNvSpPr/>
          <p:nvPr/>
        </p:nvSpPr>
        <p:spPr>
          <a:xfrm rot="19722644">
            <a:off x="7487961" y="5410480"/>
            <a:ext cx="1323413" cy="300181"/>
          </a:xfrm>
          <a:prstGeom prst="rect">
            <a:avLst/>
          </a:prstGeom>
          <a:solidFill>
            <a:srgbClr val="00B050">
              <a:alpha val="50196"/>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3C54117-983C-195D-34F0-5443002B87ED}"/>
                  </a:ext>
                </a:extLst>
              </p:cNvPr>
              <p:cNvSpPr txBox="1"/>
              <p:nvPr/>
            </p:nvSpPr>
            <p:spPr>
              <a:xfrm>
                <a:off x="4274978" y="5694464"/>
                <a:ext cx="420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𝑐</m:t>
                      </m:r>
                    </m:oMath>
                  </m:oMathPara>
                </a14:m>
                <a:endParaRPr lang="en-US" dirty="0">
                  <a:solidFill>
                    <a:schemeClr val="bg1"/>
                  </a:solidFill>
                </a:endParaRPr>
              </a:p>
            </p:txBody>
          </p:sp>
        </mc:Choice>
        <mc:Fallback xmlns="">
          <p:sp>
            <p:nvSpPr>
              <p:cNvPr id="89" name="TextBox 88">
                <a:extLst>
                  <a:ext uri="{FF2B5EF4-FFF2-40B4-BE49-F238E27FC236}">
                    <a16:creationId xmlns:a16="http://schemas.microsoft.com/office/drawing/2014/main" id="{03C54117-983C-195D-34F0-5443002B87ED}"/>
                  </a:ext>
                </a:extLst>
              </p:cNvPr>
              <p:cNvSpPr txBox="1">
                <a:spLocks noRot="1" noChangeAspect="1" noMove="1" noResize="1" noEditPoints="1" noAdjustHandles="1" noChangeArrowheads="1" noChangeShapeType="1" noTextEdit="1"/>
              </p:cNvSpPr>
              <p:nvPr/>
            </p:nvSpPr>
            <p:spPr>
              <a:xfrm>
                <a:off x="4274978" y="5694464"/>
                <a:ext cx="420334"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F282888-A543-065A-02CE-A469C5CAE12B}"/>
                  </a:ext>
                </a:extLst>
              </p:cNvPr>
              <p:cNvSpPr txBox="1"/>
              <p:nvPr/>
            </p:nvSpPr>
            <p:spPr>
              <a:xfrm>
                <a:off x="3043126" y="6174262"/>
                <a:ext cx="2270808" cy="39562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𝒏𝒆𝒈𝒍𝒊𝒈𝒆𝒏𝒕</m:t>
                          </m:r>
                        </m:e>
                        <m:sub>
                          <m:r>
                            <a:rPr lang="en-US" b="1" i="1">
                              <a:latin typeface="Cambria Math" panose="02040503050406030204" pitchFamily="18" charset="0"/>
                              <a:ea typeface="Cambria Math" panose="02040503050406030204" pitchFamily="18" charset="0"/>
                            </a:rPr>
                            <m:t>𝒆𝒈𝒐</m:t>
                          </m:r>
                        </m:sub>
                      </m:sSub>
                    </m:oMath>
                  </m:oMathPara>
                </a14:m>
                <a:endParaRPr lang="en-US" i="1" dirty="0"/>
              </a:p>
            </p:txBody>
          </p:sp>
        </mc:Choice>
        <mc:Fallback xmlns="">
          <p:sp>
            <p:nvSpPr>
              <p:cNvPr id="90" name="TextBox 89">
                <a:extLst>
                  <a:ext uri="{FF2B5EF4-FFF2-40B4-BE49-F238E27FC236}">
                    <a16:creationId xmlns:a16="http://schemas.microsoft.com/office/drawing/2014/main" id="{BF282888-A543-065A-02CE-A469C5CAE12B}"/>
                  </a:ext>
                </a:extLst>
              </p:cNvPr>
              <p:cNvSpPr txBox="1">
                <a:spLocks noRot="1" noChangeAspect="1" noMove="1" noResize="1" noEditPoints="1" noAdjustHandles="1" noChangeArrowheads="1" noChangeShapeType="1" noTextEdit="1"/>
              </p:cNvSpPr>
              <p:nvPr/>
            </p:nvSpPr>
            <p:spPr>
              <a:xfrm>
                <a:off x="3043126" y="6174262"/>
                <a:ext cx="2270808" cy="395621"/>
              </a:xfrm>
              <a:prstGeom prst="rect">
                <a:avLst/>
              </a:prstGeom>
              <a:blipFill>
                <a:blip r:embed="rId25"/>
                <a:stretch>
                  <a:fillRect b="-6250"/>
                </a:stretch>
              </a:blipFill>
            </p:spPr>
            <p:txBody>
              <a:bodyPr/>
              <a:lstStyle/>
              <a:p>
                <a:r>
                  <a:rPr lang="en-US">
                    <a:noFill/>
                  </a:rPr>
                  <a:t> </a:t>
                </a:r>
              </a:p>
            </p:txBody>
          </p:sp>
        </mc:Fallback>
      </mc:AlternateContent>
      <p:pic>
        <p:nvPicPr>
          <p:cNvPr id="91" name="Picture 90">
            <a:extLst>
              <a:ext uri="{FF2B5EF4-FFF2-40B4-BE49-F238E27FC236}">
                <a16:creationId xmlns:a16="http://schemas.microsoft.com/office/drawing/2014/main" id="{5D9166D7-02BD-BCE4-267C-AF27762B7F43}"/>
              </a:ext>
            </a:extLst>
          </p:cNvPr>
          <p:cNvPicPr>
            <a:picLocks noChangeAspect="1"/>
          </p:cNvPicPr>
          <p:nvPr/>
        </p:nvPicPr>
        <p:blipFill>
          <a:blip r:embed="rId21"/>
          <a:stretch>
            <a:fillRect/>
          </a:stretch>
        </p:blipFill>
        <p:spPr>
          <a:xfrm rot="19722644">
            <a:off x="7551809" y="5568102"/>
            <a:ext cx="617923" cy="334391"/>
          </a:xfrm>
          <a:prstGeom prst="rect">
            <a:avLst/>
          </a:prstGeom>
        </p:spPr>
      </p:pic>
      <p:sp>
        <p:nvSpPr>
          <p:cNvPr id="92" name="Rectangle 91">
            <a:extLst>
              <a:ext uri="{FF2B5EF4-FFF2-40B4-BE49-F238E27FC236}">
                <a16:creationId xmlns:a16="http://schemas.microsoft.com/office/drawing/2014/main" id="{3E1E6620-AA28-8C99-32B5-1A4A056AFB82}"/>
              </a:ext>
            </a:extLst>
          </p:cNvPr>
          <p:cNvSpPr/>
          <p:nvPr/>
        </p:nvSpPr>
        <p:spPr>
          <a:xfrm>
            <a:off x="6813314" y="5147442"/>
            <a:ext cx="2736683" cy="30844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Rectangle 92">
            <a:extLst>
              <a:ext uri="{FF2B5EF4-FFF2-40B4-BE49-F238E27FC236}">
                <a16:creationId xmlns:a16="http://schemas.microsoft.com/office/drawing/2014/main" id="{ADD090AC-79FD-68E8-18DE-006EDF10D335}"/>
              </a:ext>
            </a:extLst>
          </p:cNvPr>
          <p:cNvSpPr/>
          <p:nvPr/>
        </p:nvSpPr>
        <p:spPr>
          <a:xfrm>
            <a:off x="6813314" y="5162063"/>
            <a:ext cx="1794758" cy="280400"/>
          </a:xfrm>
          <a:prstGeom prst="rect">
            <a:avLst/>
          </a:prstGeom>
          <a:solidFill>
            <a:srgbClr val="0432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4" name="Picture 93">
            <a:extLst>
              <a:ext uri="{FF2B5EF4-FFF2-40B4-BE49-F238E27FC236}">
                <a16:creationId xmlns:a16="http://schemas.microsoft.com/office/drawing/2014/main" id="{AC4F9C7F-8A2F-885B-6F1A-F0F12F445E5B}"/>
              </a:ext>
            </a:extLst>
          </p:cNvPr>
          <p:cNvPicPr>
            <a:picLocks noChangeAspect="1"/>
          </p:cNvPicPr>
          <p:nvPr/>
        </p:nvPicPr>
        <p:blipFill>
          <a:blip r:embed="rId6"/>
          <a:stretch>
            <a:fillRect/>
          </a:stretch>
        </p:blipFill>
        <p:spPr>
          <a:xfrm>
            <a:off x="6837577" y="5149187"/>
            <a:ext cx="613388" cy="306694"/>
          </a:xfrm>
          <a:prstGeom prst="rect">
            <a:avLst/>
          </a:prstGeom>
        </p:spPr>
      </p:pic>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86B333DD-F170-D61E-5D0D-708E8C98903B}"/>
                  </a:ext>
                </a:extLst>
              </p:cNvPr>
              <p:cNvSpPr txBox="1"/>
              <p:nvPr/>
            </p:nvSpPr>
            <p:spPr>
              <a:xfrm>
                <a:off x="7611053" y="5568334"/>
                <a:ext cx="420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𝑐</m:t>
                      </m:r>
                    </m:oMath>
                  </m:oMathPara>
                </a14:m>
                <a:endParaRPr lang="en-US" dirty="0">
                  <a:solidFill>
                    <a:schemeClr val="bg1"/>
                  </a:solidFill>
                </a:endParaRPr>
              </a:p>
            </p:txBody>
          </p:sp>
        </mc:Choice>
        <mc:Fallback xmlns="">
          <p:sp>
            <p:nvSpPr>
              <p:cNvPr id="95" name="TextBox 94">
                <a:extLst>
                  <a:ext uri="{FF2B5EF4-FFF2-40B4-BE49-F238E27FC236}">
                    <a16:creationId xmlns:a16="http://schemas.microsoft.com/office/drawing/2014/main" id="{86B333DD-F170-D61E-5D0D-708E8C98903B}"/>
                  </a:ext>
                </a:extLst>
              </p:cNvPr>
              <p:cNvSpPr txBox="1">
                <a:spLocks noRot="1" noChangeAspect="1" noMove="1" noResize="1" noEditPoints="1" noAdjustHandles="1" noChangeArrowheads="1" noChangeShapeType="1" noTextEdit="1"/>
              </p:cNvSpPr>
              <p:nvPr/>
            </p:nvSpPr>
            <p:spPr>
              <a:xfrm>
                <a:off x="7611053" y="5568334"/>
                <a:ext cx="420334" cy="3693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738FC87-93A7-451E-468B-43BDAFD75629}"/>
                  </a:ext>
                </a:extLst>
              </p:cNvPr>
              <p:cNvSpPr txBox="1"/>
              <p:nvPr/>
            </p:nvSpPr>
            <p:spPr>
              <a:xfrm>
                <a:off x="6868498" y="5093940"/>
                <a:ext cx="420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96" name="TextBox 95">
                <a:extLst>
                  <a:ext uri="{FF2B5EF4-FFF2-40B4-BE49-F238E27FC236}">
                    <a16:creationId xmlns:a16="http://schemas.microsoft.com/office/drawing/2014/main" id="{C738FC87-93A7-451E-468B-43BDAFD75629}"/>
                  </a:ext>
                </a:extLst>
              </p:cNvPr>
              <p:cNvSpPr txBox="1">
                <a:spLocks noRot="1" noChangeAspect="1" noMove="1" noResize="1" noEditPoints="1" noAdjustHandles="1" noChangeArrowheads="1" noChangeShapeType="1" noTextEdit="1"/>
              </p:cNvSpPr>
              <p:nvPr/>
            </p:nvSpPr>
            <p:spPr>
              <a:xfrm>
                <a:off x="6868498" y="5093940"/>
                <a:ext cx="420334" cy="369332"/>
              </a:xfrm>
              <a:prstGeom prst="rect">
                <a:avLst/>
              </a:prstGeom>
              <a:blipFill>
                <a:blip r:embed="rId27"/>
                <a:stretch>
                  <a:fillRect r="-2857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0323B9E-5C43-9F21-FC6A-63B05DC394EF}"/>
                  </a:ext>
                </a:extLst>
              </p:cNvPr>
              <p:cNvSpPr txBox="1"/>
              <p:nvPr/>
            </p:nvSpPr>
            <p:spPr>
              <a:xfrm>
                <a:off x="7144271" y="6174262"/>
                <a:ext cx="2270808" cy="39562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𝒏𝒆𝒈𝒍𝒊𝒈𝒆𝒏𝒕</m:t>
                          </m:r>
                        </m:e>
                        <m:sub>
                          <m:r>
                            <a:rPr lang="en-US" b="1" i="1">
                              <a:latin typeface="Cambria Math" panose="02040503050406030204" pitchFamily="18" charset="0"/>
                              <a:ea typeface="Cambria Math" panose="02040503050406030204" pitchFamily="18" charset="0"/>
                            </a:rPr>
                            <m:t>𝒆𝒈𝒐</m:t>
                          </m:r>
                        </m:sub>
                      </m:sSub>
                    </m:oMath>
                  </m:oMathPara>
                </a14:m>
                <a:endParaRPr lang="en-US" i="1" dirty="0"/>
              </a:p>
            </p:txBody>
          </p:sp>
        </mc:Choice>
        <mc:Fallback xmlns="">
          <p:sp>
            <p:nvSpPr>
              <p:cNvPr id="97" name="TextBox 96">
                <a:extLst>
                  <a:ext uri="{FF2B5EF4-FFF2-40B4-BE49-F238E27FC236}">
                    <a16:creationId xmlns:a16="http://schemas.microsoft.com/office/drawing/2014/main" id="{B0323B9E-5C43-9F21-FC6A-63B05DC394EF}"/>
                  </a:ext>
                </a:extLst>
              </p:cNvPr>
              <p:cNvSpPr txBox="1">
                <a:spLocks noRot="1" noChangeAspect="1" noMove="1" noResize="1" noEditPoints="1" noAdjustHandles="1" noChangeArrowheads="1" noChangeShapeType="1" noTextEdit="1"/>
              </p:cNvSpPr>
              <p:nvPr/>
            </p:nvSpPr>
            <p:spPr>
              <a:xfrm>
                <a:off x="7144271" y="6174262"/>
                <a:ext cx="2270808" cy="395621"/>
              </a:xfrm>
              <a:prstGeom prst="rect">
                <a:avLst/>
              </a:prstGeom>
              <a:blipFill>
                <a:blip r:embed="rId28"/>
                <a:stretch>
                  <a:fillRect b="-6250"/>
                </a:stretch>
              </a:blipFill>
            </p:spPr>
            <p:txBody>
              <a:bodyPr/>
              <a:lstStyle/>
              <a:p>
                <a:r>
                  <a:rPr lang="en-US">
                    <a:noFill/>
                  </a:rPr>
                  <a:t> </a:t>
                </a:r>
              </a:p>
            </p:txBody>
          </p:sp>
        </mc:Fallback>
      </mc:AlternateContent>
      <p:sp>
        <p:nvSpPr>
          <p:cNvPr id="98" name="Freeform 97">
            <a:extLst>
              <a:ext uri="{FF2B5EF4-FFF2-40B4-BE49-F238E27FC236}">
                <a16:creationId xmlns:a16="http://schemas.microsoft.com/office/drawing/2014/main" id="{856B0C5A-BA3F-73B8-725A-4ED812D30441}"/>
              </a:ext>
            </a:extLst>
          </p:cNvPr>
          <p:cNvSpPr/>
          <p:nvPr/>
        </p:nvSpPr>
        <p:spPr>
          <a:xfrm>
            <a:off x="4941985" y="5197713"/>
            <a:ext cx="571500" cy="287687"/>
          </a:xfrm>
          <a:custGeom>
            <a:avLst/>
            <a:gdLst>
              <a:gd name="connsiteX0" fmla="*/ 514350 w 571500"/>
              <a:gd name="connsiteY0" fmla="*/ 0 h 391886"/>
              <a:gd name="connsiteX1" fmla="*/ 0 w 571500"/>
              <a:gd name="connsiteY1" fmla="*/ 383721 h 391886"/>
              <a:gd name="connsiteX2" fmla="*/ 563336 w 571500"/>
              <a:gd name="connsiteY2" fmla="*/ 391886 h 391886"/>
              <a:gd name="connsiteX3" fmla="*/ 571500 w 571500"/>
              <a:gd name="connsiteY3" fmla="*/ 8164 h 391886"/>
              <a:gd name="connsiteX4" fmla="*/ 514350 w 571500"/>
              <a:gd name="connsiteY4" fmla="*/ 0 h 39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391886">
                <a:moveTo>
                  <a:pt x="514350" y="0"/>
                </a:moveTo>
                <a:lnTo>
                  <a:pt x="0" y="383721"/>
                </a:lnTo>
                <a:lnTo>
                  <a:pt x="563336" y="391886"/>
                </a:lnTo>
                <a:lnTo>
                  <a:pt x="571500" y="8164"/>
                </a:lnTo>
                <a:lnTo>
                  <a:pt x="514350" y="0"/>
                </a:lnTo>
                <a:close/>
              </a:path>
            </a:pathLst>
          </a:cu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02273C45-8636-5B09-2D22-312E1023E30F}"/>
              </a:ext>
            </a:extLst>
          </p:cNvPr>
          <p:cNvSpPr txBox="1"/>
          <p:nvPr/>
        </p:nvSpPr>
        <p:spPr>
          <a:xfrm>
            <a:off x="8387901" y="5130708"/>
            <a:ext cx="1546976" cy="307777"/>
          </a:xfrm>
          <a:prstGeom prst="rect">
            <a:avLst/>
          </a:prstGeom>
          <a:noFill/>
        </p:spPr>
        <p:txBody>
          <a:bodyPr wrap="square">
            <a:spAutoFit/>
          </a:bodyPr>
          <a:lstStyle/>
          <a:p>
            <a:pPr algn="ctr"/>
            <a:r>
              <a:rPr lang="en-US" sz="1400" b="1" i="1" dirty="0">
                <a:solidFill>
                  <a:schemeClr val="bg1"/>
                </a:solidFill>
              </a:rPr>
              <a:t>Collision area</a:t>
            </a:r>
          </a:p>
        </p:txBody>
      </p:sp>
      <p:sp>
        <p:nvSpPr>
          <p:cNvPr id="100" name="Freeform 99">
            <a:extLst>
              <a:ext uri="{FF2B5EF4-FFF2-40B4-BE49-F238E27FC236}">
                <a16:creationId xmlns:a16="http://schemas.microsoft.com/office/drawing/2014/main" id="{4EC863AC-F460-0199-FF1F-86B1FB26B24E}"/>
              </a:ext>
            </a:extLst>
          </p:cNvPr>
          <p:cNvSpPr/>
          <p:nvPr/>
        </p:nvSpPr>
        <p:spPr>
          <a:xfrm>
            <a:off x="8013471" y="5146662"/>
            <a:ext cx="571500" cy="307347"/>
          </a:xfrm>
          <a:custGeom>
            <a:avLst/>
            <a:gdLst>
              <a:gd name="connsiteX0" fmla="*/ 514350 w 571500"/>
              <a:gd name="connsiteY0" fmla="*/ 0 h 391886"/>
              <a:gd name="connsiteX1" fmla="*/ 0 w 571500"/>
              <a:gd name="connsiteY1" fmla="*/ 383721 h 391886"/>
              <a:gd name="connsiteX2" fmla="*/ 563336 w 571500"/>
              <a:gd name="connsiteY2" fmla="*/ 391886 h 391886"/>
              <a:gd name="connsiteX3" fmla="*/ 571500 w 571500"/>
              <a:gd name="connsiteY3" fmla="*/ 8164 h 391886"/>
              <a:gd name="connsiteX4" fmla="*/ 514350 w 571500"/>
              <a:gd name="connsiteY4" fmla="*/ 0 h 39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391886">
                <a:moveTo>
                  <a:pt x="514350" y="0"/>
                </a:moveTo>
                <a:lnTo>
                  <a:pt x="0" y="383721"/>
                </a:lnTo>
                <a:lnTo>
                  <a:pt x="563336" y="391886"/>
                </a:lnTo>
                <a:lnTo>
                  <a:pt x="571500" y="8164"/>
                </a:lnTo>
                <a:lnTo>
                  <a:pt x="514350" y="0"/>
                </a:lnTo>
                <a:close/>
              </a:path>
            </a:pathLst>
          </a:cu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804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Blame-Free State</a:t>
            </a:r>
          </a:p>
        </p:txBody>
      </p:sp>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a:xfrm>
            <a:off x="157506" y="888855"/>
            <a:ext cx="11754745" cy="4792617"/>
          </a:xfrm>
        </p:spPr>
        <p:txBody>
          <a:bodyPr>
            <a:normAutofit/>
          </a:bodyPr>
          <a:lstStyle/>
          <a:p>
            <a:r>
              <a:rPr lang="en-US" dirty="0"/>
              <a:t>Blame-free: if there was an accident, then AV had a right-of-way against the opponent.</a:t>
            </a:r>
          </a:p>
          <a:p>
            <a:endParaRPr lang="en-US" dirty="0"/>
          </a:p>
          <a:p>
            <a:endParaRPr lang="en-US" dirty="0"/>
          </a:p>
          <a:p>
            <a:endParaRPr lang="en-US" dirty="0"/>
          </a:p>
          <a:p>
            <a:pPr marL="274320" lvl="1" indent="0">
              <a:buNone/>
            </a:pPr>
            <a:endParaRPr lang="en-US" dirty="0"/>
          </a:p>
          <a:p>
            <a:pPr lvl="1"/>
            <a:endParaRPr lang="en-US" dirty="0"/>
          </a:p>
          <a:p>
            <a:endParaRPr lang="en-US" dirty="0"/>
          </a:p>
          <a:p>
            <a:endParaRPr lang="en-US" dirty="0"/>
          </a:p>
          <a:p>
            <a:pPr lvl="1"/>
            <a:endParaRPr lang="en-US" sz="3200" dirty="0"/>
          </a:p>
          <a:p>
            <a:pPr lvl="2"/>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7F4CF1-DEEB-85A9-CC47-5614E8655B1A}"/>
                  </a:ext>
                </a:extLst>
              </p:cNvPr>
              <p:cNvSpPr txBox="1"/>
              <p:nvPr/>
            </p:nvSpPr>
            <p:spPr>
              <a:xfrm>
                <a:off x="1377533" y="1966855"/>
                <a:ext cx="9436934" cy="1707647"/>
              </a:xfrm>
              <a:prstGeom prst="rect">
                <a:avLst/>
              </a:prstGeom>
              <a:noFill/>
              <a:ln>
                <a:solidFill>
                  <a:schemeClr val="tx1">
                    <a:lumMod val="50000"/>
                    <a:lumOff val="50000"/>
                  </a:schemeClr>
                </a:solidFill>
              </a:ln>
            </p:spPr>
            <p:txBody>
              <a:bodyPr wrap="square" lIns="0" tIns="0" rIns="0" bIns="0" rtlCol="0" anchor="ctr">
                <a:spAutoFit/>
              </a:bodyPr>
              <a:lstStyle/>
              <a:p>
                <a:pPr algn="r">
                  <a:lnSpc>
                    <a:spcPct val="200000"/>
                  </a:lnSpc>
                  <a:spcBef>
                    <a:spcPts val="500"/>
                  </a:spcBef>
                  <a:spcAft>
                    <a:spcPts val="500"/>
                  </a:spcAft>
                </a:pPr>
                <a14:m>
                  <m:oMathPara xmlns:m="http://schemas.openxmlformats.org/officeDocument/2006/math">
                    <m:oMathParaPr>
                      <m:jc m:val="center"/>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𝒃𝒍𝒂𝒎𝒆</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𝒇𝒓𝒆𝒆</m:t>
                          </m:r>
                        </m:e>
                        <m:sub>
                          <m:r>
                            <a:rPr lang="en-US" sz="2000" b="1" i="1">
                              <a:latin typeface="Cambria Math" panose="02040503050406030204" pitchFamily="18" charset="0"/>
                              <a:ea typeface="Cambria Math" panose="02040503050406030204" pitchFamily="18" charset="0"/>
                            </a:rPr>
                            <m:t>𝒆𝒈𝒐</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𝒔𝒂𝒇𝒆</m:t>
                      </m:r>
                      <m:r>
                        <a:rPr lang="en-US" sz="2000" b="1" i="1" smtClean="0">
                          <a:latin typeface="Cambria Math" panose="02040503050406030204" pitchFamily="18" charset="0"/>
                          <a:ea typeface="Cambria Math" panose="02040503050406030204" pitchFamily="18" charset="0"/>
                        </a:rPr>
                        <m:t>∨</m:t>
                      </m:r>
                      <m:d>
                        <m:dPr>
                          <m:ctrlPr>
                            <a:rPr lang="en-US" sz="2000" b="1" i="1" smtClean="0">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𝒄𝒓𝒂𝒔𝒉</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𝒄𝒂𝒖𝒔𝒂𝒕𝒊𝒐𝒏</m:t>
                              </m:r>
                            </m:e>
                            <m:sub>
                              <m:r>
                                <a:rPr lang="en-US" sz="2000" b="1" i="1">
                                  <a:latin typeface="Cambria Math" panose="02040503050406030204" pitchFamily="18" charset="0"/>
                                  <a:ea typeface="Cambria Math" panose="02040503050406030204" pitchFamily="18" charset="0"/>
                                </a:rPr>
                                <m:t>𝒆𝒈𝒐</m:t>
                              </m:r>
                            </m:sub>
                          </m:sSub>
                          <m:r>
                            <a:rPr lang="en-US" sz="2000" b="1" i="1">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𝒏𝒆𝒈𝒍𝒊𝒈𝒆𝒏𝒕</m:t>
                              </m:r>
                            </m:e>
                            <m:sub>
                              <m:r>
                                <a:rPr lang="en-US" sz="2000" b="1" i="1">
                                  <a:latin typeface="Cambria Math" panose="02040503050406030204" pitchFamily="18" charset="0"/>
                                  <a:ea typeface="Cambria Math" panose="02040503050406030204" pitchFamily="18" charset="0"/>
                                </a:rPr>
                                <m:t>𝒆𝒈𝒐</m:t>
                              </m:r>
                            </m:sub>
                          </m:sSub>
                        </m:e>
                      </m:d>
                    </m:oMath>
                  </m:oMathPara>
                </a14:m>
                <a:endParaRPr lang="en-US" sz="2000" b="1" dirty="0">
                  <a:ea typeface="Cambria Math" panose="02040503050406030204" pitchFamily="18" charset="0"/>
                </a:endParaRPr>
              </a:p>
              <a:p>
                <a:pPr algn="r">
                  <a:lnSpc>
                    <a:spcPct val="200000"/>
                  </a:lnSpc>
                  <a:spcBef>
                    <a:spcPts val="500"/>
                  </a:spcBef>
                  <a:spcAft>
                    <a:spcPts val="500"/>
                  </a:spcAft>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r>
                        <a:rPr lang="en-US" sz="2400" b="1" i="1">
                          <a:solidFill>
                            <a:schemeClr val="tx1"/>
                          </a:solidFill>
                          <a:latin typeface="Cambria Math" panose="02040503050406030204" pitchFamily="18" charset="0"/>
                          <a:ea typeface="Cambria Math" panose="02040503050406030204" pitchFamily="18" charset="0"/>
                        </a:rPr>
                        <m:t>𝒔𝒂𝒇𝒆</m:t>
                      </m:r>
                      <m:r>
                        <a:rPr lang="en-US" sz="2400" b="1" i="1">
                          <a:solidFill>
                            <a:schemeClr val="tx1"/>
                          </a:solidFill>
                          <a:latin typeface="Cambria Math" panose="02040503050406030204" pitchFamily="18" charset="0"/>
                          <a:ea typeface="Cambria Math" panose="02040503050406030204" pitchFamily="18" charset="0"/>
                        </a:rPr>
                        <m:t>∨</m:t>
                      </m:r>
                      <m:d>
                        <m:dPr>
                          <m:ctrlPr>
                            <a:rPr lang="en-US" sz="2400" b="1" i="1">
                              <a:solidFill>
                                <a:srgbClr val="2000FF"/>
                              </a:solidFill>
                              <a:latin typeface="Cambria Math" panose="02040503050406030204" pitchFamily="18" charset="0"/>
                              <a:ea typeface="Cambria Math" panose="02040503050406030204" pitchFamily="18" charset="0"/>
                            </a:rPr>
                          </m:ctrlPr>
                        </m:dPr>
                        <m:e>
                          <m:sSub>
                            <m:sSubPr>
                              <m:ctrlPr>
                                <a:rPr lang="en-US" sz="2400" b="1" i="1">
                                  <a:solidFill>
                                    <a:srgbClr val="2000FF"/>
                                  </a:solidFill>
                                  <a:latin typeface="Cambria Math" panose="02040503050406030204" pitchFamily="18" charset="0"/>
                                  <a:ea typeface="Cambria Math" panose="02040503050406030204" pitchFamily="18" charset="0"/>
                                </a:rPr>
                              </m:ctrlPr>
                            </m:sSubPr>
                            <m:e>
                              <m:r>
                                <a:rPr lang="en-US" sz="2400" b="1" i="1">
                                  <a:solidFill>
                                    <a:srgbClr val="2000FF"/>
                                  </a:solidFill>
                                  <a:latin typeface="Cambria Math" panose="02040503050406030204" pitchFamily="18" charset="0"/>
                                  <a:ea typeface="Cambria Math" panose="02040503050406030204" pitchFamily="18" charset="0"/>
                                </a:rPr>
                                <m:t>𝒄𝒓𝒂𝒔𝒉</m:t>
                              </m:r>
                              <m:r>
                                <a:rPr lang="en-US" sz="2400" b="1" i="1">
                                  <a:solidFill>
                                    <a:srgbClr val="2000FF"/>
                                  </a:solidFill>
                                  <a:latin typeface="Cambria Math" panose="02040503050406030204" pitchFamily="18" charset="0"/>
                                  <a:ea typeface="Cambria Math" panose="02040503050406030204" pitchFamily="18" charset="0"/>
                                </a:rPr>
                                <m:t>∧</m:t>
                              </m:r>
                              <m:r>
                                <a:rPr lang="en-US" sz="2400" b="1" i="1" smtClean="0">
                                  <a:solidFill>
                                    <a:srgbClr val="2000FF"/>
                                  </a:solidFill>
                                  <a:latin typeface="Cambria Math" panose="02040503050406030204" pitchFamily="18" charset="0"/>
                                  <a:ea typeface="Cambria Math" panose="02040503050406030204" pitchFamily="18" charset="0"/>
                                </a:rPr>
                                <m:t>𝑹𝑶𝑾</m:t>
                              </m:r>
                            </m:e>
                            <m:sub>
                              <m:r>
                                <a:rPr lang="en-US" sz="2400" b="1" i="1">
                                  <a:solidFill>
                                    <a:srgbClr val="2000FF"/>
                                  </a:solidFill>
                                  <a:latin typeface="Cambria Math" panose="02040503050406030204" pitchFamily="18" charset="0"/>
                                  <a:ea typeface="Cambria Math" panose="02040503050406030204" pitchFamily="18" charset="0"/>
                                </a:rPr>
                                <m:t>𝒆𝒈𝒐</m:t>
                              </m:r>
                            </m:sub>
                          </m:sSub>
                        </m:e>
                      </m:d>
                    </m:oMath>
                  </m:oMathPara>
                </a14:m>
                <a:endParaRPr lang="en-US" sz="2400" b="1" dirty="0">
                  <a:solidFill>
                    <a:srgbClr val="2000FF"/>
                  </a:solidFill>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17F4CF1-DEEB-85A9-CC47-5614E8655B1A}"/>
                  </a:ext>
                </a:extLst>
              </p:cNvPr>
              <p:cNvSpPr txBox="1">
                <a:spLocks noRot="1" noChangeAspect="1" noMove="1" noResize="1" noEditPoints="1" noAdjustHandles="1" noChangeArrowheads="1" noChangeShapeType="1" noTextEdit="1"/>
              </p:cNvSpPr>
              <p:nvPr/>
            </p:nvSpPr>
            <p:spPr>
              <a:xfrm>
                <a:off x="1377533" y="1966855"/>
                <a:ext cx="9436934" cy="1707647"/>
              </a:xfrm>
              <a:prstGeom prst="rect">
                <a:avLst/>
              </a:prstGeom>
              <a:blipFill>
                <a:blip r:embed="rId3"/>
                <a:stretch>
                  <a:fillRect/>
                </a:stretch>
              </a:blipFill>
              <a:ln>
                <a:solidFill>
                  <a:schemeClr val="tx1">
                    <a:lumMod val="50000"/>
                    <a:lumOff val="50000"/>
                  </a:schemeClr>
                </a:solidFill>
              </a:ln>
            </p:spPr>
            <p:txBody>
              <a:bodyPr/>
              <a:lstStyle/>
              <a:p>
                <a:r>
                  <a:rPr lang="en-US">
                    <a:noFill/>
                  </a:rPr>
                  <a:t> </a:t>
                </a:r>
              </a:p>
            </p:txBody>
          </p:sp>
        </mc:Fallback>
      </mc:AlternateContent>
      <p:sp>
        <p:nvSpPr>
          <p:cNvPr id="38" name="Slide Number Placeholder 2">
            <a:extLst>
              <a:ext uri="{FF2B5EF4-FFF2-40B4-BE49-F238E27FC236}">
                <a16:creationId xmlns:a16="http://schemas.microsoft.com/office/drawing/2014/main" id="{DB4B90A6-403A-98E8-8D4F-FD6072B23A85}"/>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11</a:t>
            </a:fld>
            <a:endParaRPr lang="en-US" dirty="0"/>
          </a:p>
        </p:txBody>
      </p:sp>
    </p:spTree>
    <p:extLst>
      <p:ext uri="{BB962C8B-B14F-4D97-AF65-F5344CB8AC3E}">
        <p14:creationId xmlns:p14="http://schemas.microsoft.com/office/powerpoint/2010/main" val="354264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BFB0-9AAB-D0B6-616C-BCC94CD0648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27D5F0C-41B6-FC4D-CB05-C8031D65DE7D}"/>
              </a:ext>
            </a:extLst>
          </p:cNvPr>
          <p:cNvSpPr>
            <a:spLocks noGrp="1"/>
          </p:cNvSpPr>
          <p:nvPr>
            <p:ph sz="quarter" idx="1"/>
          </p:nvPr>
        </p:nvSpPr>
        <p:spPr>
          <a:xfrm>
            <a:off x="157507" y="1032691"/>
            <a:ext cx="11508922" cy="5225234"/>
          </a:xfrm>
        </p:spPr>
        <p:txBody>
          <a:bodyPr>
            <a:normAutofit lnSpcReduction="10000"/>
          </a:bodyPr>
          <a:lstStyle/>
          <a:p>
            <a:r>
              <a:rPr lang="en-US" altLang="ko-KR" b="1" dirty="0">
                <a:solidFill>
                  <a:schemeClr val="tx1">
                    <a:alpha val="50000"/>
                  </a:schemeClr>
                </a:solidFill>
              </a:rPr>
              <a:t>Definitions</a:t>
            </a:r>
          </a:p>
          <a:p>
            <a:pPr lvl="1"/>
            <a:r>
              <a:rPr lang="en-US" altLang="ko-KR" dirty="0">
                <a:solidFill>
                  <a:srgbClr val="002060">
                    <a:alpha val="50000"/>
                  </a:srgbClr>
                </a:solidFill>
              </a:rPr>
              <a:t>Negligence Parameters</a:t>
            </a:r>
          </a:p>
          <a:p>
            <a:pPr lvl="1"/>
            <a:r>
              <a:rPr lang="en-US" dirty="0">
                <a:solidFill>
                  <a:srgbClr val="002060">
                    <a:alpha val="50000"/>
                  </a:srgbClr>
                </a:solidFill>
              </a:rPr>
              <a:t>Crash and Response envelopes</a:t>
            </a:r>
          </a:p>
          <a:p>
            <a:pPr lvl="1"/>
            <a:r>
              <a:rPr lang="en-US" dirty="0">
                <a:solidFill>
                  <a:srgbClr val="002060">
                    <a:alpha val="50000"/>
                  </a:srgbClr>
                </a:solidFill>
              </a:rPr>
              <a:t>Crash &amp; Safe States</a:t>
            </a:r>
          </a:p>
          <a:p>
            <a:pPr lvl="1"/>
            <a:r>
              <a:rPr lang="en-US" dirty="0">
                <a:solidFill>
                  <a:srgbClr val="002060">
                    <a:alpha val="50000"/>
                  </a:srgbClr>
                </a:solidFill>
              </a:rPr>
              <a:t>Blame States</a:t>
            </a:r>
          </a:p>
          <a:p>
            <a:r>
              <a:rPr lang="en-US" b="1" dirty="0"/>
              <a:t>Motion Planning Algorithm</a:t>
            </a:r>
          </a:p>
          <a:p>
            <a:pPr lvl="1"/>
            <a:r>
              <a:rPr lang="en-US" b="1" dirty="0"/>
              <a:t>Behavior Decision</a:t>
            </a:r>
          </a:p>
          <a:p>
            <a:pPr lvl="1"/>
            <a:r>
              <a:rPr lang="en-US" b="1" dirty="0"/>
              <a:t>Conservative Sensing</a:t>
            </a:r>
          </a:p>
          <a:p>
            <a:pPr lvl="1"/>
            <a:r>
              <a:rPr lang="en-US" b="1" dirty="0"/>
              <a:t>Collision Detection</a:t>
            </a:r>
          </a:p>
          <a:p>
            <a:pPr lvl="1"/>
            <a:r>
              <a:rPr lang="en-US" b="1" dirty="0"/>
              <a:t>Collision Avoidance and Mitigation</a:t>
            </a:r>
          </a:p>
          <a:p>
            <a:r>
              <a:rPr lang="en-US" dirty="0">
                <a:solidFill>
                  <a:schemeClr val="tx1">
                    <a:alpha val="50053"/>
                  </a:schemeClr>
                </a:solidFill>
              </a:rPr>
              <a:t>Proofs</a:t>
            </a:r>
          </a:p>
          <a:p>
            <a:r>
              <a:rPr lang="en-US" dirty="0">
                <a:solidFill>
                  <a:schemeClr val="tx1">
                    <a:alpha val="50000"/>
                  </a:schemeClr>
                </a:solidFill>
              </a:rPr>
              <a:t>Experimental results</a:t>
            </a:r>
          </a:p>
        </p:txBody>
      </p:sp>
      <p:sp>
        <p:nvSpPr>
          <p:cNvPr id="4" name="Slide Number Placeholder 2">
            <a:extLst>
              <a:ext uri="{FF2B5EF4-FFF2-40B4-BE49-F238E27FC236}">
                <a16:creationId xmlns:a16="http://schemas.microsoft.com/office/drawing/2014/main" id="{065E5214-FD87-CA6E-4BBD-E70E4A40FCB0}"/>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12</a:t>
            </a:fld>
            <a:endParaRPr lang="en-US" dirty="0"/>
          </a:p>
        </p:txBody>
      </p:sp>
    </p:spTree>
    <p:extLst>
      <p:ext uri="{BB962C8B-B14F-4D97-AF65-F5344CB8AC3E}">
        <p14:creationId xmlns:p14="http://schemas.microsoft.com/office/powerpoint/2010/main" val="2562509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Motion Planning Algorithm</a:t>
            </a:r>
            <a:r>
              <a:rPr lang="ko-KR" altLang="en-US" dirty="0"/>
              <a:t> </a:t>
            </a:r>
            <a:r>
              <a:rPr lang="en-US" altLang="ko-KR" dirty="0"/>
              <a:t>(Overview)</a:t>
            </a:r>
            <a:endParaRPr lang="en-US" dirty="0"/>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13</a:t>
            </a:fld>
            <a:endParaRPr lang="en-US"/>
          </a:p>
        </p:txBody>
      </p:sp>
      <p:sp>
        <p:nvSpPr>
          <p:cNvPr id="6" name="Content Placeholder 5">
            <a:extLst>
              <a:ext uri="{FF2B5EF4-FFF2-40B4-BE49-F238E27FC236}">
                <a16:creationId xmlns:a16="http://schemas.microsoft.com/office/drawing/2014/main" id="{8CB551DC-68F8-FC97-E341-9D51819C0033}"/>
              </a:ext>
            </a:extLst>
          </p:cNvPr>
          <p:cNvSpPr>
            <a:spLocks noGrp="1"/>
          </p:cNvSpPr>
          <p:nvPr>
            <p:ph sz="quarter" idx="1"/>
          </p:nvPr>
        </p:nvSpPr>
        <p:spPr>
          <a:xfrm>
            <a:off x="157508" y="1032691"/>
            <a:ext cx="7211854" cy="4921207"/>
          </a:xfrm>
        </p:spPr>
        <p:txBody>
          <a:bodyPr>
            <a:normAutofit fontScale="92500" lnSpcReduction="10000"/>
          </a:bodyPr>
          <a:lstStyle/>
          <a:p>
            <a:r>
              <a:rPr lang="en-US" dirty="0"/>
              <a:t>Behavior Decision</a:t>
            </a:r>
          </a:p>
          <a:p>
            <a:pPr marL="274320" lvl="1" indent="0">
              <a:buNone/>
            </a:pPr>
            <a:r>
              <a:rPr lang="en-US" dirty="0"/>
              <a:t>: AV </a:t>
            </a:r>
            <a:r>
              <a:rPr lang="en-US" b="1" dirty="0"/>
              <a:t>decides if it is lane-changing or lane-following.</a:t>
            </a:r>
          </a:p>
          <a:p>
            <a:pPr marL="274320" lvl="1" indent="0">
              <a:buNone/>
            </a:pPr>
            <a:endParaRPr lang="en-US" b="1" dirty="0"/>
          </a:p>
          <a:p>
            <a:r>
              <a:rPr lang="en-US" dirty="0"/>
              <a:t>Conservative Sensing</a:t>
            </a:r>
          </a:p>
          <a:p>
            <a:pPr marL="274320" lvl="1" indent="0">
              <a:buNone/>
            </a:pPr>
            <a:r>
              <a:rPr lang="en-US" dirty="0"/>
              <a:t>: AV senses other vehicle’s state considering the </a:t>
            </a:r>
            <a:r>
              <a:rPr lang="en-US" b="1" dirty="0"/>
              <a:t>sensing error</a:t>
            </a:r>
            <a:r>
              <a:rPr lang="en-US" dirty="0"/>
              <a:t>.</a:t>
            </a:r>
          </a:p>
          <a:p>
            <a:pPr marL="274320" lvl="1" indent="0">
              <a:buNone/>
            </a:pPr>
            <a:endParaRPr lang="en-US" dirty="0"/>
          </a:p>
          <a:p>
            <a:r>
              <a:rPr lang="en-US" dirty="0"/>
              <a:t>Collision Detection</a:t>
            </a:r>
          </a:p>
          <a:p>
            <a:pPr marL="274320" lvl="1" indent="0">
              <a:buNone/>
            </a:pPr>
            <a:r>
              <a:rPr lang="en-US" dirty="0"/>
              <a:t>: AV predicts </a:t>
            </a:r>
            <a:r>
              <a:rPr lang="en-US" b="1" dirty="0"/>
              <a:t>the collision area.</a:t>
            </a:r>
            <a:endParaRPr lang="en-US" dirty="0"/>
          </a:p>
          <a:p>
            <a:pPr marL="274320" lvl="1" indent="0">
              <a:buNone/>
            </a:pPr>
            <a:endParaRPr lang="en-US" dirty="0"/>
          </a:p>
          <a:p>
            <a:r>
              <a:rPr lang="en-US" dirty="0"/>
              <a:t>Collision Avoidance &amp; Mitigation</a:t>
            </a:r>
          </a:p>
          <a:p>
            <a:pPr marL="274320" lvl="1" indent="0">
              <a:buNone/>
            </a:pPr>
            <a:r>
              <a:rPr lang="en-US" dirty="0"/>
              <a:t>: AV produces the </a:t>
            </a:r>
            <a:r>
              <a:rPr lang="en-US" b="1" dirty="0"/>
              <a:t>new trajectory and acceleration rate</a:t>
            </a:r>
            <a:r>
              <a:rPr lang="en-US" dirty="0"/>
              <a:t>, or mitigates the damage.</a:t>
            </a:r>
          </a:p>
          <a:p>
            <a:pPr marL="274320" lvl="1" indent="0">
              <a:buNone/>
            </a:pPr>
            <a:endParaRPr lang="en-US" dirty="0"/>
          </a:p>
        </p:txBody>
      </p:sp>
      <p:grpSp>
        <p:nvGrpSpPr>
          <p:cNvPr id="5" name="Group 4">
            <a:extLst>
              <a:ext uri="{FF2B5EF4-FFF2-40B4-BE49-F238E27FC236}">
                <a16:creationId xmlns:a16="http://schemas.microsoft.com/office/drawing/2014/main" id="{9EEF5B51-DDFC-8437-FF3E-FF8B63DDE157}"/>
              </a:ext>
            </a:extLst>
          </p:cNvPr>
          <p:cNvGrpSpPr/>
          <p:nvPr/>
        </p:nvGrpSpPr>
        <p:grpSpPr>
          <a:xfrm>
            <a:off x="7518012" y="904102"/>
            <a:ext cx="4673988" cy="4880109"/>
            <a:chOff x="6127657" y="257886"/>
            <a:chExt cx="5587256" cy="6173621"/>
          </a:xfrm>
        </p:grpSpPr>
        <p:sp>
          <p:nvSpPr>
            <p:cNvPr id="7" name="Rectangle 6">
              <a:extLst>
                <a:ext uri="{FF2B5EF4-FFF2-40B4-BE49-F238E27FC236}">
                  <a16:creationId xmlns:a16="http://schemas.microsoft.com/office/drawing/2014/main" id="{7F069A42-06CD-7675-A40C-680887FA683E}"/>
                </a:ext>
              </a:extLst>
            </p:cNvPr>
            <p:cNvSpPr/>
            <p:nvPr/>
          </p:nvSpPr>
          <p:spPr>
            <a:xfrm>
              <a:off x="8973342" y="1360564"/>
              <a:ext cx="1895007" cy="72056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9A8966-0299-11F5-B8E0-7B37C38996FF}"/>
                    </a:ext>
                  </a:extLst>
                </p:cNvPr>
                <p:cNvSpPr txBox="1"/>
                <p:nvPr/>
              </p:nvSpPr>
              <p:spPr>
                <a:xfrm>
                  <a:off x="9511733" y="257886"/>
                  <a:ext cx="818225" cy="389356"/>
                </a:xfrm>
                <a:prstGeom prst="rect">
                  <a:avLst/>
                </a:prstGeom>
                <a:noFill/>
              </p:spPr>
              <p:txBody>
                <a:bodyPr wrap="none" rtlCol="0">
                  <a:spAutoFit/>
                </a:bodyPr>
                <a:lstStyle/>
                <a:p>
                  <a:pPr algn="ctr"/>
                  <a14:m>
                    <m:oMath xmlns:m="http://schemas.openxmlformats.org/officeDocument/2006/math">
                      <m:r>
                        <a:rPr lang="en-US" sz="1400" b="1" i="1" dirty="0" smtClean="0">
                          <a:latin typeface="Cambria Math" panose="02040503050406030204" pitchFamily="18" charset="0"/>
                        </a:rPr>
                        <m:t>𝑾</m:t>
                      </m:r>
                      <m:r>
                        <a:rPr lang="en-US" sz="1400" b="1" i="1" dirty="0">
                          <a:latin typeface="Cambria Math" panose="02040503050406030204" pitchFamily="18" charset="0"/>
                        </a:rPr>
                        <m:t>𝑷</m:t>
                      </m:r>
                    </m:oMath>
                  </a14:m>
                  <a:r>
                    <a:rPr lang="en-US" sz="1400" b="1" dirty="0"/>
                    <a:t>, </a:t>
                  </a:r>
                  <a14:m>
                    <m:oMath xmlns:m="http://schemas.openxmlformats.org/officeDocument/2006/math">
                      <m:r>
                        <a:rPr lang="en-US" sz="1400" b="1" i="1" smtClean="0">
                          <a:latin typeface="Cambria Math" panose="02040503050406030204" pitchFamily="18" charset="0"/>
                        </a:rPr>
                        <m:t>𝑮</m:t>
                      </m:r>
                    </m:oMath>
                  </a14:m>
                  <a:endParaRPr lang="en-US" sz="1400" b="1" dirty="0"/>
                </a:p>
              </p:txBody>
            </p:sp>
          </mc:Choice>
          <mc:Fallback xmlns="">
            <p:sp>
              <p:nvSpPr>
                <p:cNvPr id="8" name="TextBox 7">
                  <a:extLst>
                    <a:ext uri="{FF2B5EF4-FFF2-40B4-BE49-F238E27FC236}">
                      <a16:creationId xmlns:a16="http://schemas.microsoft.com/office/drawing/2014/main" id="{E99A8966-0299-11F5-B8E0-7B37C38996FF}"/>
                    </a:ext>
                  </a:extLst>
                </p:cNvPr>
                <p:cNvSpPr txBox="1">
                  <a:spLocks noRot="1" noChangeAspect="1" noMove="1" noResize="1" noEditPoints="1" noAdjustHandles="1" noChangeArrowheads="1" noChangeShapeType="1" noTextEdit="1"/>
                </p:cNvSpPr>
                <p:nvPr/>
              </p:nvSpPr>
              <p:spPr>
                <a:xfrm>
                  <a:off x="9511733" y="257886"/>
                  <a:ext cx="818225" cy="389356"/>
                </a:xfrm>
                <a:prstGeom prst="rect">
                  <a:avLst/>
                </a:prstGeom>
                <a:blipFill>
                  <a:blip r:embed="rId3"/>
                  <a:stretch>
                    <a:fillRect t="-4000" b="-16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B1D4A7-00DC-1459-B11B-266D07095A9A}"/>
                </a:ext>
              </a:extLst>
            </p:cNvPr>
            <p:cNvSpPr txBox="1"/>
            <p:nvPr/>
          </p:nvSpPr>
          <p:spPr>
            <a:xfrm>
              <a:off x="9336130" y="1350097"/>
              <a:ext cx="1169430" cy="661904"/>
            </a:xfrm>
            <a:prstGeom prst="rect">
              <a:avLst/>
            </a:prstGeom>
            <a:noFill/>
          </p:spPr>
          <p:txBody>
            <a:bodyPr wrap="none" rtlCol="0">
              <a:spAutoFit/>
            </a:bodyPr>
            <a:lstStyle/>
            <a:p>
              <a:pPr algn="ctr"/>
              <a:r>
                <a:rPr lang="en-US" sz="1400" b="1" dirty="0"/>
                <a:t>Behavior </a:t>
              </a:r>
            </a:p>
            <a:p>
              <a:pPr algn="ctr"/>
              <a:r>
                <a:rPr lang="en-US" sz="1400" b="1" dirty="0"/>
                <a:t>Decision</a:t>
              </a:r>
            </a:p>
          </p:txBody>
        </p:sp>
        <p:cxnSp>
          <p:nvCxnSpPr>
            <p:cNvPr id="10" name="Straight Arrow Connector 9">
              <a:extLst>
                <a:ext uri="{FF2B5EF4-FFF2-40B4-BE49-F238E27FC236}">
                  <a16:creationId xmlns:a16="http://schemas.microsoft.com/office/drawing/2014/main" id="{96621E85-897F-5D64-D2AC-0D157226F984}"/>
                </a:ext>
              </a:extLst>
            </p:cNvPr>
            <p:cNvCxnSpPr>
              <a:cxnSpLocks/>
              <a:stCxn id="7" idx="2"/>
              <a:endCxn id="19" idx="0"/>
            </p:cNvCxnSpPr>
            <p:nvPr/>
          </p:nvCxnSpPr>
          <p:spPr>
            <a:xfrm>
              <a:off x="9920846" y="2081130"/>
              <a:ext cx="0" cy="8969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69F33D3-A50F-0C9A-17E4-EFD49FDD8302}"/>
                </a:ext>
              </a:extLst>
            </p:cNvPr>
            <p:cNvSpPr/>
            <p:nvPr/>
          </p:nvSpPr>
          <p:spPr>
            <a:xfrm>
              <a:off x="6259445" y="2978048"/>
              <a:ext cx="1797666" cy="72056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TextBox 11">
              <a:extLst>
                <a:ext uri="{FF2B5EF4-FFF2-40B4-BE49-F238E27FC236}">
                  <a16:creationId xmlns:a16="http://schemas.microsoft.com/office/drawing/2014/main" id="{4BE3A560-D116-A700-D55B-D32F24DA98F9}"/>
                </a:ext>
              </a:extLst>
            </p:cNvPr>
            <p:cNvSpPr txBox="1"/>
            <p:nvPr/>
          </p:nvSpPr>
          <p:spPr>
            <a:xfrm>
              <a:off x="6365783" y="2978047"/>
              <a:ext cx="1600580" cy="661904"/>
            </a:xfrm>
            <a:prstGeom prst="rect">
              <a:avLst/>
            </a:prstGeom>
            <a:noFill/>
          </p:spPr>
          <p:txBody>
            <a:bodyPr wrap="none" rtlCol="0">
              <a:spAutoFit/>
            </a:bodyPr>
            <a:lstStyle/>
            <a:p>
              <a:pPr algn="ctr"/>
              <a:r>
                <a:rPr lang="en-US" sz="1400" b="1" dirty="0"/>
                <a:t>Conservative </a:t>
              </a:r>
            </a:p>
            <a:p>
              <a:pPr algn="ctr"/>
              <a:r>
                <a:rPr lang="en-US" sz="1400" b="1" dirty="0"/>
                <a:t>Sensing</a:t>
              </a:r>
            </a:p>
          </p:txBody>
        </p:sp>
        <p:cxnSp>
          <p:nvCxnSpPr>
            <p:cNvPr id="13" name="Straight Arrow Connector 12">
              <a:extLst>
                <a:ext uri="{FF2B5EF4-FFF2-40B4-BE49-F238E27FC236}">
                  <a16:creationId xmlns:a16="http://schemas.microsoft.com/office/drawing/2014/main" id="{CD9F463B-B37C-F48B-1FF7-24E92FE98E92}"/>
                </a:ext>
              </a:extLst>
            </p:cNvPr>
            <p:cNvCxnSpPr>
              <a:cxnSpLocks/>
              <a:stCxn id="11" idx="3"/>
              <a:endCxn id="19" idx="1"/>
            </p:cNvCxnSpPr>
            <p:nvPr/>
          </p:nvCxnSpPr>
          <p:spPr>
            <a:xfrm>
              <a:off x="8057111" y="3338331"/>
              <a:ext cx="9649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822F67-8D9C-0991-DC6C-813A259E5830}"/>
                </a:ext>
              </a:extLst>
            </p:cNvPr>
            <p:cNvCxnSpPr>
              <a:cxnSpLocks/>
              <a:stCxn id="15" idx="2"/>
              <a:endCxn id="11" idx="0"/>
            </p:cNvCxnSpPr>
            <p:nvPr/>
          </p:nvCxnSpPr>
          <p:spPr>
            <a:xfrm>
              <a:off x="7158105" y="2376865"/>
              <a:ext cx="173" cy="601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Best 500+ Traffic Pictures | Download Free Images &amp; Stock Photos on Unsplash">
              <a:extLst>
                <a:ext uri="{FF2B5EF4-FFF2-40B4-BE49-F238E27FC236}">
                  <a16:creationId xmlns:a16="http://schemas.microsoft.com/office/drawing/2014/main" id="{AD49B0CF-13EF-71CA-4C6B-A54CC7124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389" y="1392615"/>
              <a:ext cx="1531432" cy="9842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6180FF-FCE1-F98A-1154-60BCF3407F93}"/>
                    </a:ext>
                  </a:extLst>
                </p:cNvPr>
                <p:cNvSpPr txBox="1"/>
                <p:nvPr/>
              </p:nvSpPr>
              <p:spPr>
                <a:xfrm>
                  <a:off x="7167921" y="2361202"/>
                  <a:ext cx="464109" cy="506162"/>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000" b="1" i="1" smtClean="0">
                            <a:latin typeface="Cambria Math" panose="02040503050406030204" pitchFamily="18" charset="0"/>
                          </a:rPr>
                          <m:t>𝒛</m:t>
                        </m:r>
                      </m:oMath>
                    </m:oMathPara>
                  </a14:m>
                  <a:endParaRPr lang="en-US" sz="2000" b="1" dirty="0"/>
                </a:p>
              </p:txBody>
            </p:sp>
          </mc:Choice>
          <mc:Fallback xmlns="">
            <p:sp>
              <p:nvSpPr>
                <p:cNvPr id="16" name="TextBox 15">
                  <a:extLst>
                    <a:ext uri="{FF2B5EF4-FFF2-40B4-BE49-F238E27FC236}">
                      <a16:creationId xmlns:a16="http://schemas.microsoft.com/office/drawing/2014/main" id="{B76180FF-FCE1-F98A-1154-60BCF3407F93}"/>
                    </a:ext>
                  </a:extLst>
                </p:cNvPr>
                <p:cNvSpPr txBox="1">
                  <a:spLocks noRot="1" noChangeAspect="1" noMove="1" noResize="1" noEditPoints="1" noAdjustHandles="1" noChangeArrowheads="1" noChangeShapeType="1" noTextEdit="1"/>
                </p:cNvSpPr>
                <p:nvPr/>
              </p:nvSpPr>
              <p:spPr>
                <a:xfrm>
                  <a:off x="7167921" y="2361202"/>
                  <a:ext cx="464109" cy="50616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D1ED14-5D85-ACAA-C849-BD110A51D98A}"/>
                    </a:ext>
                  </a:extLst>
                </p:cNvPr>
                <p:cNvSpPr txBox="1"/>
                <p:nvPr/>
              </p:nvSpPr>
              <p:spPr>
                <a:xfrm>
                  <a:off x="8307106" y="2832193"/>
                  <a:ext cx="464108" cy="50616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000" b="1" i="1" dirty="0" smtClean="0">
                                <a:latin typeface="Cambria Math" panose="02040503050406030204" pitchFamily="18" charset="0"/>
                              </a:rPr>
                            </m:ctrlPr>
                          </m:accPr>
                          <m:e>
                            <m:r>
                              <a:rPr lang="en-US" sz="2000" b="1" i="1" dirty="0" smtClean="0">
                                <a:latin typeface="Cambria Math" panose="02040503050406030204" pitchFamily="18" charset="0"/>
                              </a:rPr>
                              <m:t>𝒛</m:t>
                            </m:r>
                          </m:e>
                        </m:acc>
                      </m:oMath>
                    </m:oMathPara>
                  </a14:m>
                  <a:endParaRPr lang="en-US" sz="2000" b="1" dirty="0"/>
                </a:p>
              </p:txBody>
            </p:sp>
          </mc:Choice>
          <mc:Fallback xmlns="">
            <p:sp>
              <p:nvSpPr>
                <p:cNvPr id="17" name="TextBox 16">
                  <a:extLst>
                    <a:ext uri="{FF2B5EF4-FFF2-40B4-BE49-F238E27FC236}">
                      <a16:creationId xmlns:a16="http://schemas.microsoft.com/office/drawing/2014/main" id="{28D1ED14-5D85-ACAA-C849-BD110A51D98A}"/>
                    </a:ext>
                  </a:extLst>
                </p:cNvPr>
                <p:cNvSpPr txBox="1">
                  <a:spLocks noRot="1" noChangeAspect="1" noMove="1" noResize="1" noEditPoints="1" noAdjustHandles="1" noChangeArrowheads="1" noChangeShapeType="1" noTextEdit="1"/>
                </p:cNvSpPr>
                <p:nvPr/>
              </p:nvSpPr>
              <p:spPr>
                <a:xfrm>
                  <a:off x="8307106" y="2832193"/>
                  <a:ext cx="464108" cy="506162"/>
                </a:xfrm>
                <a:prstGeom prst="rect">
                  <a:avLst/>
                </a:prstGeom>
                <a:blipFill>
                  <a:blip r:embed="rId6"/>
                  <a:stretch>
                    <a:fillRect t="-606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F34F0B3-8F4B-A95F-9E5D-242298B0C54D}"/>
                </a:ext>
              </a:extLst>
            </p:cNvPr>
            <p:cNvCxnSpPr>
              <a:cxnSpLocks/>
              <a:stCxn id="8" idx="2"/>
              <a:endCxn id="7" idx="0"/>
            </p:cNvCxnSpPr>
            <p:nvPr/>
          </p:nvCxnSpPr>
          <p:spPr>
            <a:xfrm>
              <a:off x="9920846" y="647242"/>
              <a:ext cx="0" cy="7133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898B23B-404D-2D9B-006B-5DFF9AC20B1D}"/>
                </a:ext>
              </a:extLst>
            </p:cNvPr>
            <p:cNvSpPr/>
            <p:nvPr/>
          </p:nvSpPr>
          <p:spPr>
            <a:xfrm>
              <a:off x="9022013" y="2978048"/>
              <a:ext cx="1797666" cy="7205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TextBox 19">
              <a:extLst>
                <a:ext uri="{FF2B5EF4-FFF2-40B4-BE49-F238E27FC236}">
                  <a16:creationId xmlns:a16="http://schemas.microsoft.com/office/drawing/2014/main" id="{C396DDA1-41DF-76EC-4A6F-C22213BAC17B}"/>
                </a:ext>
              </a:extLst>
            </p:cNvPr>
            <p:cNvSpPr txBox="1"/>
            <p:nvPr/>
          </p:nvSpPr>
          <p:spPr>
            <a:xfrm>
              <a:off x="9199707" y="2997265"/>
              <a:ext cx="1442276" cy="661904"/>
            </a:xfrm>
            <a:prstGeom prst="rect">
              <a:avLst/>
            </a:prstGeom>
            <a:noFill/>
          </p:spPr>
          <p:txBody>
            <a:bodyPr wrap="square" rtlCol="0">
              <a:spAutoFit/>
            </a:bodyPr>
            <a:lstStyle/>
            <a:p>
              <a:pPr algn="ctr"/>
              <a:r>
                <a:rPr lang="en-US" sz="1400" b="1" dirty="0"/>
                <a:t>Collision </a:t>
              </a:r>
            </a:p>
            <a:p>
              <a:pPr algn="ctr"/>
              <a:r>
                <a:rPr lang="en-US" sz="1400" b="1" dirty="0"/>
                <a:t>Detection</a:t>
              </a:r>
            </a:p>
          </p:txBody>
        </p:sp>
        <p:sp>
          <p:nvSpPr>
            <p:cNvPr id="21" name="Rectangle 20">
              <a:extLst>
                <a:ext uri="{FF2B5EF4-FFF2-40B4-BE49-F238E27FC236}">
                  <a16:creationId xmlns:a16="http://schemas.microsoft.com/office/drawing/2014/main" id="{12F3C2DE-7985-3D61-8E82-C5A415565037}"/>
                </a:ext>
              </a:extLst>
            </p:cNvPr>
            <p:cNvSpPr/>
            <p:nvPr/>
          </p:nvSpPr>
          <p:spPr>
            <a:xfrm>
              <a:off x="9022929" y="4416588"/>
              <a:ext cx="1797666" cy="1091316"/>
            </a:xfrm>
            <a:prstGeom prst="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68E03043-899A-39AD-CB6F-67EE87DEDEF4}"/>
                </a:ext>
              </a:extLst>
            </p:cNvPr>
            <p:cNvSpPr txBox="1"/>
            <p:nvPr/>
          </p:nvSpPr>
          <p:spPr>
            <a:xfrm>
              <a:off x="9022013" y="4462881"/>
              <a:ext cx="1798582" cy="934453"/>
            </a:xfrm>
            <a:prstGeom prst="rect">
              <a:avLst/>
            </a:prstGeom>
            <a:noFill/>
          </p:spPr>
          <p:txBody>
            <a:bodyPr wrap="square" rtlCol="0">
              <a:spAutoFit/>
            </a:bodyPr>
            <a:lstStyle/>
            <a:p>
              <a:pPr algn="ctr"/>
              <a:r>
                <a:rPr lang="en-US" sz="1400" b="1" dirty="0">
                  <a:solidFill>
                    <a:schemeClr val="bg1"/>
                  </a:solidFill>
                </a:rPr>
                <a:t>Collision Avoidance &amp; Mitigation</a:t>
              </a:r>
            </a:p>
          </p:txBody>
        </p:sp>
        <p:cxnSp>
          <p:nvCxnSpPr>
            <p:cNvPr id="23" name="Straight Arrow Connector 22">
              <a:extLst>
                <a:ext uri="{FF2B5EF4-FFF2-40B4-BE49-F238E27FC236}">
                  <a16:creationId xmlns:a16="http://schemas.microsoft.com/office/drawing/2014/main" id="{64F40925-2401-C822-423A-048F9E18C360}"/>
                </a:ext>
              </a:extLst>
            </p:cNvPr>
            <p:cNvCxnSpPr>
              <a:cxnSpLocks/>
              <a:stCxn id="19" idx="2"/>
              <a:endCxn id="21" idx="0"/>
            </p:cNvCxnSpPr>
            <p:nvPr/>
          </p:nvCxnSpPr>
          <p:spPr>
            <a:xfrm>
              <a:off x="9920846" y="3698614"/>
              <a:ext cx="917" cy="7179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DA82C10-A7C4-D5E7-DF47-12DBBD0349B9}"/>
                    </a:ext>
                  </a:extLst>
                </p:cNvPr>
                <p:cNvSpPr txBox="1"/>
                <p:nvPr/>
              </p:nvSpPr>
              <p:spPr>
                <a:xfrm>
                  <a:off x="9908496" y="2306975"/>
                  <a:ext cx="1247843" cy="38935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𝒃𝒆𝒉𝒂𝒗𝒊𝒐𝒓</m:t>
                        </m:r>
                      </m:oMath>
                    </m:oMathPara>
                  </a14:m>
                  <a:endParaRPr lang="en-US" sz="1400" b="1" dirty="0"/>
                </a:p>
              </p:txBody>
            </p:sp>
          </mc:Choice>
          <mc:Fallback xmlns="">
            <p:sp>
              <p:nvSpPr>
                <p:cNvPr id="24" name="TextBox 23">
                  <a:extLst>
                    <a:ext uri="{FF2B5EF4-FFF2-40B4-BE49-F238E27FC236}">
                      <a16:creationId xmlns:a16="http://schemas.microsoft.com/office/drawing/2014/main" id="{FDA82C10-A7C4-D5E7-DF47-12DBBD0349B9}"/>
                    </a:ext>
                  </a:extLst>
                </p:cNvPr>
                <p:cNvSpPr txBox="1">
                  <a:spLocks noRot="1" noChangeAspect="1" noMove="1" noResize="1" noEditPoints="1" noAdjustHandles="1" noChangeArrowheads="1" noChangeShapeType="1" noTextEdit="1"/>
                </p:cNvSpPr>
                <p:nvPr/>
              </p:nvSpPr>
              <p:spPr>
                <a:xfrm>
                  <a:off x="9908496" y="2306975"/>
                  <a:ext cx="1247843" cy="38935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F4C8E2B-9128-537B-A55D-110E23A9C44C}"/>
                    </a:ext>
                  </a:extLst>
                </p:cNvPr>
                <p:cNvSpPr txBox="1"/>
                <p:nvPr/>
              </p:nvSpPr>
              <p:spPr>
                <a:xfrm>
                  <a:off x="9963104" y="3843200"/>
                  <a:ext cx="1751809" cy="38935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𝒄𝒐𝒍𝒍𝒊𝒔𝒊𝒐𝒏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𝒂𝒓𝒆𝒂</m:t>
                        </m:r>
                      </m:oMath>
                    </m:oMathPara>
                  </a14:m>
                  <a:endParaRPr lang="en-US" sz="1400" b="1" dirty="0"/>
                </a:p>
              </p:txBody>
            </p:sp>
          </mc:Choice>
          <mc:Fallback xmlns="">
            <p:sp>
              <p:nvSpPr>
                <p:cNvPr id="25" name="TextBox 24">
                  <a:extLst>
                    <a:ext uri="{FF2B5EF4-FFF2-40B4-BE49-F238E27FC236}">
                      <a16:creationId xmlns:a16="http://schemas.microsoft.com/office/drawing/2014/main" id="{CF4C8E2B-9128-537B-A55D-110E23A9C44C}"/>
                    </a:ext>
                  </a:extLst>
                </p:cNvPr>
                <p:cNvSpPr txBox="1">
                  <a:spLocks noRot="1" noChangeAspect="1" noMove="1" noResize="1" noEditPoints="1" noAdjustHandles="1" noChangeArrowheads="1" noChangeShapeType="1" noTextEdit="1"/>
                </p:cNvSpPr>
                <p:nvPr/>
              </p:nvSpPr>
              <p:spPr>
                <a:xfrm>
                  <a:off x="9963104" y="3843200"/>
                  <a:ext cx="1751809" cy="389356"/>
                </a:xfrm>
                <a:prstGeom prst="rect">
                  <a:avLst/>
                </a:prstGeom>
                <a:blipFill>
                  <a:blip r:embed="rId8"/>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C64E9C8-C417-ABCA-3739-D1A21F8205F1}"/>
                    </a:ext>
                  </a:extLst>
                </p:cNvPr>
                <p:cNvSpPr txBox="1"/>
                <p:nvPr/>
              </p:nvSpPr>
              <p:spPr>
                <a:xfrm>
                  <a:off x="9894124" y="5589563"/>
                  <a:ext cx="1415474" cy="46722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b="1" i="1" smtClean="0">
                                <a:latin typeface="Cambria Math" panose="02040503050406030204" pitchFamily="18" charset="0"/>
                              </a:rPr>
                            </m:ctrlPr>
                          </m:dPr>
                          <m:e>
                            <m:r>
                              <a:rPr lang="en-US" b="1" i="1" dirty="0">
                                <a:latin typeface="Cambria Math" panose="02040503050406030204" pitchFamily="18" charset="0"/>
                              </a:rPr>
                              <m:t>𝑾</m:t>
                            </m:r>
                            <m:sSup>
                              <m:sSupPr>
                                <m:ctrlPr>
                                  <a:rPr lang="en-US" b="1" i="1" dirty="0">
                                    <a:latin typeface="Cambria Math" panose="02040503050406030204" pitchFamily="18" charset="0"/>
                                  </a:rPr>
                                </m:ctrlPr>
                              </m:sSupPr>
                              <m:e>
                                <m:r>
                                  <a:rPr lang="en-US" b="1" i="1" dirty="0">
                                    <a:latin typeface="Cambria Math" panose="02040503050406030204" pitchFamily="18" charset="0"/>
                                  </a:rPr>
                                  <m:t>𝑷</m:t>
                                </m:r>
                              </m:e>
                              <m:sup>
                                <m:r>
                                  <a:rPr lang="en-US" b="1" i="1" dirty="0">
                                    <a:latin typeface="Cambria Math" panose="02040503050406030204" pitchFamily="18" charset="0"/>
                                  </a:rPr>
                                  <m:t>′</m:t>
                                </m:r>
                              </m:sup>
                            </m:sSup>
                            <m:r>
                              <a:rPr lang="en-US" b="1" i="1" dirty="0">
                                <a:latin typeface="Cambria Math" panose="02040503050406030204" pitchFamily="18" charset="0"/>
                              </a:rPr>
                              <m:t>,</m:t>
                            </m:r>
                            <m:r>
                              <a:rPr lang="en-US" b="1" i="1" dirty="0" smtClean="0">
                                <a:latin typeface="Cambria Math" panose="02040503050406030204" pitchFamily="18" charset="0"/>
                              </a:rPr>
                              <m:t>𝒂</m:t>
                            </m:r>
                            <m:r>
                              <a:rPr lang="en-US" b="1" i="1">
                                <a:latin typeface="Cambria Math" panose="02040503050406030204" pitchFamily="18" charset="0"/>
                              </a:rPr>
                              <m:t>′</m:t>
                            </m:r>
                          </m:e>
                        </m:d>
                      </m:oMath>
                    </m:oMathPara>
                  </a14:m>
                  <a:endParaRPr lang="en-US" b="1" dirty="0"/>
                </a:p>
              </p:txBody>
            </p:sp>
          </mc:Choice>
          <mc:Fallback xmlns="">
            <p:sp>
              <p:nvSpPr>
                <p:cNvPr id="26" name="TextBox 25">
                  <a:extLst>
                    <a:ext uri="{FF2B5EF4-FFF2-40B4-BE49-F238E27FC236}">
                      <a16:creationId xmlns:a16="http://schemas.microsoft.com/office/drawing/2014/main" id="{5C64E9C8-C417-ABCA-3739-D1A21F8205F1}"/>
                    </a:ext>
                  </a:extLst>
                </p:cNvPr>
                <p:cNvSpPr txBox="1">
                  <a:spLocks noRot="1" noChangeAspect="1" noMove="1" noResize="1" noEditPoints="1" noAdjustHandles="1" noChangeArrowheads="1" noChangeShapeType="1" noTextEdit="1"/>
                </p:cNvSpPr>
                <p:nvPr/>
              </p:nvSpPr>
              <p:spPr>
                <a:xfrm>
                  <a:off x="9894124" y="5589563"/>
                  <a:ext cx="1415474" cy="467226"/>
                </a:xfrm>
                <a:prstGeom prst="rect">
                  <a:avLst/>
                </a:prstGeom>
                <a:blipFill>
                  <a:blip r:embed="rId9"/>
                  <a:stretch>
                    <a:fillRect/>
                  </a:stretch>
                </a:blipFill>
              </p:spPr>
              <p:txBody>
                <a:bodyPr/>
                <a:lstStyle/>
                <a:p>
                  <a:r>
                    <a:rPr lang="en-US">
                      <a:noFill/>
                    </a:rPr>
                    <a:t> </a:t>
                  </a:r>
                </a:p>
              </p:txBody>
            </p:sp>
          </mc:Fallback>
        </mc:AlternateContent>
        <p:cxnSp>
          <p:nvCxnSpPr>
            <p:cNvPr id="27" name="Elbow Connector 26">
              <a:extLst>
                <a:ext uri="{FF2B5EF4-FFF2-40B4-BE49-F238E27FC236}">
                  <a16:creationId xmlns:a16="http://schemas.microsoft.com/office/drawing/2014/main" id="{39248387-9717-E02D-E2BF-1058C4E1C736}"/>
                </a:ext>
              </a:extLst>
            </p:cNvPr>
            <p:cNvCxnSpPr>
              <a:cxnSpLocks/>
              <a:stCxn id="21" idx="2"/>
            </p:cNvCxnSpPr>
            <p:nvPr/>
          </p:nvCxnSpPr>
          <p:spPr>
            <a:xfrm rot="5400000">
              <a:off x="8528513" y="4745197"/>
              <a:ext cx="630544" cy="215595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C9312B0-6C94-4216-A693-B6A69819D241}"/>
                    </a:ext>
                  </a:extLst>
                </p:cNvPr>
                <p:cNvSpPr txBox="1"/>
                <p:nvPr/>
              </p:nvSpPr>
              <p:spPr>
                <a:xfrm>
                  <a:off x="6643380" y="5900227"/>
                  <a:ext cx="1171193" cy="46722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𝑳𝒐𝒐𝒑</m:t>
                        </m:r>
                        <m:r>
                          <a:rPr lang="en-US" b="1" i="1" dirty="0" smtClean="0">
                            <a:latin typeface="Cambria Math" panose="02040503050406030204" pitchFamily="18" charset="0"/>
                          </a:rPr>
                          <m:t>)</m:t>
                        </m:r>
                      </m:oMath>
                    </m:oMathPara>
                  </a14:m>
                  <a:endParaRPr lang="en-US" b="1" dirty="0"/>
                </a:p>
              </p:txBody>
            </p:sp>
          </mc:Choice>
          <mc:Fallback xmlns="">
            <p:sp>
              <p:nvSpPr>
                <p:cNvPr id="28" name="TextBox 27">
                  <a:extLst>
                    <a:ext uri="{FF2B5EF4-FFF2-40B4-BE49-F238E27FC236}">
                      <a16:creationId xmlns:a16="http://schemas.microsoft.com/office/drawing/2014/main" id="{9C9312B0-6C94-4216-A693-B6A69819D241}"/>
                    </a:ext>
                  </a:extLst>
                </p:cNvPr>
                <p:cNvSpPr txBox="1">
                  <a:spLocks noRot="1" noChangeAspect="1" noMove="1" noResize="1" noEditPoints="1" noAdjustHandles="1" noChangeArrowheads="1" noChangeShapeType="1" noTextEdit="1"/>
                </p:cNvSpPr>
                <p:nvPr/>
              </p:nvSpPr>
              <p:spPr>
                <a:xfrm>
                  <a:off x="6643380" y="5900227"/>
                  <a:ext cx="1171193" cy="467226"/>
                </a:xfrm>
                <a:prstGeom prst="rect">
                  <a:avLst/>
                </a:prstGeom>
                <a:blipFill>
                  <a:blip r:embed="rId10"/>
                  <a:stretch>
                    <a:fillRect l="-1266" b="-13333"/>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741264C4-A870-0B2B-FAB7-103A97F7E630}"/>
                </a:ext>
              </a:extLst>
            </p:cNvPr>
            <p:cNvSpPr/>
            <p:nvPr/>
          </p:nvSpPr>
          <p:spPr>
            <a:xfrm>
              <a:off x="6127657" y="257887"/>
              <a:ext cx="5465340" cy="61736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Tree>
    <p:extLst>
      <p:ext uri="{BB962C8B-B14F-4D97-AF65-F5344CB8AC3E}">
        <p14:creationId xmlns:p14="http://schemas.microsoft.com/office/powerpoint/2010/main" val="342618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Behavior Decision</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a:xfrm>
            <a:off x="838956" y="6368260"/>
            <a:ext cx="1261164" cy="365760"/>
          </a:xfrm>
        </p:spPr>
        <p:txBody>
          <a:bodyPr/>
          <a:lstStyle/>
          <a:p>
            <a:fld id="{E8F92A37-2A0B-8E4C-9ABC-FE271A1E1749}" type="slidenum">
              <a:rPr lang="en-US" smtClean="0"/>
              <a:t>14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a:xfrm>
                <a:off x="-3861" y="880290"/>
                <a:ext cx="11508922" cy="4803333"/>
              </a:xfrm>
            </p:spPr>
            <p:txBody>
              <a:bodyPr/>
              <a:lstStyle/>
              <a:p>
                <a:r>
                  <a:rPr lang="en-US" sz="2400" dirty="0"/>
                  <a:t>Behavior is decided by the Behavior Line (</a:t>
                </a:r>
                <a14:m>
                  <m:oMath xmlns:m="http://schemas.openxmlformats.org/officeDocument/2006/math">
                    <m:r>
                      <a:rPr lang="en-US" sz="2400" b="1" i="1">
                        <a:latin typeface="Cambria Math" panose="02040503050406030204" pitchFamily="18" charset="0"/>
                        <a:ea typeface="Cambria Math" panose="02040503050406030204" pitchFamily="18" charset="0"/>
                      </a:rPr>
                      <m:t>𝑩𝑳</m:t>
                    </m:r>
                  </m:oMath>
                </a14:m>
                <a:r>
                  <a:rPr lang="en-US" sz="2400" dirty="0"/>
                  <a:t>)</a:t>
                </a:r>
              </a:p>
              <a:p>
                <a:endParaRPr lang="en-US" dirty="0"/>
              </a:p>
              <a:p>
                <a:endParaRPr lang="en-US" sz="1800" dirty="0"/>
              </a:p>
              <a:p>
                <a:endParaRPr lang="en-US" dirty="0"/>
              </a:p>
              <a:p>
                <a:endParaRPr lang="en-US" sz="1800" dirty="0"/>
              </a:p>
              <a:p>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21A15C32-781E-4D0C-B3DC-A83A570444FC}"/>
                  </a:ext>
                </a:extLst>
              </p:cNvPr>
              <p:cNvSpPr>
                <a:spLocks noGrp="1" noRot="1" noChangeAspect="1" noMove="1" noResize="1" noEditPoints="1" noAdjustHandles="1" noChangeArrowheads="1" noChangeShapeType="1" noTextEdit="1"/>
              </p:cNvSpPr>
              <p:nvPr>
                <p:ph sz="quarter" idx="1"/>
              </p:nvPr>
            </p:nvSpPr>
            <p:spPr>
              <a:xfrm>
                <a:off x="-3861" y="880290"/>
                <a:ext cx="11508922" cy="4803333"/>
              </a:xfrm>
              <a:blipFill>
                <a:blip r:embed="rId3"/>
                <a:stretch>
                  <a:fillRect l="-331" t="-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A6BBC3C-EFF9-E592-840A-1AD3B29C7BB7}"/>
                  </a:ext>
                </a:extLst>
              </p:cNvPr>
              <p:cNvSpPr txBox="1"/>
              <p:nvPr/>
            </p:nvSpPr>
            <p:spPr>
              <a:xfrm>
                <a:off x="2929353" y="1416826"/>
                <a:ext cx="6398905" cy="338554"/>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𝑩𝑳</m:t>
                      </m:r>
                      <m:r>
                        <a:rPr lang="en-US" sz="1600" b="1" i="1" smtClean="0">
                          <a:latin typeface="Cambria Math" panose="02040503050406030204" pitchFamily="18" charset="0"/>
                        </a:rPr>
                        <m:t>=</m:t>
                      </m:r>
                      <m:d>
                        <m:dPr>
                          <m:begChr m:val="{"/>
                          <m:endChr m:val="}"/>
                          <m:ctrlPr>
                            <a:rPr lang="en-US" sz="1600" b="1" i="1" smtClean="0">
                              <a:latin typeface="Cambria Math" panose="02040503050406030204" pitchFamily="18" charset="0"/>
                            </a:rPr>
                          </m:ctrlPr>
                        </m:dPr>
                        <m:e>
                          <m:r>
                            <a:rPr lang="en-US" sz="1600" b="1" i="1" smtClean="0">
                              <a:latin typeface="Cambria Math" panose="02040503050406030204" pitchFamily="18" charset="0"/>
                            </a:rPr>
                            <m:t>𝒕</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𝒀</m:t>
                              </m:r>
                            </m:e>
                          </m:d>
                          <m:r>
                            <a:rPr lang="en-US" sz="1600" b="1" i="1" smtClean="0">
                              <a:latin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𝜶</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rPr>
                            <m:t>𝒘</m:t>
                          </m:r>
                          <m:d>
                            <m:dPr>
                              <m:ctrlPr>
                                <a:rPr lang="en-US" sz="1600" b="1" i="1">
                                  <a:latin typeface="Cambria Math" panose="02040503050406030204" pitchFamily="18" charset="0"/>
                                </a:rPr>
                              </m:ctrlPr>
                            </m:dPr>
                            <m:e>
                              <m:r>
                                <a:rPr lang="en-US" sz="1600" b="1" i="1" smtClean="0">
                                  <a:latin typeface="Cambria Math" panose="02040503050406030204" pitchFamily="18" charset="0"/>
                                </a:rPr>
                                <m:t>𝒀</m:t>
                              </m:r>
                            </m:e>
                          </m:d>
                          <m:r>
                            <a:rPr lang="en-US" sz="1600" b="1" i="1">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𝒕</m:t>
                              </m:r>
                            </m:e>
                            <m:sup>
                              <m:r>
                                <a:rPr lang="en-US" sz="1600" b="1" i="1">
                                  <a:latin typeface="Cambria Math" panose="02040503050406030204" pitchFamily="18" charset="0"/>
                                  <a:ea typeface="Cambria Math" panose="02040503050406030204" pitchFamily="18" charset="0"/>
                                </a:rPr>
                                <m:t>⊥</m:t>
                              </m:r>
                            </m:sup>
                          </m:sSup>
                          <m:d>
                            <m:dPr>
                              <m:ctrlPr>
                                <a:rPr lang="en-US" sz="1600" b="1" i="1">
                                  <a:latin typeface="Cambria Math" panose="02040503050406030204" pitchFamily="18" charset="0"/>
                                </a:rPr>
                              </m:ctrlPr>
                            </m:dPr>
                            <m:e>
                              <m:r>
                                <a:rPr lang="en-US" sz="1600" b="1" i="1" smtClean="0">
                                  <a:latin typeface="Cambria Math" panose="02040503050406030204" pitchFamily="18" charset="0"/>
                                </a:rPr>
                                <m:t>𝒀</m:t>
                              </m:r>
                            </m:e>
                          </m:d>
                        </m:e>
                        <m:e>
                          <m:r>
                            <a:rPr lang="en-US" sz="1600" b="1" i="1" smtClean="0">
                              <a:latin typeface="Cambria Math" panose="02040503050406030204" pitchFamily="18" charset="0"/>
                            </a:rPr>
                            <m:t>𝒀</m:t>
                          </m:r>
                          <m:r>
                            <a:rPr lang="en-US" sz="1600" b="1"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𝒀</m:t>
                              </m:r>
                            </m:e>
                            <m:sub>
                              <m:r>
                                <a:rPr lang="en-US" sz="1600" b="1" i="1">
                                  <a:latin typeface="Cambria Math" panose="02040503050406030204" pitchFamily="18" charset="0"/>
                                  <a:ea typeface="Cambria Math" panose="02040503050406030204" pitchFamily="18" charset="0"/>
                                </a:rPr>
                                <m:t>𝒉𝒆𝒂𝒅</m:t>
                              </m:r>
                            </m:sub>
                          </m:sSub>
                          <m:r>
                            <a:rPr lang="en-US" sz="1600" b="1"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𝒅</m:t>
                              </m:r>
                            </m:e>
                            <m:sub>
                              <m:r>
                                <a:rPr lang="en-US" sz="1600" b="1" i="1">
                                  <a:latin typeface="Cambria Math" panose="02040503050406030204" pitchFamily="18" charset="0"/>
                                  <a:ea typeface="Cambria Math" panose="02040503050406030204" pitchFamily="18" charset="0"/>
                                </a:rPr>
                                <m:t>𝒃𝒍𝒊𝒏𝒌</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𝜶</m:t>
                          </m:r>
                          <m:r>
                            <a:rPr lang="en-US" sz="1600" b="1" i="1">
                              <a:latin typeface="Cambria Math" panose="02040503050406030204" pitchFamily="18" charset="0"/>
                              <a:ea typeface="Cambria Math" panose="02040503050406030204" pitchFamily="18" charset="0"/>
                            </a:rPr>
                            <m:t>∈</m:t>
                          </m:r>
                          <m:d>
                            <m:dPr>
                              <m:begChr m:val="["/>
                              <m:endChr m:val="]"/>
                              <m:ctrlPr>
                                <a:rPr lang="en-US" sz="1600" b="1" i="1">
                                  <a:latin typeface="Cambria Math" panose="02040503050406030204" pitchFamily="18" charset="0"/>
                                  <a:ea typeface="Cambria Math" panose="02040503050406030204" pitchFamily="18" charset="0"/>
                                </a:rPr>
                              </m:ctrlPr>
                            </m:dPr>
                            <m:e>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𝟏</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𝟐</m:t>
                              </m:r>
                            </m:e>
                          </m:d>
                        </m:e>
                      </m:d>
                    </m:oMath>
                  </m:oMathPara>
                </a14:m>
                <a:endParaRPr lang="en-US" sz="1600" b="1" dirty="0"/>
              </a:p>
            </p:txBody>
          </p:sp>
        </mc:Choice>
        <mc:Fallback xmlns="">
          <p:sp>
            <p:nvSpPr>
              <p:cNvPr id="11" name="TextBox 10">
                <a:extLst>
                  <a:ext uri="{FF2B5EF4-FFF2-40B4-BE49-F238E27FC236}">
                    <a16:creationId xmlns:a16="http://schemas.microsoft.com/office/drawing/2014/main" id="{6A6BBC3C-EFF9-E592-840A-1AD3B29C7BB7}"/>
                  </a:ext>
                </a:extLst>
              </p:cNvPr>
              <p:cNvSpPr txBox="1">
                <a:spLocks noRot="1" noChangeAspect="1" noMove="1" noResize="1" noEditPoints="1" noAdjustHandles="1" noChangeArrowheads="1" noChangeShapeType="1" noTextEdit="1"/>
              </p:cNvSpPr>
              <p:nvPr/>
            </p:nvSpPr>
            <p:spPr>
              <a:xfrm>
                <a:off x="2929353" y="1416826"/>
                <a:ext cx="6398905" cy="338554"/>
              </a:xfrm>
              <a:prstGeom prst="rect">
                <a:avLst/>
              </a:prstGeom>
              <a:blipFill>
                <a:blip r:embed="rId4"/>
                <a:stretch>
                  <a:fillRect b="-6897"/>
                </a:stretch>
              </a:blipFill>
              <a:ln>
                <a:solidFill>
                  <a:schemeClr val="tx1"/>
                </a:solidFill>
              </a:ln>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A2AEF6F6-FAF7-EA2D-AD2B-71DFC3102CA9}"/>
              </a:ext>
            </a:extLst>
          </p:cNvPr>
          <p:cNvGrpSpPr/>
          <p:nvPr/>
        </p:nvGrpSpPr>
        <p:grpSpPr>
          <a:xfrm>
            <a:off x="3469593" y="1824034"/>
            <a:ext cx="5620871" cy="989635"/>
            <a:chOff x="3467487" y="1914492"/>
            <a:chExt cx="5620871" cy="989635"/>
          </a:xfrm>
        </p:grpSpPr>
        <p:grpSp>
          <p:nvGrpSpPr>
            <p:cNvPr id="5" name="Group 4">
              <a:extLst>
                <a:ext uri="{FF2B5EF4-FFF2-40B4-BE49-F238E27FC236}">
                  <a16:creationId xmlns:a16="http://schemas.microsoft.com/office/drawing/2014/main" id="{0F5F4FB2-A8CF-300D-1D53-BBB1A8F076B6}"/>
                </a:ext>
              </a:extLst>
            </p:cNvPr>
            <p:cNvGrpSpPr/>
            <p:nvPr/>
          </p:nvGrpSpPr>
          <p:grpSpPr>
            <a:xfrm>
              <a:off x="3467487" y="1914492"/>
              <a:ext cx="5620871" cy="989635"/>
              <a:chOff x="3336538" y="2308040"/>
              <a:chExt cx="5620871" cy="989635"/>
            </a:xfrm>
          </p:grpSpPr>
          <p:sp>
            <p:nvSpPr>
              <p:cNvPr id="12" name="Rectangle 11">
                <a:extLst>
                  <a:ext uri="{FF2B5EF4-FFF2-40B4-BE49-F238E27FC236}">
                    <a16:creationId xmlns:a16="http://schemas.microsoft.com/office/drawing/2014/main" id="{1D204334-D7B2-11B9-4537-2BB97CE79070}"/>
                  </a:ext>
                </a:extLst>
              </p:cNvPr>
              <p:cNvSpPr/>
              <p:nvPr/>
            </p:nvSpPr>
            <p:spPr>
              <a:xfrm>
                <a:off x="3426380" y="2369352"/>
                <a:ext cx="5378297" cy="86889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59DABBF-170E-6935-DE81-A71F68F0E15A}"/>
                  </a:ext>
                </a:extLst>
              </p:cNvPr>
              <p:cNvCxnSpPr>
                <a:cxnSpLocks/>
              </p:cNvCxnSpPr>
              <p:nvPr/>
            </p:nvCxnSpPr>
            <p:spPr>
              <a:xfrm>
                <a:off x="3417748" y="2411962"/>
                <a:ext cx="5378297"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0BB6B3-91C2-40F0-3B65-23A1D50D1A51}"/>
                  </a:ext>
                </a:extLst>
              </p:cNvPr>
              <p:cNvCxnSpPr>
                <a:cxnSpLocks/>
              </p:cNvCxnSpPr>
              <p:nvPr/>
            </p:nvCxnSpPr>
            <p:spPr>
              <a:xfrm>
                <a:off x="3426380" y="2954754"/>
                <a:ext cx="5369665"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5DDAF48-C61B-4EEA-E71B-60B4E69E4309}"/>
                  </a:ext>
                </a:extLst>
              </p:cNvPr>
              <p:cNvSpPr/>
              <p:nvPr/>
            </p:nvSpPr>
            <p:spPr>
              <a:xfrm>
                <a:off x="3336538" y="2308040"/>
                <a:ext cx="5620871" cy="989635"/>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9EBC08A-E604-41B1-6E87-12B207DE11DD}"/>
                  </a:ext>
                </a:extLst>
              </p:cNvPr>
              <p:cNvPicPr>
                <a:picLocks noChangeAspect="1"/>
              </p:cNvPicPr>
              <p:nvPr/>
            </p:nvPicPr>
            <p:blipFill>
              <a:blip r:embed="rId5"/>
              <a:stretch>
                <a:fillRect/>
              </a:stretch>
            </p:blipFill>
            <p:spPr>
              <a:xfrm>
                <a:off x="4028149" y="2531455"/>
                <a:ext cx="664120" cy="33206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DF742E0-BDF9-2787-43F8-CEAD2F4CAD86}"/>
                      </a:ext>
                    </a:extLst>
                  </p:cNvPr>
                  <p:cNvSpPr txBox="1"/>
                  <p:nvPr/>
                </p:nvSpPr>
                <p:spPr>
                  <a:xfrm>
                    <a:off x="4019701" y="2456296"/>
                    <a:ext cx="66411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𝑒𝑔𝑜</m:t>
                          </m:r>
                        </m:oMath>
                      </m:oMathPara>
                    </a14:m>
                    <a:endParaRPr lang="en-US" sz="2000" dirty="0">
                      <a:solidFill>
                        <a:schemeClr val="bg1"/>
                      </a:solidFill>
                    </a:endParaRPr>
                  </a:p>
                </p:txBody>
              </p:sp>
            </mc:Choice>
            <mc:Fallback xmlns="">
              <p:sp>
                <p:nvSpPr>
                  <p:cNvPr id="19" name="TextBox 18">
                    <a:extLst>
                      <a:ext uri="{FF2B5EF4-FFF2-40B4-BE49-F238E27FC236}">
                        <a16:creationId xmlns:a16="http://schemas.microsoft.com/office/drawing/2014/main" id="{3DF742E0-BDF9-2787-43F8-CEAD2F4CAD86}"/>
                      </a:ext>
                    </a:extLst>
                  </p:cNvPr>
                  <p:cNvSpPr txBox="1">
                    <a:spLocks noRot="1" noChangeAspect="1" noMove="1" noResize="1" noEditPoints="1" noAdjustHandles="1" noChangeArrowheads="1" noChangeShapeType="1" noTextEdit="1"/>
                  </p:cNvSpPr>
                  <p:nvPr/>
                </p:nvSpPr>
                <p:spPr>
                  <a:xfrm>
                    <a:off x="4019701" y="2456296"/>
                    <a:ext cx="664119" cy="400110"/>
                  </a:xfrm>
                  <a:prstGeom prst="rect">
                    <a:avLst/>
                  </a:prstGeom>
                  <a:blipFill>
                    <a:blip r:embed="rId6"/>
                    <a:stretch>
                      <a:fillRect b="-9375"/>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90050281-DBC5-187A-19DD-70E9B0FE82A0}"/>
                  </a:ext>
                </a:extLst>
              </p:cNvPr>
              <p:cNvCxnSpPr>
                <a:cxnSpLocks/>
              </p:cNvCxnSpPr>
              <p:nvPr/>
            </p:nvCxnSpPr>
            <p:spPr>
              <a:xfrm>
                <a:off x="4714472" y="2699573"/>
                <a:ext cx="3148929" cy="0"/>
              </a:xfrm>
              <a:prstGeom prst="line">
                <a:avLst/>
              </a:prstGeom>
              <a:ln w="12700">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03F769-CD20-D1FD-496D-744DD99F2B46}"/>
                  </a:ext>
                </a:extLst>
              </p:cNvPr>
              <p:cNvCxnSpPr>
                <a:cxnSpLocks/>
              </p:cNvCxnSpPr>
              <p:nvPr/>
            </p:nvCxnSpPr>
            <p:spPr>
              <a:xfrm flipV="1">
                <a:off x="7870049" y="2562138"/>
                <a:ext cx="0" cy="310533"/>
              </a:xfrm>
              <a:prstGeom prst="line">
                <a:avLst/>
              </a:prstGeom>
              <a:ln w="57150">
                <a:solidFill>
                  <a:srgbClr val="FF20E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Freeform 31">
                <a:extLst>
                  <a:ext uri="{FF2B5EF4-FFF2-40B4-BE49-F238E27FC236}">
                    <a16:creationId xmlns:a16="http://schemas.microsoft.com/office/drawing/2014/main" id="{75086274-FA4F-BB41-FB3D-199B821BFA8A}"/>
                  </a:ext>
                </a:extLst>
              </p:cNvPr>
              <p:cNvSpPr/>
              <p:nvPr/>
            </p:nvSpPr>
            <p:spPr>
              <a:xfrm>
                <a:off x="4731709" y="2717405"/>
                <a:ext cx="3033670" cy="380144"/>
              </a:xfrm>
              <a:custGeom>
                <a:avLst/>
                <a:gdLst>
                  <a:gd name="connsiteX0" fmla="*/ 0 w 2804845"/>
                  <a:gd name="connsiteY0" fmla="*/ 0 h 380144"/>
                  <a:gd name="connsiteX1" fmla="*/ 1520575 w 2804845"/>
                  <a:gd name="connsiteY1" fmla="*/ 123290 h 380144"/>
                  <a:gd name="connsiteX2" fmla="*/ 2804845 w 2804845"/>
                  <a:gd name="connsiteY2" fmla="*/ 380144 h 380144"/>
                </a:gdLst>
                <a:ahLst/>
                <a:cxnLst>
                  <a:cxn ang="0">
                    <a:pos x="connsiteX0" y="connsiteY0"/>
                  </a:cxn>
                  <a:cxn ang="0">
                    <a:pos x="connsiteX1" y="connsiteY1"/>
                  </a:cxn>
                  <a:cxn ang="0">
                    <a:pos x="connsiteX2" y="connsiteY2"/>
                  </a:cxn>
                </a:cxnLst>
                <a:rect l="l" t="t" r="r" b="b"/>
                <a:pathLst>
                  <a:path w="2804845" h="380144">
                    <a:moveTo>
                      <a:pt x="0" y="0"/>
                    </a:moveTo>
                    <a:cubicBezTo>
                      <a:pt x="526550" y="29966"/>
                      <a:pt x="1053101" y="59933"/>
                      <a:pt x="1520575" y="123290"/>
                    </a:cubicBezTo>
                    <a:cubicBezTo>
                      <a:pt x="1988049" y="186647"/>
                      <a:pt x="2396447" y="283395"/>
                      <a:pt x="2804845" y="380144"/>
                    </a:cubicBez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5CD5FCB-2B92-5411-906E-06AC10D93BED}"/>
                  </a:ext>
                </a:extLst>
              </p:cNvPr>
              <p:cNvCxnSpPr>
                <a:cxnSpLocks/>
              </p:cNvCxnSpPr>
              <p:nvPr/>
            </p:nvCxnSpPr>
            <p:spPr>
              <a:xfrm flipV="1">
                <a:off x="4670065" y="2480743"/>
                <a:ext cx="0" cy="432226"/>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347FA77-B7E6-6B04-CC90-C1691EE615D1}"/>
                      </a:ext>
                    </a:extLst>
                  </p:cNvPr>
                  <p:cNvSpPr txBox="1"/>
                  <p:nvPr/>
                </p:nvSpPr>
                <p:spPr>
                  <a:xfrm>
                    <a:off x="4273436" y="2907522"/>
                    <a:ext cx="124502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bg1"/>
                                  </a:solidFill>
                                  <a:latin typeface="Cambria Math" panose="02040503050406030204" pitchFamily="18" charset="0"/>
                                  <a:ea typeface="Cambria Math" panose="02040503050406030204" pitchFamily="18" charset="0"/>
                                </a:rPr>
                              </m:ctrlPr>
                            </m:sSubPr>
                            <m:e>
                              <m:r>
                                <a:rPr lang="en-US" sz="1800" b="1" i="1" smtClean="0">
                                  <a:solidFill>
                                    <a:schemeClr val="bg1"/>
                                  </a:solidFill>
                                  <a:latin typeface="Cambria Math" panose="02040503050406030204" pitchFamily="18" charset="0"/>
                                  <a:ea typeface="Cambria Math" panose="02040503050406030204" pitchFamily="18" charset="0"/>
                                </a:rPr>
                                <m:t>𝒀</m:t>
                              </m:r>
                            </m:e>
                            <m:sub>
                              <m:r>
                                <a:rPr lang="en-US" sz="1800" b="1" i="1" smtClean="0">
                                  <a:solidFill>
                                    <a:schemeClr val="bg1"/>
                                  </a:solidFill>
                                  <a:latin typeface="Cambria Math" panose="02040503050406030204" pitchFamily="18" charset="0"/>
                                  <a:ea typeface="Cambria Math" panose="02040503050406030204" pitchFamily="18" charset="0"/>
                                </a:rPr>
                                <m:t>𝒉𝒆𝒂𝒅</m:t>
                              </m:r>
                            </m:sub>
                          </m:sSub>
                        </m:oMath>
                      </m:oMathPara>
                    </a14:m>
                    <a:endParaRPr lang="en-US" dirty="0">
                      <a:solidFill>
                        <a:schemeClr val="bg1"/>
                      </a:solidFill>
                    </a:endParaRPr>
                  </a:p>
                </p:txBody>
              </p:sp>
            </mc:Choice>
            <mc:Fallback xmlns="">
              <p:sp>
                <p:nvSpPr>
                  <p:cNvPr id="44" name="TextBox 43">
                    <a:extLst>
                      <a:ext uri="{FF2B5EF4-FFF2-40B4-BE49-F238E27FC236}">
                        <a16:creationId xmlns:a16="http://schemas.microsoft.com/office/drawing/2014/main" id="{B347FA77-B7E6-6B04-CC90-C1691EE615D1}"/>
                      </a:ext>
                    </a:extLst>
                  </p:cNvPr>
                  <p:cNvSpPr txBox="1">
                    <a:spLocks noRot="1" noChangeAspect="1" noMove="1" noResize="1" noEditPoints="1" noAdjustHandles="1" noChangeArrowheads="1" noChangeShapeType="1" noTextEdit="1"/>
                  </p:cNvSpPr>
                  <p:nvPr/>
                </p:nvSpPr>
                <p:spPr>
                  <a:xfrm>
                    <a:off x="4273436" y="2907522"/>
                    <a:ext cx="124502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6A97EC1-D74F-9BD3-0B6A-D9C9C67FC00B}"/>
                      </a:ext>
                    </a:extLst>
                  </p:cNvPr>
                  <p:cNvSpPr txBox="1"/>
                  <p:nvPr/>
                </p:nvSpPr>
                <p:spPr>
                  <a:xfrm>
                    <a:off x="5557605" y="2308040"/>
                    <a:ext cx="14525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solidFill>
                                    <a:schemeClr val="bg1"/>
                                  </a:solidFill>
                                  <a:latin typeface="Cambria Math" panose="02040503050406030204" pitchFamily="18" charset="0"/>
                                  <a:ea typeface="Cambria Math" panose="02040503050406030204" pitchFamily="18" charset="0"/>
                                </a:rPr>
                              </m:ctrlPr>
                            </m:sSubPr>
                            <m:e>
                              <m:r>
                                <a:rPr lang="en-US" b="1" i="1" smtClean="0">
                                  <a:solidFill>
                                    <a:schemeClr val="bg1"/>
                                  </a:solidFill>
                                  <a:latin typeface="Cambria Math" panose="02040503050406030204" pitchFamily="18" charset="0"/>
                                  <a:ea typeface="Cambria Math" panose="02040503050406030204" pitchFamily="18" charset="0"/>
                                </a:rPr>
                                <m:t>𝒅</m:t>
                              </m:r>
                            </m:e>
                            <m:sub>
                              <m:r>
                                <a:rPr lang="en-US" b="1" i="1">
                                  <a:solidFill>
                                    <a:schemeClr val="bg1"/>
                                  </a:solidFill>
                                  <a:latin typeface="Cambria Math" panose="02040503050406030204" pitchFamily="18" charset="0"/>
                                  <a:ea typeface="Cambria Math" panose="02040503050406030204" pitchFamily="18" charset="0"/>
                                </a:rPr>
                                <m:t>𝒃𝒍𝒊𝒏𝒌</m:t>
                              </m:r>
                            </m:sub>
                          </m:sSub>
                        </m:oMath>
                      </m:oMathPara>
                    </a14:m>
                    <a:endParaRPr lang="en-US" dirty="0">
                      <a:solidFill>
                        <a:schemeClr val="bg1"/>
                      </a:solidFill>
                    </a:endParaRPr>
                  </a:p>
                </p:txBody>
              </p:sp>
            </mc:Choice>
            <mc:Fallback xmlns="">
              <p:sp>
                <p:nvSpPr>
                  <p:cNvPr id="46" name="TextBox 45">
                    <a:extLst>
                      <a:ext uri="{FF2B5EF4-FFF2-40B4-BE49-F238E27FC236}">
                        <a16:creationId xmlns:a16="http://schemas.microsoft.com/office/drawing/2014/main" id="{56A97EC1-D74F-9BD3-0B6A-D9C9C67FC00B}"/>
                      </a:ext>
                    </a:extLst>
                  </p:cNvPr>
                  <p:cNvSpPr txBox="1">
                    <a:spLocks noRot="1" noChangeAspect="1" noMove="1" noResize="1" noEditPoints="1" noAdjustHandles="1" noChangeArrowheads="1" noChangeShapeType="1" noTextEdit="1"/>
                  </p:cNvSpPr>
                  <p:nvPr/>
                </p:nvSpPr>
                <p:spPr>
                  <a:xfrm>
                    <a:off x="5557605" y="2308040"/>
                    <a:ext cx="1452573" cy="369332"/>
                  </a:xfrm>
                  <a:prstGeom prst="rect">
                    <a:avLst/>
                  </a:prstGeom>
                  <a:blipFill>
                    <a:blip r:embed="rId8"/>
                    <a:stretch>
                      <a:fillRect/>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3E24F11C-DDD9-F325-58B9-E76075C82F50}"/>
                  </a:ext>
                </a:extLst>
              </p:cNvPr>
              <p:cNvCxnSpPr>
                <a:cxnSpLocks/>
              </p:cNvCxnSpPr>
              <p:nvPr/>
            </p:nvCxnSpPr>
            <p:spPr>
              <a:xfrm>
                <a:off x="4705900" y="2514258"/>
                <a:ext cx="1126188" cy="0"/>
              </a:xfrm>
              <a:prstGeom prst="line">
                <a:avLst/>
              </a:prstGeom>
              <a:ln w="12700">
                <a:solidFill>
                  <a:schemeClr val="bg1"/>
                </a:solidFill>
                <a:prstDash val="solid"/>
                <a:headEnd type="stealth"/>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0DD2043-D8DF-4145-C746-0497C0B73814}"/>
                  </a:ext>
                </a:extLst>
              </p:cNvPr>
              <p:cNvCxnSpPr>
                <a:cxnSpLocks/>
              </p:cNvCxnSpPr>
              <p:nvPr/>
            </p:nvCxnSpPr>
            <p:spPr>
              <a:xfrm flipH="1">
                <a:off x="6673524" y="2511762"/>
                <a:ext cx="1163770" cy="2496"/>
              </a:xfrm>
              <a:prstGeom prst="line">
                <a:avLst/>
              </a:prstGeom>
              <a:ln w="12700">
                <a:solidFill>
                  <a:schemeClr val="bg1"/>
                </a:solidFill>
                <a:prstDash val="solid"/>
                <a:headEnd type="stealth"/>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2621A00-4F18-C822-466A-2DB4EF8170FB}"/>
                    </a:ext>
                  </a:extLst>
                </p:cNvPr>
                <p:cNvSpPr txBox="1"/>
                <p:nvPr/>
              </p:nvSpPr>
              <p:spPr>
                <a:xfrm>
                  <a:off x="7895536" y="2127127"/>
                  <a:ext cx="7250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rgbClr val="FF20EF"/>
                            </a:solidFill>
                            <a:latin typeface="Cambria Math" panose="02040503050406030204" pitchFamily="18" charset="0"/>
                          </a:rPr>
                          <m:t>𝑩𝑳</m:t>
                        </m:r>
                      </m:oMath>
                    </m:oMathPara>
                  </a14:m>
                  <a:endParaRPr lang="en-US" dirty="0">
                    <a:solidFill>
                      <a:srgbClr val="FF20EF"/>
                    </a:solidFill>
                  </a:endParaRPr>
                </a:p>
              </p:txBody>
            </p:sp>
          </mc:Choice>
          <mc:Fallback xmlns="">
            <p:sp>
              <p:nvSpPr>
                <p:cNvPr id="63" name="TextBox 62">
                  <a:extLst>
                    <a:ext uri="{FF2B5EF4-FFF2-40B4-BE49-F238E27FC236}">
                      <a16:creationId xmlns:a16="http://schemas.microsoft.com/office/drawing/2014/main" id="{A2621A00-4F18-C822-466A-2DB4EF8170FB}"/>
                    </a:ext>
                  </a:extLst>
                </p:cNvPr>
                <p:cNvSpPr txBox="1">
                  <a:spLocks noRot="1" noChangeAspect="1" noMove="1" noResize="1" noEditPoints="1" noAdjustHandles="1" noChangeArrowheads="1" noChangeShapeType="1" noTextEdit="1"/>
                </p:cNvSpPr>
                <p:nvPr/>
              </p:nvSpPr>
              <p:spPr>
                <a:xfrm>
                  <a:off x="7895536" y="2127127"/>
                  <a:ext cx="725033" cy="369332"/>
                </a:xfrm>
                <a:prstGeom prst="rect">
                  <a:avLst/>
                </a:prstGeom>
                <a:blipFill>
                  <a:blip r:embed="rId9"/>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2951440-0B36-9B22-2E5A-D3B1DF58B49D}"/>
                </a:ext>
              </a:extLst>
            </p:cNvPr>
            <p:cNvCxnSpPr>
              <a:cxnSpLocks/>
            </p:cNvCxnSpPr>
            <p:nvPr/>
          </p:nvCxnSpPr>
          <p:spPr>
            <a:xfrm flipV="1">
              <a:off x="7889680" y="2569967"/>
              <a:ext cx="104670" cy="306742"/>
            </a:xfrm>
            <a:prstGeom prst="line">
              <a:avLst/>
            </a:prstGeom>
            <a:ln w="57150">
              <a:solidFill>
                <a:srgbClr val="FF20E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9D7E5309-7CFB-F886-1C8B-ED1674466C01}"/>
              </a:ext>
            </a:extLst>
          </p:cNvPr>
          <p:cNvSpPr/>
          <p:nvPr/>
        </p:nvSpPr>
        <p:spPr>
          <a:xfrm>
            <a:off x="277402" y="4446851"/>
            <a:ext cx="11637196" cy="187154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9D93D99-9E71-0CE3-4287-F4AA2BAEB51E}"/>
              </a:ext>
            </a:extLst>
          </p:cNvPr>
          <p:cNvCxnSpPr>
            <a:cxnSpLocks/>
          </p:cNvCxnSpPr>
          <p:nvPr/>
        </p:nvCxnSpPr>
        <p:spPr>
          <a:xfrm>
            <a:off x="277402" y="4594205"/>
            <a:ext cx="11637196"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21A9898-46A3-A5AF-C817-D344E1E4337F}"/>
              </a:ext>
            </a:extLst>
          </p:cNvPr>
          <p:cNvCxnSpPr>
            <a:cxnSpLocks/>
          </p:cNvCxnSpPr>
          <p:nvPr/>
        </p:nvCxnSpPr>
        <p:spPr>
          <a:xfrm>
            <a:off x="277402" y="5415363"/>
            <a:ext cx="11637196"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B8F3D34-CA90-AEE5-95D7-5A148D29BC20}"/>
              </a:ext>
            </a:extLst>
          </p:cNvPr>
          <p:cNvSpPr/>
          <p:nvPr/>
        </p:nvSpPr>
        <p:spPr>
          <a:xfrm>
            <a:off x="157507" y="4392281"/>
            <a:ext cx="11876986" cy="2024729"/>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D89AAC5B-DC0A-2713-5E62-C75A1B2951C0}"/>
              </a:ext>
            </a:extLst>
          </p:cNvPr>
          <p:cNvCxnSpPr>
            <a:cxnSpLocks/>
          </p:cNvCxnSpPr>
          <p:nvPr/>
        </p:nvCxnSpPr>
        <p:spPr>
          <a:xfrm>
            <a:off x="277402" y="6216950"/>
            <a:ext cx="11637196"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0883783E-5E03-C9B6-6F23-E15EC91D4A94}"/>
              </a:ext>
            </a:extLst>
          </p:cNvPr>
          <p:cNvPicPr>
            <a:picLocks noChangeAspect="1"/>
          </p:cNvPicPr>
          <p:nvPr/>
        </p:nvPicPr>
        <p:blipFill>
          <a:blip r:embed="rId5"/>
          <a:stretch>
            <a:fillRect/>
          </a:stretch>
        </p:blipFill>
        <p:spPr>
          <a:xfrm>
            <a:off x="398187" y="4792320"/>
            <a:ext cx="889000" cy="444500"/>
          </a:xfrm>
          <a:prstGeom prst="rect">
            <a:avLst/>
          </a:prstGeom>
        </p:spPr>
      </p:pic>
      <p:cxnSp>
        <p:nvCxnSpPr>
          <p:cNvPr id="40" name="Straight Connector 39">
            <a:extLst>
              <a:ext uri="{FF2B5EF4-FFF2-40B4-BE49-F238E27FC236}">
                <a16:creationId xmlns:a16="http://schemas.microsoft.com/office/drawing/2014/main" id="{E8F871D2-B5C8-212F-C47D-277B8684D134}"/>
              </a:ext>
            </a:extLst>
          </p:cNvPr>
          <p:cNvCxnSpPr>
            <a:cxnSpLocks/>
          </p:cNvCxnSpPr>
          <p:nvPr/>
        </p:nvCxnSpPr>
        <p:spPr>
          <a:xfrm flipV="1">
            <a:off x="3425623" y="4774808"/>
            <a:ext cx="0" cy="449472"/>
          </a:xfrm>
          <a:prstGeom prst="line">
            <a:avLst/>
          </a:prstGeom>
          <a:ln w="57150">
            <a:solidFill>
              <a:srgbClr val="FF20E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037EE67-99E2-7DFB-E9A9-EB9BEEE820DA}"/>
                  </a:ext>
                </a:extLst>
              </p:cNvPr>
              <p:cNvSpPr txBox="1"/>
              <p:nvPr/>
            </p:nvSpPr>
            <p:spPr>
              <a:xfrm>
                <a:off x="10145921" y="4691669"/>
                <a:ext cx="1520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ea typeface="Cambria Math" panose="02040503050406030204" pitchFamily="18" charset="0"/>
                            </a:rPr>
                          </m:ctrlPr>
                        </m:sSubPr>
                        <m:e>
                          <m:r>
                            <a:rPr lang="en-US" sz="2800" b="1" i="1">
                              <a:solidFill>
                                <a:schemeClr val="bg1"/>
                              </a:solidFill>
                              <a:latin typeface="Cambria Math" panose="02040503050406030204" pitchFamily="18" charset="0"/>
                              <a:ea typeface="Cambria Math" panose="02040503050406030204" pitchFamily="18" charset="0"/>
                            </a:rPr>
                            <m:t>𝑳</m:t>
                          </m:r>
                        </m:e>
                        <m:sub>
                          <m:r>
                            <a:rPr lang="en-US" sz="2800" b="1" i="1" smtClean="0">
                              <a:solidFill>
                                <a:schemeClr val="bg1"/>
                              </a:solidFill>
                              <a:latin typeface="Cambria Math" panose="02040503050406030204" pitchFamily="18" charset="0"/>
                              <a:ea typeface="Cambria Math" panose="02040503050406030204" pitchFamily="18" charset="0"/>
                            </a:rPr>
                            <m:t>𝟎</m:t>
                          </m:r>
                        </m:sub>
                      </m:sSub>
                    </m:oMath>
                  </m:oMathPara>
                </a14:m>
                <a:endParaRPr lang="en-US" sz="2800" dirty="0">
                  <a:solidFill>
                    <a:schemeClr val="bg1"/>
                  </a:solidFill>
                </a:endParaRPr>
              </a:p>
            </p:txBody>
          </p:sp>
        </mc:Choice>
        <mc:Fallback xmlns="">
          <p:sp>
            <p:nvSpPr>
              <p:cNvPr id="42" name="TextBox 41">
                <a:extLst>
                  <a:ext uri="{FF2B5EF4-FFF2-40B4-BE49-F238E27FC236}">
                    <a16:creationId xmlns:a16="http://schemas.microsoft.com/office/drawing/2014/main" id="{1037EE67-99E2-7DFB-E9A9-EB9BEEE820DA}"/>
                  </a:ext>
                </a:extLst>
              </p:cNvPr>
              <p:cNvSpPr txBox="1">
                <a:spLocks noRot="1" noChangeAspect="1" noMove="1" noResize="1" noEditPoints="1" noAdjustHandles="1" noChangeArrowheads="1" noChangeShapeType="1" noTextEdit="1"/>
              </p:cNvSpPr>
              <p:nvPr/>
            </p:nvSpPr>
            <p:spPr>
              <a:xfrm>
                <a:off x="10145921" y="4691669"/>
                <a:ext cx="1520508" cy="523220"/>
              </a:xfrm>
              <a:prstGeom prst="rect">
                <a:avLst/>
              </a:prstGeom>
              <a:blipFill>
                <a:blip r:embed="rId10"/>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E114A6C-9495-8C2B-42DA-F86C761B978C}"/>
                  </a:ext>
                </a:extLst>
              </p:cNvPr>
              <p:cNvSpPr txBox="1"/>
              <p:nvPr/>
            </p:nvSpPr>
            <p:spPr>
              <a:xfrm>
                <a:off x="10205869" y="5535982"/>
                <a:ext cx="152050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ea typeface="Cambria Math" panose="02040503050406030204" pitchFamily="18" charset="0"/>
                            </a:rPr>
                          </m:ctrlPr>
                        </m:sSubPr>
                        <m:e>
                          <m:r>
                            <a:rPr lang="en-US" sz="2800" b="1" i="1">
                              <a:solidFill>
                                <a:schemeClr val="bg1"/>
                              </a:solidFill>
                              <a:latin typeface="Cambria Math" panose="02040503050406030204" pitchFamily="18" charset="0"/>
                              <a:ea typeface="Cambria Math" panose="02040503050406030204" pitchFamily="18" charset="0"/>
                            </a:rPr>
                            <m:t>𝑳</m:t>
                          </m:r>
                        </m:e>
                        <m:sub>
                          <m:r>
                            <a:rPr lang="en-US" sz="2800" b="1" i="1" smtClean="0">
                              <a:solidFill>
                                <a:schemeClr val="bg1"/>
                              </a:solidFill>
                              <a:latin typeface="Cambria Math" panose="02040503050406030204" pitchFamily="18" charset="0"/>
                              <a:ea typeface="Cambria Math" panose="02040503050406030204" pitchFamily="18" charset="0"/>
                            </a:rPr>
                            <m:t>𝟏</m:t>
                          </m:r>
                        </m:sub>
                      </m:sSub>
                    </m:oMath>
                  </m:oMathPara>
                </a14:m>
                <a:endParaRPr lang="en-US" sz="2800" dirty="0">
                  <a:solidFill>
                    <a:schemeClr val="bg1"/>
                  </a:solidFill>
                </a:endParaRPr>
              </a:p>
            </p:txBody>
          </p:sp>
        </mc:Choice>
        <mc:Fallback xmlns="">
          <p:sp>
            <p:nvSpPr>
              <p:cNvPr id="43" name="TextBox 42">
                <a:extLst>
                  <a:ext uri="{FF2B5EF4-FFF2-40B4-BE49-F238E27FC236}">
                    <a16:creationId xmlns:a16="http://schemas.microsoft.com/office/drawing/2014/main" id="{DE114A6C-9495-8C2B-42DA-F86C761B978C}"/>
                  </a:ext>
                </a:extLst>
              </p:cNvPr>
              <p:cNvSpPr txBox="1">
                <a:spLocks noRot="1" noChangeAspect="1" noMove="1" noResize="1" noEditPoints="1" noAdjustHandles="1" noChangeArrowheads="1" noChangeShapeType="1" noTextEdit="1"/>
              </p:cNvSpPr>
              <p:nvPr/>
            </p:nvSpPr>
            <p:spPr>
              <a:xfrm>
                <a:off x="10205869" y="5535982"/>
                <a:ext cx="1520508" cy="523220"/>
              </a:xfrm>
              <a:prstGeom prst="rect">
                <a:avLst/>
              </a:prstGeom>
              <a:blipFill>
                <a:blip r:embed="rId11"/>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C1DA241-9961-027F-6141-F2590594DC67}"/>
                  </a:ext>
                </a:extLst>
              </p:cNvPr>
              <p:cNvSpPr txBox="1"/>
              <p:nvPr/>
            </p:nvSpPr>
            <p:spPr>
              <a:xfrm>
                <a:off x="3821792" y="3632310"/>
                <a:ext cx="4548414" cy="735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𝑩𝑳</m:t>
                              </m:r>
                            </m:e>
                            <m:sub>
                              <m:r>
                                <a:rPr lang="en-US" b="1" i="1">
                                  <a:latin typeface="Cambria Math" panose="02040503050406030204" pitchFamily="18" charset="0"/>
                                  <a:ea typeface="Cambria Math" panose="02040503050406030204" pitchFamily="18" charset="0"/>
                                </a:rPr>
                                <m:t>𝒆𝒈𝒐</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smtClean="0">
                                  <a:latin typeface="Cambria Math" panose="02040503050406030204" pitchFamily="18" charset="0"/>
                                  <a:ea typeface="Cambria Math" panose="02040503050406030204" pitchFamily="18" charset="0"/>
                                </a:rPr>
                                <m:t>𝟎</m:t>
                              </m:r>
                            </m:sub>
                          </m:sSub>
                        </m:e>
                      </m:d>
                      <m:r>
                        <a:rPr lang="en-US" b="1"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𝒆𝒈𝒐</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smtClean="0">
                                  <a:latin typeface="Cambria Math" panose="02040503050406030204" pitchFamily="18" charset="0"/>
                                  <a:ea typeface="Cambria Math" panose="02040503050406030204" pitchFamily="18" charset="0"/>
                                </a:rPr>
                                <m:t>𝟎</m:t>
                              </m:r>
                            </m:sub>
                          </m:sSub>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𝒇𝒂𝒍𝒔𝒆</m:t>
                      </m:r>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𝑩𝑳</m:t>
                              </m:r>
                            </m:e>
                            <m:sub>
                              <m:r>
                                <a:rPr lang="en-US" b="1" i="1">
                                  <a:latin typeface="Cambria Math" panose="02040503050406030204" pitchFamily="18" charset="0"/>
                                  <a:ea typeface="Cambria Math" panose="02040503050406030204" pitchFamily="18" charset="0"/>
                                </a:rPr>
                                <m:t>𝒆𝒈𝒐</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a:latin typeface="Cambria Math" panose="02040503050406030204" pitchFamily="18" charset="0"/>
                                  <a:ea typeface="Cambria Math" panose="02040503050406030204" pitchFamily="18" charset="0"/>
                                </a:rPr>
                                <m:t>𝟏</m:t>
                              </m:r>
                            </m:sub>
                          </m:sSub>
                        </m:e>
                      </m:d>
                      <m:r>
                        <a:rPr lang="en-US" b="1"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𝒆𝒈𝒐</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a:latin typeface="Cambria Math" panose="02040503050406030204" pitchFamily="18" charset="0"/>
                                  <a:ea typeface="Cambria Math" panose="02040503050406030204" pitchFamily="18" charset="0"/>
                                </a:rPr>
                                <m:t>𝟏</m:t>
                              </m:r>
                            </m:sub>
                          </m:sSub>
                        </m:e>
                      </m:d>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𝒕𝒓𝒖𝒆</m:t>
                      </m:r>
                    </m:oMath>
                  </m:oMathPara>
                </a14:m>
                <a:endParaRPr lang="en-US" dirty="0"/>
              </a:p>
            </p:txBody>
          </p:sp>
        </mc:Choice>
        <mc:Fallback xmlns="">
          <p:sp>
            <p:nvSpPr>
              <p:cNvPr id="45" name="TextBox 44">
                <a:extLst>
                  <a:ext uri="{FF2B5EF4-FFF2-40B4-BE49-F238E27FC236}">
                    <a16:creationId xmlns:a16="http://schemas.microsoft.com/office/drawing/2014/main" id="{2C1DA241-9961-027F-6141-F2590594DC67}"/>
                  </a:ext>
                </a:extLst>
              </p:cNvPr>
              <p:cNvSpPr txBox="1">
                <a:spLocks noRot="1" noChangeAspect="1" noMove="1" noResize="1" noEditPoints="1" noAdjustHandles="1" noChangeArrowheads="1" noChangeShapeType="1" noTextEdit="1"/>
              </p:cNvSpPr>
              <p:nvPr/>
            </p:nvSpPr>
            <p:spPr>
              <a:xfrm>
                <a:off x="3821792" y="3632310"/>
                <a:ext cx="4548414" cy="735842"/>
              </a:xfrm>
              <a:prstGeom prst="rect">
                <a:avLst/>
              </a:prstGeom>
              <a:blipFill>
                <a:blip r:embed="rId12"/>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BAA249E-7A70-6D22-587C-26D07BB01637}"/>
                  </a:ext>
                </a:extLst>
              </p:cNvPr>
              <p:cNvSpPr txBox="1"/>
              <p:nvPr/>
            </p:nvSpPr>
            <p:spPr>
              <a:xfrm>
                <a:off x="886950" y="3681367"/>
                <a:ext cx="4548414" cy="735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𝑩𝑳</m:t>
                              </m:r>
                            </m:e>
                            <m:sub>
                              <m:r>
                                <a:rPr lang="en-US" b="1" i="1">
                                  <a:latin typeface="Cambria Math" panose="02040503050406030204" pitchFamily="18" charset="0"/>
                                  <a:ea typeface="Cambria Math" panose="02040503050406030204" pitchFamily="18" charset="0"/>
                                </a:rPr>
                                <m:t>𝒆𝒈𝒐</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smtClean="0">
                                  <a:latin typeface="Cambria Math" panose="02040503050406030204" pitchFamily="18" charset="0"/>
                                  <a:ea typeface="Cambria Math" panose="02040503050406030204" pitchFamily="18" charset="0"/>
                                </a:rPr>
                                <m:t>𝟎</m:t>
                              </m:r>
                            </m:sub>
                          </m:sSub>
                        </m:e>
                      </m:d>
                      <m:r>
                        <a:rPr lang="en-US" b="1"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𝒆𝒈𝒐</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smtClean="0">
                                  <a:latin typeface="Cambria Math" panose="02040503050406030204" pitchFamily="18" charset="0"/>
                                  <a:ea typeface="Cambria Math" panose="02040503050406030204" pitchFamily="18" charset="0"/>
                                </a:rPr>
                                <m:t>𝟎</m:t>
                              </m:r>
                            </m:sub>
                          </m:sSub>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𝒇𝒂𝒍𝒔𝒆</m:t>
                      </m:r>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𝑩𝑳</m:t>
                              </m:r>
                            </m:e>
                            <m:sub>
                              <m:r>
                                <a:rPr lang="en-US" b="1" i="1">
                                  <a:latin typeface="Cambria Math" panose="02040503050406030204" pitchFamily="18" charset="0"/>
                                  <a:ea typeface="Cambria Math" panose="02040503050406030204" pitchFamily="18" charset="0"/>
                                </a:rPr>
                                <m:t>𝒆𝒈𝒐</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a:latin typeface="Cambria Math" panose="02040503050406030204" pitchFamily="18" charset="0"/>
                                  <a:ea typeface="Cambria Math" panose="02040503050406030204" pitchFamily="18" charset="0"/>
                                </a:rPr>
                                <m:t>𝟏</m:t>
                              </m:r>
                            </m:sub>
                          </m:sSub>
                        </m:e>
                      </m:d>
                      <m:r>
                        <a:rPr lang="en-US" b="1"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𝒆𝒈𝒐</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a:latin typeface="Cambria Math" panose="02040503050406030204" pitchFamily="18" charset="0"/>
                                  <a:ea typeface="Cambria Math" panose="02040503050406030204" pitchFamily="18" charset="0"/>
                                </a:rPr>
                                <m:t>𝟏</m:t>
                              </m:r>
                            </m:sub>
                          </m:sSub>
                        </m:e>
                      </m:d>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𝒕𝒓𝒖𝒆</m:t>
                      </m:r>
                    </m:oMath>
                  </m:oMathPara>
                </a14:m>
                <a:endParaRPr lang="en-US" dirty="0"/>
              </a:p>
            </p:txBody>
          </p:sp>
        </mc:Choice>
        <mc:Fallback xmlns="">
          <p:sp>
            <p:nvSpPr>
              <p:cNvPr id="48" name="TextBox 47">
                <a:extLst>
                  <a:ext uri="{FF2B5EF4-FFF2-40B4-BE49-F238E27FC236}">
                    <a16:creationId xmlns:a16="http://schemas.microsoft.com/office/drawing/2014/main" id="{CBAA249E-7A70-6D22-587C-26D07BB01637}"/>
                  </a:ext>
                </a:extLst>
              </p:cNvPr>
              <p:cNvSpPr txBox="1">
                <a:spLocks noRot="1" noChangeAspect="1" noMove="1" noResize="1" noEditPoints="1" noAdjustHandles="1" noChangeArrowheads="1" noChangeShapeType="1" noTextEdit="1"/>
              </p:cNvSpPr>
              <p:nvPr/>
            </p:nvSpPr>
            <p:spPr>
              <a:xfrm>
                <a:off x="886950" y="3681367"/>
                <a:ext cx="4548414" cy="735842"/>
              </a:xfrm>
              <a:prstGeom prst="rect">
                <a:avLst/>
              </a:prstGeom>
              <a:blipFill>
                <a:blip r:embed="rId13"/>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B3A09BA-C883-C81A-3B40-0C5F31656200}"/>
                  </a:ext>
                </a:extLst>
              </p:cNvPr>
              <p:cNvSpPr txBox="1"/>
              <p:nvPr/>
            </p:nvSpPr>
            <p:spPr>
              <a:xfrm>
                <a:off x="7744111" y="3645265"/>
                <a:ext cx="4548414" cy="735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𝑩𝑳</m:t>
                              </m:r>
                            </m:e>
                            <m:sub>
                              <m:r>
                                <a:rPr lang="en-US" b="1" i="1">
                                  <a:latin typeface="Cambria Math" panose="02040503050406030204" pitchFamily="18" charset="0"/>
                                  <a:ea typeface="Cambria Math" panose="02040503050406030204" pitchFamily="18" charset="0"/>
                                </a:rPr>
                                <m:t>𝒆𝒈𝒐</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smtClean="0">
                                  <a:latin typeface="Cambria Math" panose="02040503050406030204" pitchFamily="18" charset="0"/>
                                  <a:ea typeface="Cambria Math" panose="02040503050406030204" pitchFamily="18" charset="0"/>
                                </a:rPr>
                                <m:t>𝟎</m:t>
                              </m:r>
                            </m:sub>
                          </m:sSub>
                        </m:e>
                      </m:d>
                      <m:r>
                        <a:rPr lang="en-US" b="1"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𝒆𝒈𝒐</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smtClean="0">
                                  <a:latin typeface="Cambria Math" panose="02040503050406030204" pitchFamily="18" charset="0"/>
                                  <a:ea typeface="Cambria Math" panose="02040503050406030204" pitchFamily="18" charset="0"/>
                                </a:rPr>
                                <m:t>𝟎</m:t>
                              </m:r>
                            </m:sub>
                          </m:sSub>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𝒇𝒂𝒍𝒔𝒆</m:t>
                      </m:r>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𝑩𝑳</m:t>
                              </m:r>
                            </m:e>
                            <m:sub>
                              <m:r>
                                <a:rPr lang="en-US" b="1" i="1">
                                  <a:latin typeface="Cambria Math" panose="02040503050406030204" pitchFamily="18" charset="0"/>
                                  <a:ea typeface="Cambria Math" panose="02040503050406030204" pitchFamily="18" charset="0"/>
                                </a:rPr>
                                <m:t>𝒆𝒈𝒐</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a:latin typeface="Cambria Math" panose="02040503050406030204" pitchFamily="18" charset="0"/>
                                  <a:ea typeface="Cambria Math" panose="02040503050406030204" pitchFamily="18" charset="0"/>
                                </a:rPr>
                                <m:t>𝟏</m:t>
                              </m:r>
                            </m:sub>
                          </m:sSub>
                        </m:e>
                      </m:d>
                      <m:r>
                        <a:rPr lang="en-US" b="1"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𝒆𝒈𝒐</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a:latin typeface="Cambria Math" panose="02040503050406030204" pitchFamily="18" charset="0"/>
                                  <a:ea typeface="Cambria Math" panose="02040503050406030204" pitchFamily="18" charset="0"/>
                                </a:rPr>
                                <m:t>𝟏</m:t>
                              </m:r>
                            </m:sub>
                          </m:sSub>
                        </m:e>
                      </m:d>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𝒇𝒂𝒍𝒔𝒆</m:t>
                      </m:r>
                    </m:oMath>
                  </m:oMathPara>
                </a14:m>
                <a:endParaRPr lang="en-US" dirty="0"/>
              </a:p>
            </p:txBody>
          </p:sp>
        </mc:Choice>
        <mc:Fallback xmlns="">
          <p:sp>
            <p:nvSpPr>
              <p:cNvPr id="49" name="TextBox 48">
                <a:extLst>
                  <a:ext uri="{FF2B5EF4-FFF2-40B4-BE49-F238E27FC236}">
                    <a16:creationId xmlns:a16="http://schemas.microsoft.com/office/drawing/2014/main" id="{8B3A09BA-C883-C81A-3B40-0C5F31656200}"/>
                  </a:ext>
                </a:extLst>
              </p:cNvPr>
              <p:cNvSpPr txBox="1">
                <a:spLocks noRot="1" noChangeAspect="1" noMove="1" noResize="1" noEditPoints="1" noAdjustHandles="1" noChangeArrowheads="1" noChangeShapeType="1" noTextEdit="1"/>
              </p:cNvSpPr>
              <p:nvPr/>
            </p:nvSpPr>
            <p:spPr>
              <a:xfrm>
                <a:off x="7744111" y="3645265"/>
                <a:ext cx="4548414" cy="735842"/>
              </a:xfrm>
              <a:prstGeom prst="rect">
                <a:avLst/>
              </a:prstGeom>
              <a:blipFill>
                <a:blip r:embed="rId14"/>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BEB3EA8-E29E-7B87-9491-FFB7DD4649C7}"/>
                  </a:ext>
                </a:extLst>
              </p:cNvPr>
              <p:cNvSpPr txBox="1"/>
              <p:nvPr/>
            </p:nvSpPr>
            <p:spPr>
              <a:xfrm>
                <a:off x="5435364" y="3689809"/>
                <a:ext cx="4548414" cy="735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𝑩𝑳</m:t>
                              </m:r>
                            </m:e>
                            <m:sub>
                              <m:r>
                                <a:rPr lang="en-US" b="1" i="1">
                                  <a:latin typeface="Cambria Math" panose="02040503050406030204" pitchFamily="18" charset="0"/>
                                  <a:ea typeface="Cambria Math" panose="02040503050406030204" pitchFamily="18" charset="0"/>
                                </a:rPr>
                                <m:t>𝒆𝒈𝒐</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smtClean="0">
                                  <a:latin typeface="Cambria Math" panose="02040503050406030204" pitchFamily="18" charset="0"/>
                                  <a:ea typeface="Cambria Math" panose="02040503050406030204" pitchFamily="18" charset="0"/>
                                </a:rPr>
                                <m:t>𝟎</m:t>
                              </m:r>
                            </m:sub>
                          </m:sSub>
                        </m:e>
                      </m:d>
                      <m:r>
                        <a:rPr lang="en-US" b="1"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𝒆𝒈𝒐</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smtClean="0">
                                  <a:latin typeface="Cambria Math" panose="02040503050406030204" pitchFamily="18" charset="0"/>
                                  <a:ea typeface="Cambria Math" panose="02040503050406030204" pitchFamily="18" charset="0"/>
                                </a:rPr>
                                <m:t>𝟎</m:t>
                              </m:r>
                            </m:sub>
                          </m:sSub>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𝒇𝒂𝒍𝒔𝒆</m:t>
                      </m:r>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𝑩𝑳</m:t>
                              </m:r>
                            </m:e>
                            <m:sub>
                              <m:r>
                                <a:rPr lang="en-US" b="1" i="1">
                                  <a:latin typeface="Cambria Math" panose="02040503050406030204" pitchFamily="18" charset="0"/>
                                  <a:ea typeface="Cambria Math" panose="02040503050406030204" pitchFamily="18" charset="0"/>
                                </a:rPr>
                                <m:t>𝒆𝒈𝒐</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a:latin typeface="Cambria Math" panose="02040503050406030204" pitchFamily="18" charset="0"/>
                                  <a:ea typeface="Cambria Math" panose="02040503050406030204" pitchFamily="18" charset="0"/>
                                </a:rPr>
                                <m:t>𝟏</m:t>
                              </m:r>
                            </m:sub>
                          </m:sSub>
                        </m:e>
                      </m:d>
                      <m:r>
                        <a:rPr lang="en-US" b="1"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𝒆𝒈𝒐</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a:latin typeface="Cambria Math" panose="02040503050406030204" pitchFamily="18" charset="0"/>
                                  <a:ea typeface="Cambria Math" panose="02040503050406030204" pitchFamily="18" charset="0"/>
                                </a:rPr>
                                <m:t>𝟏</m:t>
                              </m:r>
                            </m:sub>
                          </m:sSub>
                        </m:e>
                      </m:d>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𝒇𝒂𝒍𝒔𝒆</m:t>
                      </m:r>
                    </m:oMath>
                  </m:oMathPara>
                </a14:m>
                <a:endParaRPr lang="en-US" dirty="0"/>
              </a:p>
            </p:txBody>
          </p:sp>
        </mc:Choice>
        <mc:Fallback xmlns="">
          <p:sp>
            <p:nvSpPr>
              <p:cNvPr id="51" name="TextBox 50">
                <a:extLst>
                  <a:ext uri="{FF2B5EF4-FFF2-40B4-BE49-F238E27FC236}">
                    <a16:creationId xmlns:a16="http://schemas.microsoft.com/office/drawing/2014/main" id="{DBEB3EA8-E29E-7B87-9491-FFB7DD4649C7}"/>
                  </a:ext>
                </a:extLst>
              </p:cNvPr>
              <p:cNvSpPr txBox="1">
                <a:spLocks noRot="1" noChangeAspect="1" noMove="1" noResize="1" noEditPoints="1" noAdjustHandles="1" noChangeArrowheads="1" noChangeShapeType="1" noTextEdit="1"/>
              </p:cNvSpPr>
              <p:nvPr/>
            </p:nvSpPr>
            <p:spPr>
              <a:xfrm>
                <a:off x="5435364" y="3689809"/>
                <a:ext cx="4548414" cy="735842"/>
              </a:xfrm>
              <a:prstGeom prst="rect">
                <a:avLst/>
              </a:prstGeom>
              <a:blipFill>
                <a:blip r:embed="rId15"/>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D6386C6-D1FE-D7EF-C60E-98AFA0339BFA}"/>
                  </a:ext>
                </a:extLst>
              </p:cNvPr>
              <p:cNvSpPr txBox="1"/>
              <p:nvPr/>
            </p:nvSpPr>
            <p:spPr>
              <a:xfrm>
                <a:off x="2780236" y="2880878"/>
                <a:ext cx="6697137" cy="639534"/>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𝒃𝒆𝒉𝒂𝒗𝒊𝒐𝒓</m:t>
                      </m:r>
                      <m:r>
                        <a:rPr lang="en-US" sz="1600" b="1" i="1" smtClean="0">
                          <a:latin typeface="Cambria Math" panose="02040503050406030204" pitchFamily="18" charset="0"/>
                        </a:rPr>
                        <m:t>=</m:t>
                      </m:r>
                      <m:d>
                        <m:dPr>
                          <m:begChr m:val="{"/>
                          <m:endChr m:val=""/>
                          <m:ctrlPr>
                            <a:rPr lang="en-US" sz="1600" b="1" i="1">
                              <a:latin typeface="Cambria Math" panose="02040503050406030204" pitchFamily="18" charset="0"/>
                            </a:rPr>
                          </m:ctrlPr>
                        </m:dPr>
                        <m:e>
                          <m:eqArr>
                            <m:eqArrPr>
                              <m:ctrlPr>
                                <a:rPr lang="en-US" sz="1600" b="1" i="1">
                                  <a:latin typeface="Cambria Math" panose="02040503050406030204" pitchFamily="18" charset="0"/>
                                </a:rPr>
                              </m:ctrlPr>
                            </m:eqArrPr>
                            <m:e>
                              <m:r>
                                <a:rPr lang="en-US" sz="1600" b="1" i="1">
                                  <a:latin typeface="Cambria Math" panose="02040503050406030204" pitchFamily="18" charset="0"/>
                                </a:rPr>
                                <m:t>𝒍𝒂𝒏𝒆</m:t>
                              </m:r>
                              <m:r>
                                <a:rPr lang="en-US" sz="1600" b="1" i="1">
                                  <a:latin typeface="Cambria Math" panose="02040503050406030204" pitchFamily="18" charset="0"/>
                                </a:rPr>
                                <m:t>−</m:t>
                              </m:r>
                              <m:r>
                                <a:rPr lang="en-US" sz="1600" b="1" i="1">
                                  <a:latin typeface="Cambria Math" panose="02040503050406030204" pitchFamily="18" charset="0"/>
                                </a:rPr>
                                <m:t>𝒄𝒉𝒂𝒏𝒈𝒊𝒏𝒈</m:t>
                              </m:r>
                              <m:r>
                                <a:rPr lang="en-US" sz="1600" b="1" i="1">
                                  <a:latin typeface="Cambria Math" panose="02040503050406030204" pitchFamily="18" charset="0"/>
                                </a:rPr>
                                <m:t>,  ∃</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𝑳</m:t>
                                  </m:r>
                                </m:e>
                                <m:sub>
                                  <m:r>
                                    <a:rPr lang="en-US" sz="1600" b="1" i="1">
                                      <a:latin typeface="Cambria Math" panose="02040503050406030204" pitchFamily="18" charset="0"/>
                                      <a:ea typeface="Cambria Math" panose="02040503050406030204" pitchFamily="18" charset="0"/>
                                    </a:rPr>
                                    <m:t>𝒊</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𝑳</m:t>
                              </m:r>
                              <m:r>
                                <a:rPr lang="en-US" sz="1600" b="1" i="1">
                                  <a:latin typeface="Cambria Math" panose="02040503050406030204" pitchFamily="18" charset="0"/>
                                  <a:ea typeface="Cambria Math" panose="02040503050406030204" pitchFamily="18" charset="0"/>
                                </a:rPr>
                                <m:t>: </m:t>
                              </m:r>
                              <m:d>
                                <m:dPr>
                                  <m:begChr m:val="⟨"/>
                                  <m:endChr m:val="⟩"/>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𝑩𝑳</m:t>
                                      </m:r>
                                    </m:e>
                                    <m:sub>
                                      <m:r>
                                        <a:rPr lang="en-US" sz="1600" b="1" i="1">
                                          <a:latin typeface="Cambria Math" panose="02040503050406030204" pitchFamily="18" charset="0"/>
                                          <a:ea typeface="Cambria Math" panose="02040503050406030204" pitchFamily="18" charset="0"/>
                                        </a:rPr>
                                        <m:t>𝒆𝒈𝒐</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𝑳</m:t>
                                      </m:r>
                                    </m:e>
                                    <m:sub>
                                      <m:r>
                                        <a:rPr lang="en-US" sz="1600" b="1" i="1">
                                          <a:latin typeface="Cambria Math" panose="02040503050406030204" pitchFamily="18" charset="0"/>
                                          <a:ea typeface="Cambria Math" panose="02040503050406030204" pitchFamily="18" charset="0"/>
                                        </a:rPr>
                                        <m:t>𝒊</m:t>
                                      </m:r>
                                    </m:sub>
                                  </m:sSub>
                                </m:e>
                              </m:d>
                              <m:r>
                                <a:rPr lang="en-US" sz="1600" b="1" i="1">
                                  <a:latin typeface="Cambria Math" panose="02040503050406030204" pitchFamily="18" charset="0"/>
                                  <a:ea typeface="Cambria Math" panose="02040503050406030204" pitchFamily="18" charset="0"/>
                                </a:rPr>
                                <m:t>∧¬</m:t>
                              </m:r>
                              <m:d>
                                <m:dPr>
                                  <m:begChr m:val="⟨"/>
                                  <m:endChr m:val="⟩"/>
                                  <m:ctrlPr>
                                    <a:rPr lang="en-US" sz="1600" b="1" i="1">
                                      <a:latin typeface="Cambria Math" panose="02040503050406030204" pitchFamily="18" charset="0"/>
                                      <a:ea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𝒆𝒈𝒐</m:t>
                                  </m:r>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𝑳</m:t>
                                      </m:r>
                                    </m:e>
                                    <m:sub>
                                      <m:r>
                                        <a:rPr lang="en-US" sz="1600" b="1" i="1">
                                          <a:latin typeface="Cambria Math" panose="02040503050406030204" pitchFamily="18" charset="0"/>
                                          <a:ea typeface="Cambria Math" panose="02040503050406030204" pitchFamily="18" charset="0"/>
                                        </a:rPr>
                                        <m:t>𝒊</m:t>
                                      </m:r>
                                    </m:sub>
                                  </m:sSub>
                                </m:e>
                              </m:d>
                            </m:e>
                            <m:e>
                              <m:r>
                                <a:rPr lang="en-US" sz="1600" b="1" i="1">
                                  <a:latin typeface="Cambria Math" panose="02040503050406030204" pitchFamily="18" charset="0"/>
                                </a:rPr>
                                <m:t>𝒍𝒂𝒏𝒆</m:t>
                              </m:r>
                              <m:r>
                                <a:rPr lang="en-US" sz="1600" b="1" i="1">
                                  <a:latin typeface="Cambria Math" panose="02040503050406030204" pitchFamily="18" charset="0"/>
                                </a:rPr>
                                <m:t>−</m:t>
                              </m:r>
                              <m:r>
                                <a:rPr lang="en-US" sz="1600" b="1" i="1">
                                  <a:latin typeface="Cambria Math" panose="02040503050406030204" pitchFamily="18" charset="0"/>
                                </a:rPr>
                                <m:t>𝒇𝒐𝒍𝒍𝒐𝒘𝒊𝒏𝒈</m:t>
                              </m:r>
                              <m:r>
                                <a:rPr lang="en-US" sz="1600" b="1" i="1">
                                  <a:latin typeface="Cambria Math" panose="02040503050406030204" pitchFamily="18" charset="0"/>
                                </a:rPr>
                                <m:t>,  </m:t>
                              </m:r>
                              <m:r>
                                <a:rPr lang="en-US" sz="1600" b="1" i="1">
                                  <a:latin typeface="Cambria Math" panose="02040503050406030204" pitchFamily="18" charset="0"/>
                                </a:rPr>
                                <m:t>𝒐𝒕𝒉𝒆𝒓𝒘𝒊𝒔𝒆</m:t>
                              </m:r>
                              <m:r>
                                <a:rPr lang="en-US" sz="1600" b="1" i="1" smtClean="0">
                                  <a:latin typeface="Cambria Math" panose="02040503050406030204" pitchFamily="18" charset="0"/>
                                </a:rPr>
                                <m:t>                                                </m:t>
                              </m:r>
                            </m:e>
                          </m:eqArr>
                        </m:e>
                      </m:d>
                    </m:oMath>
                  </m:oMathPara>
                </a14:m>
                <a:endParaRPr lang="en-US" sz="1600" b="1" dirty="0"/>
              </a:p>
            </p:txBody>
          </p:sp>
        </mc:Choice>
        <mc:Fallback xmlns="">
          <p:sp>
            <p:nvSpPr>
              <p:cNvPr id="52" name="TextBox 51">
                <a:extLst>
                  <a:ext uri="{FF2B5EF4-FFF2-40B4-BE49-F238E27FC236}">
                    <a16:creationId xmlns:a16="http://schemas.microsoft.com/office/drawing/2014/main" id="{9D6386C6-D1FE-D7EF-C60E-98AFA0339BFA}"/>
                  </a:ext>
                </a:extLst>
              </p:cNvPr>
              <p:cNvSpPr txBox="1">
                <a:spLocks noRot="1" noChangeAspect="1" noMove="1" noResize="1" noEditPoints="1" noAdjustHandles="1" noChangeArrowheads="1" noChangeShapeType="1" noTextEdit="1"/>
              </p:cNvSpPr>
              <p:nvPr/>
            </p:nvSpPr>
            <p:spPr>
              <a:xfrm>
                <a:off x="2780236" y="2880878"/>
                <a:ext cx="6697137" cy="639534"/>
              </a:xfrm>
              <a:prstGeom prst="rect">
                <a:avLst/>
              </a:prstGeom>
              <a:blipFill>
                <a:blip r:embed="rId16"/>
                <a:stretch>
                  <a:fillRect t="-225000" r="-189" b="-32307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6662B6-78F4-8555-2162-7284E7203214}"/>
                  </a:ext>
                </a:extLst>
              </p:cNvPr>
              <p:cNvSpPr txBox="1"/>
              <p:nvPr/>
            </p:nvSpPr>
            <p:spPr>
              <a:xfrm>
                <a:off x="7064176" y="2457015"/>
                <a:ext cx="62928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𝒅</m:t>
                          </m:r>
                        </m:e>
                        <m:sub>
                          <m:r>
                            <a:rPr lang="en-US" b="1" i="1">
                              <a:latin typeface="Cambria Math" panose="02040503050406030204" pitchFamily="18" charset="0"/>
                              <a:ea typeface="Cambria Math" panose="02040503050406030204" pitchFamily="18" charset="0"/>
                            </a:rPr>
                            <m:t>𝒃𝒍𝒊𝒏𝒌</m:t>
                          </m:r>
                        </m:sub>
                      </m:sSub>
                      <m:r>
                        <a:rPr lang="en-US" b="1" i="1" smtClean="0">
                          <a:latin typeface="Cambria Math" panose="02040503050406030204" pitchFamily="18" charset="0"/>
                          <a:ea typeface="Cambria Math" panose="02040503050406030204" pitchFamily="18" charset="0"/>
                        </a:rPr>
                        <m:t>=</m:t>
                      </m:r>
                      <m:sSub>
                        <m:sSubPr>
                          <m:ctrlPr>
                            <a:rPr lang="en-US" sz="1800" b="1" i="1" smtClean="0">
                              <a:latin typeface="Cambria Math" panose="02040503050406030204" pitchFamily="18" charset="0"/>
                            </a:rPr>
                          </m:ctrlPr>
                        </m:sSubPr>
                        <m:e>
                          <m:r>
                            <a:rPr lang="en-US" sz="1800" b="1" i="1">
                              <a:latin typeface="Cambria Math" panose="02040503050406030204" pitchFamily="18" charset="0"/>
                            </a:rPr>
                            <m:t>𝒗</m:t>
                          </m:r>
                        </m:e>
                        <m:sub>
                          <m:r>
                            <a:rPr lang="en-US" sz="1800" b="1" i="1">
                              <a:latin typeface="Cambria Math" panose="02040503050406030204" pitchFamily="18" charset="0"/>
                            </a:rPr>
                            <m:t>𝒎𝒂𝒙</m:t>
                          </m:r>
                        </m:sub>
                      </m:sSub>
                      <m:r>
                        <a:rPr lang="en-US" sz="1800" b="1" i="1">
                          <a:latin typeface="Cambria Math" panose="02040503050406030204" pitchFamily="18" charset="0"/>
                          <a:ea typeface="Cambria Math" panose="02040503050406030204" pitchFamily="18" charset="0"/>
                        </a:rPr>
                        <m:t>∙</m:t>
                      </m:r>
                      <m:sSub>
                        <m:sSubPr>
                          <m:ctrlPr>
                            <a:rPr lang="en-US" sz="1800" b="1" i="1">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𝒕</m:t>
                          </m:r>
                        </m:e>
                        <m:sub>
                          <m:r>
                            <a:rPr lang="en-US" sz="1800" b="1" i="1">
                              <a:latin typeface="Cambria Math" panose="02040503050406030204" pitchFamily="18" charset="0"/>
                              <a:ea typeface="Cambria Math" panose="02040503050406030204" pitchFamily="18" charset="0"/>
                            </a:rPr>
                            <m:t>𝒃𝒍𝒊𝒏𝒌</m:t>
                          </m:r>
                        </m:sub>
                      </m:sSub>
                    </m:oMath>
                  </m:oMathPara>
                </a14:m>
                <a:endParaRPr lang="en-US" dirty="0"/>
              </a:p>
            </p:txBody>
          </p:sp>
        </mc:Choice>
        <mc:Fallback xmlns="">
          <p:sp>
            <p:nvSpPr>
              <p:cNvPr id="53" name="TextBox 52">
                <a:extLst>
                  <a:ext uri="{FF2B5EF4-FFF2-40B4-BE49-F238E27FC236}">
                    <a16:creationId xmlns:a16="http://schemas.microsoft.com/office/drawing/2014/main" id="{686662B6-78F4-8555-2162-7284E7203214}"/>
                  </a:ext>
                </a:extLst>
              </p:cNvPr>
              <p:cNvSpPr txBox="1">
                <a:spLocks noRot="1" noChangeAspect="1" noMove="1" noResize="1" noEditPoints="1" noAdjustHandles="1" noChangeArrowheads="1" noChangeShapeType="1" noTextEdit="1"/>
              </p:cNvSpPr>
              <p:nvPr/>
            </p:nvSpPr>
            <p:spPr>
              <a:xfrm>
                <a:off x="7064176" y="2457015"/>
                <a:ext cx="629285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9CCBF2D-8ABF-B1F6-95B7-0A728D826924}"/>
                  </a:ext>
                </a:extLst>
              </p:cNvPr>
              <p:cNvSpPr txBox="1"/>
              <p:nvPr/>
            </p:nvSpPr>
            <p:spPr>
              <a:xfrm>
                <a:off x="-304380" y="3660249"/>
                <a:ext cx="4548414" cy="7358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𝑩𝑳</m:t>
                              </m:r>
                            </m:e>
                            <m:sub>
                              <m:r>
                                <a:rPr lang="en-US" b="1" i="1">
                                  <a:latin typeface="Cambria Math" panose="02040503050406030204" pitchFamily="18" charset="0"/>
                                  <a:ea typeface="Cambria Math" panose="02040503050406030204" pitchFamily="18" charset="0"/>
                                </a:rPr>
                                <m:t>𝒆𝒈𝒐</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smtClean="0">
                                  <a:latin typeface="Cambria Math" panose="02040503050406030204" pitchFamily="18" charset="0"/>
                                  <a:ea typeface="Cambria Math" panose="02040503050406030204" pitchFamily="18" charset="0"/>
                                </a:rPr>
                                <m:t>𝟎</m:t>
                              </m:r>
                            </m:sub>
                          </m:sSub>
                        </m:e>
                      </m:d>
                      <m:r>
                        <a:rPr lang="en-US" b="1"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𝒆𝒈𝒐</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smtClean="0">
                                  <a:latin typeface="Cambria Math" panose="02040503050406030204" pitchFamily="18" charset="0"/>
                                  <a:ea typeface="Cambria Math" panose="02040503050406030204" pitchFamily="18" charset="0"/>
                                </a:rPr>
                                <m:t>𝟎</m:t>
                              </m:r>
                            </m:sub>
                          </m:sSub>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𝒇𝒂𝒍𝒔𝒆</m:t>
                      </m:r>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𝑩𝑳</m:t>
                              </m:r>
                            </m:e>
                            <m:sub>
                              <m:r>
                                <a:rPr lang="en-US" b="1" i="1">
                                  <a:latin typeface="Cambria Math" panose="02040503050406030204" pitchFamily="18" charset="0"/>
                                  <a:ea typeface="Cambria Math" panose="02040503050406030204" pitchFamily="18" charset="0"/>
                                </a:rPr>
                                <m:t>𝒆𝒈𝒐</m:t>
                              </m:r>
                            </m:sub>
                          </m:sSub>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a:latin typeface="Cambria Math" panose="02040503050406030204" pitchFamily="18" charset="0"/>
                                  <a:ea typeface="Cambria Math" panose="02040503050406030204" pitchFamily="18" charset="0"/>
                                </a:rPr>
                                <m:t>𝟏</m:t>
                              </m:r>
                            </m:sub>
                          </m:sSub>
                        </m:e>
                      </m:d>
                      <m:r>
                        <a:rPr lang="en-US" b="1"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𝒆𝒈𝒐</m:t>
                          </m:r>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𝑳</m:t>
                              </m:r>
                            </m:e>
                            <m:sub>
                              <m:r>
                                <a:rPr lang="en-US" b="1" i="1">
                                  <a:latin typeface="Cambria Math" panose="02040503050406030204" pitchFamily="18" charset="0"/>
                                  <a:ea typeface="Cambria Math" panose="02040503050406030204" pitchFamily="18" charset="0"/>
                                </a:rPr>
                                <m:t>𝟏</m:t>
                              </m:r>
                            </m:sub>
                          </m:sSub>
                        </m:e>
                      </m:d>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𝒇𝒂𝒍𝒔𝒆</m:t>
                      </m:r>
                    </m:oMath>
                  </m:oMathPara>
                </a14:m>
                <a:endParaRPr lang="en-US" dirty="0"/>
              </a:p>
            </p:txBody>
          </p:sp>
        </mc:Choice>
        <mc:Fallback xmlns="">
          <p:sp>
            <p:nvSpPr>
              <p:cNvPr id="55" name="TextBox 54">
                <a:extLst>
                  <a:ext uri="{FF2B5EF4-FFF2-40B4-BE49-F238E27FC236}">
                    <a16:creationId xmlns:a16="http://schemas.microsoft.com/office/drawing/2014/main" id="{19CCBF2D-8ABF-B1F6-95B7-0A728D826924}"/>
                  </a:ext>
                </a:extLst>
              </p:cNvPr>
              <p:cNvSpPr txBox="1">
                <a:spLocks noRot="1" noChangeAspect="1" noMove="1" noResize="1" noEditPoints="1" noAdjustHandles="1" noChangeArrowheads="1" noChangeShapeType="1" noTextEdit="1"/>
              </p:cNvSpPr>
              <p:nvPr/>
            </p:nvSpPr>
            <p:spPr>
              <a:xfrm>
                <a:off x="-304380" y="3660249"/>
                <a:ext cx="4548414" cy="735842"/>
              </a:xfrm>
              <a:prstGeom prst="rect">
                <a:avLst/>
              </a:prstGeom>
              <a:blipFill>
                <a:blip r:embed="rId18"/>
                <a:stretch>
                  <a:fillRect b="-3390"/>
                </a:stretch>
              </a:blipFill>
            </p:spPr>
            <p:txBody>
              <a:bodyPr/>
              <a:lstStyle/>
              <a:p>
                <a:r>
                  <a:rPr lang="en-US">
                    <a:noFill/>
                  </a:rPr>
                  <a:t> </a:t>
                </a:r>
              </a:p>
            </p:txBody>
          </p:sp>
        </mc:Fallback>
      </mc:AlternateContent>
    </p:spTree>
    <p:extLst>
      <p:ext uri="{BB962C8B-B14F-4D97-AF65-F5344CB8AC3E}">
        <p14:creationId xmlns:p14="http://schemas.microsoft.com/office/powerpoint/2010/main" val="273378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0 L 0.14401 -0.00231 " pathEditMode="relative" rAng="0" ptsTypes="AA">
                                      <p:cBhvr>
                                        <p:cTn id="6" dur="2000" fill="hold"/>
                                        <p:tgtEl>
                                          <p:spTgt spid="39"/>
                                        </p:tgtEl>
                                        <p:attrNameLst>
                                          <p:attrName>ppt_x</p:attrName>
                                          <p:attrName>ppt_y</p:attrName>
                                        </p:attrNameLst>
                                      </p:cBhvr>
                                      <p:rCtr x="7201" y="-116"/>
                                    </p:animMotion>
                                  </p:childTnLst>
                                </p:cTn>
                              </p:par>
                              <p:par>
                                <p:cTn id="7" presetID="42" presetClass="path" presetSubtype="0" accel="50000" decel="50000" fill="hold" nodeType="withEffect">
                                  <p:stCondLst>
                                    <p:cond delay="0"/>
                                  </p:stCondLst>
                                  <p:childTnLst>
                                    <p:animMotion origin="layout" path="M 4.16667E-7 0.00138 L 0.17539 0.02245 " pathEditMode="fixed" rAng="0" ptsTypes="AA">
                                      <p:cBhvr>
                                        <p:cTn id="8" dur="2000" fill="hold"/>
                                        <p:tgtEl>
                                          <p:spTgt spid="40"/>
                                        </p:tgtEl>
                                        <p:attrNameLst>
                                          <p:attrName>ppt_x</p:attrName>
                                          <p:attrName>ppt_y</p:attrName>
                                        </p:attrNameLst>
                                      </p:cBhvr>
                                      <p:rCtr x="8763" y="1042"/>
                                    </p:animMotion>
                                  </p:childTnLst>
                                </p:cTn>
                              </p:par>
                              <p:par>
                                <p:cTn id="9" presetID="8" presetClass="emph" presetSubtype="0" fill="hold" nodeType="withEffect">
                                  <p:stCondLst>
                                    <p:cond delay="0"/>
                                  </p:stCondLst>
                                  <p:childTnLst>
                                    <p:animRot by="600000">
                                      <p:cBhvr>
                                        <p:cTn id="10" dur="2000" fill="hold"/>
                                        <p:tgtEl>
                                          <p:spTgt spid="40"/>
                                        </p:tgtEl>
                                        <p:attrNameLst>
                                          <p:attrName>r</p:attrName>
                                        </p:attrNameLst>
                                      </p:cBhvr>
                                    </p:animRo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17539 0.02106 L 0.2582 0.06875 " pathEditMode="relative" rAng="0" ptsTypes="AA">
                                      <p:cBhvr>
                                        <p:cTn id="16" dur="2000" fill="hold"/>
                                        <p:tgtEl>
                                          <p:spTgt spid="40"/>
                                        </p:tgtEl>
                                        <p:attrNameLst>
                                          <p:attrName>ppt_x</p:attrName>
                                          <p:attrName>ppt_y</p:attrName>
                                        </p:attrNameLst>
                                      </p:cBhvr>
                                      <p:rCtr x="4141" y="2384"/>
                                    </p:animMotion>
                                  </p:childTnLst>
                                </p:cTn>
                              </p:par>
                              <p:par>
                                <p:cTn id="17" presetID="0" presetClass="path" presetSubtype="0" accel="50000" decel="50000" fill="hold" nodeType="withEffect">
                                  <p:stCondLst>
                                    <p:cond delay="0"/>
                                  </p:stCondLst>
                                  <p:childTnLst>
                                    <p:animMotion origin="layout" path="M 0.14401 -0.00231 L 0.21185 -0.00231 " pathEditMode="relative" rAng="0" ptsTypes="AA">
                                      <p:cBhvr>
                                        <p:cTn id="18" dur="2000" fill="hold"/>
                                        <p:tgtEl>
                                          <p:spTgt spid="39"/>
                                        </p:tgtEl>
                                        <p:attrNameLst>
                                          <p:attrName>ppt_x</p:attrName>
                                          <p:attrName>ppt_y</p:attrName>
                                        </p:attrNameLst>
                                      </p:cBhvr>
                                      <p:rCtr x="3385" y="0"/>
                                    </p:animMotion>
                                  </p:childTnLst>
                                </p:cTn>
                              </p:par>
                              <p:par>
                                <p:cTn id="19" presetID="8" presetClass="emph" presetSubtype="0" fill="hold" nodeType="withEffect">
                                  <p:stCondLst>
                                    <p:cond delay="0"/>
                                  </p:stCondLst>
                                  <p:childTnLst>
                                    <p:animRot by="600000">
                                      <p:cBhvr>
                                        <p:cTn id="20" dur="2000" fill="hold"/>
                                        <p:tgtEl>
                                          <p:spTgt spid="40"/>
                                        </p:tgtEl>
                                        <p:attrNameLst>
                                          <p:attrName>r</p:attrName>
                                        </p:attrNameLst>
                                      </p:cBhvr>
                                    </p:animRot>
                                  </p:childTnLst>
                                </p:cTn>
                              </p:par>
                              <p:par>
                                <p:cTn id="21" presetID="8" presetClass="emph" presetSubtype="0" fill="hold" nodeType="withEffect">
                                  <p:stCondLst>
                                    <p:cond delay="0"/>
                                  </p:stCondLst>
                                  <p:childTnLst>
                                    <p:animRot by="300000">
                                      <p:cBhvr>
                                        <p:cTn id="22" dur="2000" fill="hold"/>
                                        <p:tgtEl>
                                          <p:spTgt spid="39"/>
                                        </p:tgtEl>
                                        <p:attrNameLst>
                                          <p:attrName>r</p:attrName>
                                        </p:attrNameLst>
                                      </p:cBhvr>
                                    </p:animRo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25755 0.0699 C 0.27734 0.08171 0.29727 0.09375 0.31732 0.10115 C 0.33737 0.10856 0.3569 0.11203 0.37799 0.11458 C 0.39909 0.11712 0.42656 0.1162 0.44375 0.1162 " pathEditMode="relative" rAng="0" ptsTypes="AAAA">
                                      <p:cBhvr>
                                        <p:cTn id="28" dur="2000" fill="hold"/>
                                        <p:tgtEl>
                                          <p:spTgt spid="40"/>
                                        </p:tgtEl>
                                        <p:attrNameLst>
                                          <p:attrName>ppt_x</p:attrName>
                                          <p:attrName>ppt_y</p:attrName>
                                        </p:attrNameLst>
                                      </p:cBhvr>
                                      <p:rCtr x="9310" y="2315"/>
                                    </p:animMotion>
                                  </p:childTnLst>
                                </p:cTn>
                              </p:par>
                              <p:par>
                                <p:cTn id="29" presetID="8" presetClass="emph" presetSubtype="0" fill="hold" nodeType="withEffect">
                                  <p:stCondLst>
                                    <p:cond delay="0"/>
                                  </p:stCondLst>
                                  <p:childTnLst>
                                    <p:animRot by="-1200000">
                                      <p:cBhvr>
                                        <p:cTn id="30" dur="2000" fill="hold"/>
                                        <p:tgtEl>
                                          <p:spTgt spid="40"/>
                                        </p:tgtEl>
                                        <p:attrNameLst>
                                          <p:attrName>r</p:attrName>
                                        </p:attrNameLst>
                                      </p:cBhvr>
                                    </p:animRot>
                                  </p:childTnLst>
                                </p:cTn>
                              </p:par>
                              <p:par>
                                <p:cTn id="31" presetID="0" presetClass="path" presetSubtype="0" accel="50000" decel="50000" fill="hold" nodeType="withEffect">
                                  <p:stCondLst>
                                    <p:cond delay="0"/>
                                  </p:stCondLst>
                                  <p:childTnLst>
                                    <p:animMotion origin="layout" path="M 0.21068 -0.00139 C 0.28164 0.00463 0.3526 0.01065 0.38672 0.01806 " pathEditMode="relative" rAng="0" ptsTypes="AA">
                                      <p:cBhvr>
                                        <p:cTn id="32" dur="2000" fill="hold"/>
                                        <p:tgtEl>
                                          <p:spTgt spid="39"/>
                                        </p:tgtEl>
                                        <p:attrNameLst>
                                          <p:attrName>ppt_x</p:attrName>
                                          <p:attrName>ppt_y</p:attrName>
                                        </p:attrNameLst>
                                      </p:cBhvr>
                                      <p:rCtr x="8802" y="972"/>
                                    </p:animMotion>
                                  </p:childTnLst>
                                </p:cTn>
                              </p:par>
                              <p:par>
                                <p:cTn id="33" presetID="8" presetClass="emph" presetSubtype="0" fill="hold" nodeType="withEffect">
                                  <p:stCondLst>
                                    <p:cond delay="0"/>
                                  </p:stCondLst>
                                  <p:childTnLst>
                                    <p:animRot by="600000">
                                      <p:cBhvr>
                                        <p:cTn id="34" dur="2000" fill="hold"/>
                                        <p:tgtEl>
                                          <p:spTgt spid="39"/>
                                        </p:tgtEl>
                                        <p:attrNameLst>
                                          <p:attrName>r</p:attrName>
                                        </p:attrNameLst>
                                      </p:cBhvr>
                                    </p:animRo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0.44375 0.1162 L 0.48503 0.1162 " pathEditMode="relative" rAng="0" ptsTypes="AA">
                                      <p:cBhvr>
                                        <p:cTn id="40" dur="2000" fill="hold"/>
                                        <p:tgtEl>
                                          <p:spTgt spid="40"/>
                                        </p:tgtEl>
                                        <p:attrNameLst>
                                          <p:attrName>ppt_x</p:attrName>
                                          <p:attrName>ppt_y</p:attrName>
                                        </p:attrNameLst>
                                      </p:cBhvr>
                                      <p:rCtr x="2057" y="0"/>
                                    </p:animMotion>
                                  </p:childTnLst>
                                </p:cTn>
                              </p:par>
                              <p:par>
                                <p:cTn id="41" presetID="0" presetClass="path" presetSubtype="0" accel="50000" decel="50000" fill="hold" nodeType="withEffect">
                                  <p:stCondLst>
                                    <p:cond delay="0"/>
                                  </p:stCondLst>
                                  <p:childTnLst>
                                    <p:animMotion origin="layout" path="M 0.38763 0.01944 L 0.4263 0.04213 " pathEditMode="relative" rAng="0" ptsTypes="AA">
                                      <p:cBhvr>
                                        <p:cTn id="42" dur="2000" fill="hold"/>
                                        <p:tgtEl>
                                          <p:spTgt spid="39"/>
                                        </p:tgtEl>
                                        <p:attrNameLst>
                                          <p:attrName>ppt_x</p:attrName>
                                          <p:attrName>ppt_y</p:attrName>
                                        </p:attrNameLst>
                                      </p:cBhvr>
                                      <p:rCtr x="1927" y="1134"/>
                                    </p:animMotion>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48503 0.1162 L 0.68568 0.1162 " pathEditMode="relative" rAng="0" ptsTypes="AA">
                                      <p:cBhvr>
                                        <p:cTn id="48" dur="2000" fill="hold"/>
                                        <p:tgtEl>
                                          <p:spTgt spid="40"/>
                                        </p:tgtEl>
                                        <p:attrNameLst>
                                          <p:attrName>ppt_x</p:attrName>
                                          <p:attrName>ppt_y</p:attrName>
                                        </p:attrNameLst>
                                      </p:cBhvr>
                                      <p:rCtr x="10026" y="0"/>
                                    </p:animMotion>
                                  </p:childTnLst>
                                </p:cTn>
                              </p:par>
                              <p:par>
                                <p:cTn id="49" presetID="0" presetClass="path" presetSubtype="0" accel="50000" decel="50000" fill="hold" nodeType="withEffect">
                                  <p:stCondLst>
                                    <p:cond delay="0"/>
                                  </p:stCondLst>
                                  <p:childTnLst>
                                    <p:animMotion origin="layout" path="M 0.4263 0.04213 C 0.45742 0.06551 0.4888 0.08981 0.5181 0.10255 C 0.5474 0.11551 0.57474 0.11667 0.60182 0.11991 C 0.62917 0.12245 0.66563 0.10648 0.68203 0.11991 " pathEditMode="relative" rAng="0" ptsTypes="AAAA">
                                      <p:cBhvr>
                                        <p:cTn id="50" dur="2000" fill="hold"/>
                                        <p:tgtEl>
                                          <p:spTgt spid="39"/>
                                        </p:tgtEl>
                                        <p:attrNameLst>
                                          <p:attrName>ppt_x</p:attrName>
                                          <p:attrName>ppt_y</p:attrName>
                                        </p:attrNameLst>
                                      </p:cBhvr>
                                      <p:rCtr x="12786" y="3889"/>
                                    </p:animMotion>
                                  </p:childTnLst>
                                </p:cTn>
                              </p:par>
                              <p:par>
                                <p:cTn id="51" presetID="8" presetClass="emph" presetSubtype="0" fill="hold" nodeType="withEffect">
                                  <p:stCondLst>
                                    <p:cond delay="0"/>
                                  </p:stCondLst>
                                  <p:childTnLst>
                                    <p:animRot by="-900000">
                                      <p:cBhvr>
                                        <p:cTn id="52" dur="2000" fill="hold"/>
                                        <p:tgtEl>
                                          <p:spTgt spid="39"/>
                                        </p:tgtEl>
                                        <p:attrNameLst>
                                          <p:attrName>r</p:attrName>
                                        </p:attrNameLst>
                                      </p:cBhvr>
                                    </p:animRo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P spid="49" grpId="0"/>
      <p:bldP spid="51" grpId="0"/>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Conservative Sensing</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15</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p:txBody>
              <a:bodyPr/>
              <a:lstStyle/>
              <a:p>
                <a:r>
                  <a:rPr lang="en-US" dirty="0"/>
                  <a:t>AV calculates the worst-case information (</a:t>
                </a:r>
                <a14:m>
                  <m:oMath xmlns:m="http://schemas.openxmlformats.org/officeDocument/2006/math">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𝒛</m:t>
                            </m:r>
                          </m:e>
                        </m:acc>
                      </m:e>
                      <m:sub>
                        <m:r>
                          <a:rPr lang="en-US" i="1">
                            <a:latin typeface="Cambria Math" panose="02040503050406030204" pitchFamily="18" charset="0"/>
                          </a:rPr>
                          <m:t>𝑐</m:t>
                        </m:r>
                      </m:sub>
                    </m:sSub>
                  </m:oMath>
                </a14:m>
                <a:r>
                  <a:rPr lang="en-US" dirty="0"/>
                  <a:t>).</a:t>
                </a:r>
              </a:p>
              <a:p>
                <a:pPr lvl="1"/>
                <a:r>
                  <a:rPr lang="en-US" dirty="0"/>
                  <a:t>The prediction is based on Constant Turn Rate &amp; Velocity (CTRV) model.</a:t>
                </a:r>
              </a:p>
              <a:p>
                <a:pPr marL="0" indent="0">
                  <a:buNone/>
                </a:pPr>
                <a:endParaRPr lang="en-US" dirty="0"/>
              </a:p>
              <a:p>
                <a:pPr marL="0" indent="0">
                  <a:buNone/>
                </a:pPr>
                <a:endParaRPr lang="en-US" dirty="0"/>
              </a:p>
              <a:p>
                <a:endParaRPr lang="en-US" dirty="0"/>
              </a:p>
              <a:p>
                <a:endParaRPr lang="en-US" dirty="0"/>
              </a:p>
            </p:txBody>
          </p:sp>
        </mc:Choice>
        <mc:Fallback xmlns="">
          <p:sp>
            <p:nvSpPr>
              <p:cNvPr id="4" name="Content Placeholder 3">
                <a:extLst>
                  <a:ext uri="{FF2B5EF4-FFF2-40B4-BE49-F238E27FC236}">
                    <a16:creationId xmlns:a16="http://schemas.microsoft.com/office/drawing/2014/main" id="{21A15C32-781E-4D0C-B3DC-A83A570444FC}"/>
                  </a:ext>
                </a:extLst>
              </p:cNvPr>
              <p:cNvSpPr>
                <a:spLocks noGrp="1" noRot="1" noChangeAspect="1" noMove="1" noResize="1" noEditPoints="1" noAdjustHandles="1" noChangeArrowheads="1" noChangeShapeType="1" noTextEdit="1"/>
              </p:cNvSpPr>
              <p:nvPr>
                <p:ph sz="quarter" idx="1"/>
              </p:nvPr>
            </p:nvSpPr>
            <p:spPr>
              <a:blipFill>
                <a:blip r:embed="rId3"/>
                <a:stretch>
                  <a:fillRect l="-551" t="-13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073192-7FDE-D2C2-2124-DE729CA2812C}"/>
                  </a:ext>
                </a:extLst>
              </p:cNvPr>
              <p:cNvSpPr txBox="1"/>
              <p:nvPr/>
            </p:nvSpPr>
            <p:spPr>
              <a:xfrm>
                <a:off x="898563" y="2082362"/>
                <a:ext cx="274158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𝒛</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𝑐</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𝑐</m:t>
                                        </m:r>
                                      </m:sub>
                                    </m:sSub>
                                  </m:e>
                                </m:mr>
                              </m:m>
                              <m:r>
                                <a:rPr lang="en-US" sz="2000" i="1">
                                  <a:latin typeface="Cambria Math" panose="02040503050406030204" pitchFamily="18" charset="0"/>
                                </a:rPr>
                                <m:t>     </m:t>
                              </m:r>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rPr>
                                          <m:t>𝑐</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𝑐</m:t>
                                        </m:r>
                                      </m:sub>
                                    </m:sSub>
                                  </m:e>
                                </m:mr>
                              </m:m>
                            </m:e>
                          </m:d>
                        </m:e>
                        <m:sup>
                          <m:r>
                            <a:rPr lang="en-US" sz="2000" b="0" i="1" smtClean="0">
                              <a:latin typeface="Cambria Math" panose="02040503050406030204" pitchFamily="18" charset="0"/>
                            </a:rPr>
                            <m:t>𝑇</m:t>
                          </m:r>
                        </m:sup>
                      </m:sSup>
                    </m:oMath>
                  </m:oMathPara>
                </a14:m>
                <a:endParaRPr lang="en-US" sz="2000" dirty="0"/>
              </a:p>
            </p:txBody>
          </p:sp>
        </mc:Choice>
        <mc:Fallback xmlns="">
          <p:sp>
            <p:nvSpPr>
              <p:cNvPr id="5" name="TextBox 4">
                <a:extLst>
                  <a:ext uri="{FF2B5EF4-FFF2-40B4-BE49-F238E27FC236}">
                    <a16:creationId xmlns:a16="http://schemas.microsoft.com/office/drawing/2014/main" id="{53073192-7FDE-D2C2-2124-DE729CA2812C}"/>
                  </a:ext>
                </a:extLst>
              </p:cNvPr>
              <p:cNvSpPr txBox="1">
                <a:spLocks noRot="1" noChangeAspect="1" noMove="1" noResize="1" noEditPoints="1" noAdjustHandles="1" noChangeArrowheads="1" noChangeShapeType="1" noTextEdit="1"/>
              </p:cNvSpPr>
              <p:nvPr/>
            </p:nvSpPr>
            <p:spPr>
              <a:xfrm>
                <a:off x="898563" y="2082362"/>
                <a:ext cx="2741584" cy="307777"/>
              </a:xfrm>
              <a:prstGeom prst="rect">
                <a:avLst/>
              </a:prstGeom>
              <a:blipFill>
                <a:blip r:embed="rId4"/>
                <a:stretch>
                  <a:fillRect l="-461" t="-800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EA353E2-D427-C4EB-F416-BE0D369A73E3}"/>
                  </a:ext>
                </a:extLst>
              </p:cNvPr>
              <p:cNvSpPr txBox="1"/>
              <p:nvPr/>
            </p:nvSpPr>
            <p:spPr>
              <a:xfrm>
                <a:off x="880185" y="2825001"/>
                <a:ext cx="4599272" cy="109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𝒛</m:t>
                              </m:r>
                            </m:e>
                          </m:acc>
                        </m:e>
                        <m:sub>
                          <m:r>
                            <a:rPr lang="en-US" b="0" i="1" smtClean="0">
                              <a:latin typeface="Cambria Math" panose="02040503050406030204" pitchFamily="18" charset="0"/>
                            </a:rPr>
                            <m:t>𝑐</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a:latin typeface="Cambria Math" panose="02040503050406030204" pitchFamily="18" charset="0"/>
                                      </a:rPr>
                                      <m:t>𝑐</m:t>
                                    </m:r>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e>
                                  <m:sub>
                                    <m:r>
                                      <a:rPr lang="en-US" b="0" i="1">
                                        <a:latin typeface="Cambria Math" panose="02040503050406030204" pitchFamily="18" charset="0"/>
                                      </a:rPr>
                                      <m:t>𝑐</m:t>
                                    </m:r>
                                  </m:sub>
                                </m:sSub>
                              </m:e>
                            </m:mr>
                            <m:mr>
                              <m:e>
                                <m:eqArr>
                                  <m:eqArrPr>
                                    <m:ctrlPr>
                                      <a:rPr lang="en-US" i="1">
                                        <a:latin typeface="Cambria Math" panose="02040503050406030204" pitchFamily="18" charset="0"/>
                                      </a:rPr>
                                    </m:ctrlPr>
                                  </m:eqArr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𝜃</m:t>
                                            </m:r>
                                          </m:e>
                                        </m:acc>
                                      </m:e>
                                      <m:sub>
                                        <m:r>
                                          <a:rPr lang="en-US" sz="1600" b="0" i="1">
                                            <a:latin typeface="Cambria Math" panose="02040503050406030204" pitchFamily="18" charset="0"/>
                                          </a:rPr>
                                          <m:t>𝑐</m:t>
                                        </m:r>
                                      </m:sub>
                                    </m:sSub>
                                  </m:e>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𝑣</m:t>
                                            </m:r>
                                          </m:e>
                                        </m:acc>
                                      </m:e>
                                      <m:sub>
                                        <m:r>
                                          <a:rPr lang="en-US" sz="1600" b="0" i="1">
                                            <a:latin typeface="Cambria Math" panose="02040503050406030204" pitchFamily="18" charset="0"/>
                                          </a:rPr>
                                          <m:t>𝑐</m:t>
                                        </m:r>
                                      </m:sub>
                                    </m:sSub>
                                  </m:e>
                                </m:eqArr>
                              </m:e>
                            </m:mr>
                          </m:m>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argmin</m:t>
                              </m:r>
                            </m:e>
                            <m:lim>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𝒛</m:t>
                                      </m:r>
                                    </m:e>
                                  </m:acc>
                                </m:e>
                                <m:sub>
                                  <m:r>
                                    <a:rPr lang="en-US" i="1">
                                      <a:latin typeface="Cambria Math" panose="02040503050406030204" pitchFamily="18" charset="0"/>
                                    </a:rPr>
                                    <m:t>𝑐</m:t>
                                  </m:r>
                                </m:sub>
                              </m:sSub>
                            </m:lim>
                          </m:limLow>
                        </m:fName>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r>
                                        <a:rPr lang="en-US" b="0" i="1" smtClean="0">
                                          <a:latin typeface="Cambria Math" panose="02040503050406030204" pitchFamily="18" charset="0"/>
                                        </a:rPr>
                                        <m:t>′</m:t>
                                      </m:r>
                                    </m:e>
                                    <m:sub>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𝑒𝑔𝑜</m:t>
                                      </m:r>
                                    </m:sub>
                                  </m:sSub>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𝒛</m:t>
                                              </m:r>
                                            </m:e>
                                          </m:acc>
                                        </m:e>
                                        <m:sub>
                                          <m:r>
                                            <a:rPr lang="en-US" i="1">
                                              <a:latin typeface="Cambria Math" panose="02040503050406030204" pitchFamily="18" charset="0"/>
                                            </a:rPr>
                                            <m:t>𝑐</m:t>
                                          </m:r>
                                        </m:sub>
                                      </m:sSub>
                                      <m:r>
                                        <a:rPr lang="en-US"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𝑐</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1" i="1">
                                                  <a:latin typeface="Cambria Math" panose="02040503050406030204" pitchFamily="18" charset="0"/>
                                                </a:rPr>
                                                <m:t>𝒛</m:t>
                                              </m:r>
                                            </m:sub>
                                          </m:sSub>
                                        </m:e>
                                      </m:d>
                                    </m:e>
                                  </m:d>
                                </m:e>
                              </m:d>
                            </m:e>
                          </m:d>
                        </m:e>
                      </m:func>
                    </m:oMath>
                  </m:oMathPara>
                </a14:m>
                <a:endParaRPr lang="en-US" dirty="0"/>
              </a:p>
            </p:txBody>
          </p:sp>
        </mc:Choice>
        <mc:Fallback xmlns="">
          <p:sp>
            <p:nvSpPr>
              <p:cNvPr id="32" name="TextBox 31">
                <a:extLst>
                  <a:ext uri="{FF2B5EF4-FFF2-40B4-BE49-F238E27FC236}">
                    <a16:creationId xmlns:a16="http://schemas.microsoft.com/office/drawing/2014/main" id="{CEA353E2-D427-C4EB-F416-BE0D369A73E3}"/>
                  </a:ext>
                </a:extLst>
              </p:cNvPr>
              <p:cNvSpPr txBox="1">
                <a:spLocks noRot="1" noChangeAspect="1" noMove="1" noResize="1" noEditPoints="1" noAdjustHandles="1" noChangeArrowheads="1" noChangeShapeType="1" noTextEdit="1"/>
              </p:cNvSpPr>
              <p:nvPr/>
            </p:nvSpPr>
            <p:spPr>
              <a:xfrm>
                <a:off x="880185" y="2825001"/>
                <a:ext cx="4599272" cy="1097801"/>
              </a:xfrm>
              <a:prstGeom prst="rect">
                <a:avLst/>
              </a:prstGeom>
              <a:blipFill>
                <a:blip r:embed="rId5"/>
                <a:stretch>
                  <a:fillRect l="-275" t="-5682"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53CCAE6-2E8D-FB8E-2D8F-8B65DCA4B3FA}"/>
                  </a:ext>
                </a:extLst>
              </p:cNvPr>
              <p:cNvSpPr txBox="1"/>
              <p:nvPr/>
            </p:nvSpPr>
            <p:spPr>
              <a:xfrm>
                <a:off x="5479457" y="3094400"/>
                <a:ext cx="4238789" cy="5010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𝐷</m:t>
                          </m:r>
                          <m:r>
                            <a:rPr lang="en-US" sz="1600" b="0" i="1" smtClean="0">
                              <a:latin typeface="Cambria Math" panose="02040503050406030204" pitchFamily="18" charset="0"/>
                            </a:rPr>
                            <m:t>′</m:t>
                          </m:r>
                        </m:e>
                        <m:sub>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𝑒𝑔𝑜</m:t>
                          </m:r>
                        </m:sub>
                      </m:sSub>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r>
                                        <a:rPr lang="en-US" sz="1600" b="0" i="1" smtClean="0">
                                          <a:latin typeface="Cambria Math" panose="02040503050406030204" pitchFamily="18" charset="0"/>
                                        </a:rPr>
                                        <m:t>′</m:t>
                                      </m:r>
                                    </m:e>
                                    <m:sub>
                                      <m:r>
                                        <a:rPr lang="en-US" sz="1600" i="1">
                                          <a:latin typeface="Cambria Math" panose="02040503050406030204" pitchFamily="18" charset="0"/>
                                        </a:rPr>
                                        <m:t>𝑐</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𝑥</m:t>
                                      </m:r>
                                      <m:r>
                                        <a:rPr lang="en-US" sz="1600" i="1">
                                          <a:latin typeface="Cambria Math" panose="02040503050406030204" pitchFamily="18" charset="0"/>
                                        </a:rPr>
                                        <m:t>′</m:t>
                                      </m:r>
                                    </m:e>
                                    <m:sub>
                                      <m:r>
                                        <a:rPr lang="en-US" sz="1600" b="0" i="1" smtClean="0">
                                          <a:latin typeface="Cambria Math" panose="02040503050406030204" pitchFamily="18" charset="0"/>
                                        </a:rPr>
                                        <m:t>𝑒𝑔𝑜</m:t>
                                      </m:r>
                                    </m:sub>
                                  </m:sSub>
                                </m:e>
                              </m:d>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𝑦</m:t>
                                          </m:r>
                                        </m:e>
                                      </m:acc>
                                      <m:r>
                                        <a:rPr lang="en-US" sz="1600" i="1">
                                          <a:latin typeface="Cambria Math" panose="02040503050406030204" pitchFamily="18" charset="0"/>
                                        </a:rPr>
                                        <m:t>′</m:t>
                                      </m:r>
                                    </m:e>
                                    <m:sub>
                                      <m:r>
                                        <a:rPr lang="en-US" sz="1600" i="1">
                                          <a:latin typeface="Cambria Math" panose="02040503050406030204" pitchFamily="18" charset="0"/>
                                        </a:rPr>
                                        <m:t>𝑐</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smtClean="0">
                                          <a:latin typeface="Cambria Math" panose="02040503050406030204" pitchFamily="18" charset="0"/>
                                        </a:rPr>
                                        <m:t>𝑦</m:t>
                                      </m:r>
                                      <m:r>
                                        <a:rPr lang="en-US" sz="1600" i="1">
                                          <a:latin typeface="Cambria Math" panose="02040503050406030204" pitchFamily="18" charset="0"/>
                                        </a:rPr>
                                        <m:t>′</m:t>
                                      </m:r>
                                    </m:e>
                                    <m:sub>
                                      <m:r>
                                        <a:rPr lang="en-US" sz="1600" i="1">
                                          <a:latin typeface="Cambria Math" panose="02040503050406030204" pitchFamily="18" charset="0"/>
                                        </a:rPr>
                                        <m:t>𝑒𝑔𝑜</m:t>
                                      </m:r>
                                    </m:sub>
                                  </m:sSub>
                                </m:e>
                              </m:d>
                            </m:e>
                            <m:sup>
                              <m:r>
                                <a:rPr lang="en-US" sz="1600" b="0" i="1" smtClean="0">
                                  <a:latin typeface="Cambria Math" panose="02040503050406030204" pitchFamily="18" charset="0"/>
                                </a:rPr>
                                <m:t>2</m:t>
                              </m:r>
                            </m:sup>
                          </m:sSup>
                        </m:e>
                      </m:rad>
                    </m:oMath>
                  </m:oMathPara>
                </a14:m>
                <a:endParaRPr lang="en-US" sz="1600" dirty="0"/>
              </a:p>
            </p:txBody>
          </p:sp>
        </mc:Choice>
        <mc:Fallback xmlns="">
          <p:sp>
            <p:nvSpPr>
              <p:cNvPr id="33" name="TextBox 32">
                <a:extLst>
                  <a:ext uri="{FF2B5EF4-FFF2-40B4-BE49-F238E27FC236}">
                    <a16:creationId xmlns:a16="http://schemas.microsoft.com/office/drawing/2014/main" id="{C53CCAE6-2E8D-FB8E-2D8F-8B65DCA4B3FA}"/>
                  </a:ext>
                </a:extLst>
              </p:cNvPr>
              <p:cNvSpPr txBox="1">
                <a:spLocks noRot="1" noChangeAspect="1" noMove="1" noResize="1" noEditPoints="1" noAdjustHandles="1" noChangeArrowheads="1" noChangeShapeType="1" noTextEdit="1"/>
              </p:cNvSpPr>
              <p:nvPr/>
            </p:nvSpPr>
            <p:spPr>
              <a:xfrm>
                <a:off x="5479457" y="3094400"/>
                <a:ext cx="4238789" cy="501099"/>
              </a:xfrm>
              <a:prstGeom prst="rect">
                <a:avLst/>
              </a:prstGeom>
              <a:blipFill>
                <a:blip r:embed="rId6"/>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5BD25634-7A53-2F1F-A69D-86294CC1305E}"/>
              </a:ext>
            </a:extLst>
          </p:cNvPr>
          <p:cNvSpPr/>
          <p:nvPr/>
        </p:nvSpPr>
        <p:spPr>
          <a:xfrm>
            <a:off x="922091" y="4042338"/>
            <a:ext cx="10347818" cy="211282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C68E4BE1-0934-2079-FB66-B7F3EEFA2069}"/>
              </a:ext>
            </a:extLst>
          </p:cNvPr>
          <p:cNvPicPr>
            <a:picLocks noChangeAspect="1"/>
          </p:cNvPicPr>
          <p:nvPr/>
        </p:nvPicPr>
        <p:blipFill>
          <a:blip r:embed="rId7"/>
          <a:stretch>
            <a:fillRect/>
          </a:stretch>
        </p:blipFill>
        <p:spPr>
          <a:xfrm rot="20932510">
            <a:off x="7070393" y="5569682"/>
            <a:ext cx="799760" cy="399880"/>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F551D79-D327-18BC-AE36-5B1FF6FF270C}"/>
                  </a:ext>
                </a:extLst>
              </p:cNvPr>
              <p:cNvSpPr txBox="1"/>
              <p:nvPr/>
            </p:nvSpPr>
            <p:spPr>
              <a:xfrm>
                <a:off x="7829546" y="5070607"/>
                <a:ext cx="837378" cy="3833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ea typeface="Cambria Math" panose="02040503050406030204" pitchFamily="18" charset="0"/>
                            </a:rPr>
                            <m:t>𝑐</m:t>
                          </m:r>
                        </m:sub>
                      </m:sSub>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4F551D79-D327-18BC-AE36-5B1FF6FF270C}"/>
                  </a:ext>
                </a:extLst>
              </p:cNvPr>
              <p:cNvSpPr txBox="1">
                <a:spLocks noRot="1" noChangeAspect="1" noMove="1" noResize="1" noEditPoints="1" noAdjustHandles="1" noChangeArrowheads="1" noChangeShapeType="1" noTextEdit="1"/>
              </p:cNvSpPr>
              <p:nvPr/>
            </p:nvSpPr>
            <p:spPr>
              <a:xfrm>
                <a:off x="7829546" y="5070607"/>
                <a:ext cx="837378" cy="383310"/>
              </a:xfrm>
              <a:prstGeom prst="rect">
                <a:avLst/>
              </a:prstGeom>
              <a:blipFill>
                <a:blip r:embed="rId8"/>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C3F26A09-F226-FF87-6B7D-97DB544CA226}"/>
              </a:ext>
            </a:extLst>
          </p:cNvPr>
          <p:cNvCxnSpPr>
            <a:cxnSpLocks/>
          </p:cNvCxnSpPr>
          <p:nvPr/>
        </p:nvCxnSpPr>
        <p:spPr>
          <a:xfrm>
            <a:off x="7928879" y="4942697"/>
            <a:ext cx="0" cy="643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A82AA248-9D39-58D8-8275-19FBCA6F9AAB}"/>
              </a:ext>
            </a:extLst>
          </p:cNvPr>
          <p:cNvSpPr/>
          <p:nvPr/>
        </p:nvSpPr>
        <p:spPr>
          <a:xfrm>
            <a:off x="7691147" y="5302120"/>
            <a:ext cx="472226" cy="472226"/>
          </a:xfrm>
          <a:prstGeom prst="arc">
            <a:avLst>
              <a:gd name="adj1" fmla="val 16200000"/>
              <a:gd name="adj2" fmla="val 359344"/>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F1A62FBA-F24D-6DCF-8DC7-FD347D70CB00}"/>
              </a:ext>
            </a:extLst>
          </p:cNvPr>
          <p:cNvCxnSpPr>
            <a:cxnSpLocks/>
            <a:stCxn id="41" idx="6"/>
          </p:cNvCxnSpPr>
          <p:nvPr/>
        </p:nvCxnSpPr>
        <p:spPr>
          <a:xfrm flipV="1">
            <a:off x="8014120" y="5097129"/>
            <a:ext cx="1575033" cy="49207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9224BA0-5C44-261D-0D90-52F8AAEAB0F9}"/>
              </a:ext>
            </a:extLst>
          </p:cNvPr>
          <p:cNvSpPr/>
          <p:nvPr/>
        </p:nvSpPr>
        <p:spPr>
          <a:xfrm>
            <a:off x="7838707" y="5501498"/>
            <a:ext cx="175413" cy="17541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D4B9BA-B4D1-7CEC-FB12-A67DBC07A6DF}"/>
              </a:ext>
            </a:extLst>
          </p:cNvPr>
          <p:cNvSpPr/>
          <p:nvPr/>
        </p:nvSpPr>
        <p:spPr>
          <a:xfrm>
            <a:off x="809553" y="3935488"/>
            <a:ext cx="10563817" cy="240290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2B7C383-B1B0-9F9D-6AA6-2B9E85B45463}"/>
              </a:ext>
            </a:extLst>
          </p:cNvPr>
          <p:cNvSpPr/>
          <p:nvPr/>
        </p:nvSpPr>
        <p:spPr>
          <a:xfrm rot="20990856">
            <a:off x="7078629" y="5570703"/>
            <a:ext cx="782281" cy="3889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4510333-035C-4C45-AC81-FF4AAFB35E0C}"/>
              </a:ext>
            </a:extLst>
          </p:cNvPr>
          <p:cNvSpPr/>
          <p:nvPr/>
        </p:nvSpPr>
        <p:spPr>
          <a:xfrm rot="20220386">
            <a:off x="5238410" y="5598981"/>
            <a:ext cx="681250" cy="3609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4AD0221-BD6D-A7AB-F2D7-E67589495F07}"/>
              </a:ext>
            </a:extLst>
          </p:cNvPr>
          <p:cNvSpPr/>
          <p:nvPr/>
        </p:nvSpPr>
        <p:spPr>
          <a:xfrm>
            <a:off x="5859010" y="5506007"/>
            <a:ext cx="175413" cy="175413"/>
          </a:xfrm>
          <a:prstGeom prst="ellipse">
            <a:avLst/>
          </a:prstGeom>
          <a:solidFill>
            <a:srgbClr val="F23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143DD7E5-46FB-B548-D6EB-21A6A30A9A56}"/>
              </a:ext>
            </a:extLst>
          </p:cNvPr>
          <p:cNvCxnSpPr>
            <a:cxnSpLocks/>
          </p:cNvCxnSpPr>
          <p:nvPr/>
        </p:nvCxnSpPr>
        <p:spPr>
          <a:xfrm>
            <a:off x="5948577" y="5210874"/>
            <a:ext cx="0" cy="3610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Arc 48">
            <a:extLst>
              <a:ext uri="{FF2B5EF4-FFF2-40B4-BE49-F238E27FC236}">
                <a16:creationId xmlns:a16="http://schemas.microsoft.com/office/drawing/2014/main" id="{AD8F838B-F600-BCF5-9804-C1486B6B5186}"/>
              </a:ext>
            </a:extLst>
          </p:cNvPr>
          <p:cNvSpPr/>
          <p:nvPr/>
        </p:nvSpPr>
        <p:spPr>
          <a:xfrm>
            <a:off x="5724933" y="5299938"/>
            <a:ext cx="472226" cy="472226"/>
          </a:xfrm>
          <a:prstGeom prst="arc">
            <a:avLst>
              <a:gd name="adj1" fmla="val 16200000"/>
              <a:gd name="adj2" fmla="val 2032590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353FBBC-2EE4-7F6F-AE15-FF40BBD0DF4B}"/>
                  </a:ext>
                </a:extLst>
              </p:cNvPr>
              <p:cNvSpPr txBox="1"/>
              <p:nvPr/>
            </p:nvSpPr>
            <p:spPr>
              <a:xfrm>
                <a:off x="7790583" y="5612231"/>
                <a:ext cx="10349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m:t>
                      </m:r>
                      <m:sSub>
                        <m:sSubPr>
                          <m:ctrlPr>
                            <a:rPr lang="en-US" sz="180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𝑐</m:t>
                          </m:r>
                        </m:sub>
                      </m:sSub>
                      <m:r>
                        <a:rPr lang="en-US" sz="1800"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a:solidFill>
                                <a:schemeClr val="bg1"/>
                              </a:solidFill>
                              <a:latin typeface="Cambria Math" panose="02040503050406030204" pitchFamily="18" charset="0"/>
                            </a:rPr>
                            <m:t>𝑐</m:t>
                          </m:r>
                        </m:sub>
                      </m:sSub>
                      <m:r>
                        <a:rPr lang="en-US" sz="18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50" name="TextBox 49">
                <a:extLst>
                  <a:ext uri="{FF2B5EF4-FFF2-40B4-BE49-F238E27FC236}">
                    <a16:creationId xmlns:a16="http://schemas.microsoft.com/office/drawing/2014/main" id="{1353FBBC-2EE4-7F6F-AE15-FF40BBD0DF4B}"/>
                  </a:ext>
                </a:extLst>
              </p:cNvPr>
              <p:cNvSpPr txBox="1">
                <a:spLocks noRot="1" noChangeAspect="1" noMove="1" noResize="1" noEditPoints="1" noAdjustHandles="1" noChangeArrowheads="1" noChangeShapeType="1" noTextEdit="1"/>
              </p:cNvSpPr>
              <p:nvPr/>
            </p:nvSpPr>
            <p:spPr>
              <a:xfrm>
                <a:off x="7790583" y="5612231"/>
                <a:ext cx="1034932" cy="369332"/>
              </a:xfrm>
              <a:prstGeom prst="rect">
                <a:avLst/>
              </a:prstGeom>
              <a:blipFill>
                <a:blip r:embed="rId9"/>
                <a:stretch>
                  <a:fillRect b="-17241"/>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3BFBC6FB-9A4B-718E-3BD8-B39888251073}"/>
              </a:ext>
            </a:extLst>
          </p:cNvPr>
          <p:cNvCxnSpPr>
            <a:cxnSpLocks/>
          </p:cNvCxnSpPr>
          <p:nvPr/>
        </p:nvCxnSpPr>
        <p:spPr>
          <a:xfrm>
            <a:off x="929043" y="4253403"/>
            <a:ext cx="10347818" cy="0"/>
          </a:xfrm>
          <a:prstGeom prst="line">
            <a:avLst/>
          </a:prstGeom>
          <a:ln w="952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B9FFA9-7C97-2AF4-287D-A1E7402369DA}"/>
              </a:ext>
            </a:extLst>
          </p:cNvPr>
          <p:cNvCxnSpPr>
            <a:cxnSpLocks/>
          </p:cNvCxnSpPr>
          <p:nvPr/>
        </p:nvCxnSpPr>
        <p:spPr>
          <a:xfrm>
            <a:off x="898563" y="5169919"/>
            <a:ext cx="10347818"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13665BC-D25E-631A-FCB7-B6C28DF61422}"/>
              </a:ext>
            </a:extLst>
          </p:cNvPr>
          <p:cNvCxnSpPr>
            <a:cxnSpLocks/>
          </p:cNvCxnSpPr>
          <p:nvPr/>
        </p:nvCxnSpPr>
        <p:spPr>
          <a:xfrm flipV="1">
            <a:off x="6029779" y="5154883"/>
            <a:ext cx="465771" cy="3897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56F9AE70-8EBB-8988-FDC7-BEAEF2598406}"/>
              </a:ext>
            </a:extLst>
          </p:cNvPr>
          <p:cNvPicPr>
            <a:picLocks noChangeAspect="1"/>
          </p:cNvPicPr>
          <p:nvPr/>
        </p:nvPicPr>
        <p:blipFill>
          <a:blip r:embed="rId10"/>
          <a:stretch>
            <a:fillRect/>
          </a:stretch>
        </p:blipFill>
        <p:spPr>
          <a:xfrm>
            <a:off x="1275607" y="4649370"/>
            <a:ext cx="738392" cy="369196"/>
          </a:xfrm>
          <a:prstGeom prst="rect">
            <a:avLst/>
          </a:prstGeom>
        </p:spPr>
      </p:pic>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6A8314C-00D3-576B-2653-8D7D43F0F4A0}"/>
                  </a:ext>
                </a:extLst>
              </p:cNvPr>
              <p:cNvSpPr txBox="1"/>
              <p:nvPr/>
            </p:nvSpPr>
            <p:spPr>
              <a:xfrm>
                <a:off x="1171186" y="4559059"/>
                <a:ext cx="99738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𝒆𝒈𝒐</m:t>
                      </m:r>
                    </m:oMath>
                  </m:oMathPara>
                </a14:m>
                <a:endParaRPr lang="en-US" sz="2400" b="1" dirty="0">
                  <a:solidFill>
                    <a:schemeClr val="bg1"/>
                  </a:solidFill>
                </a:endParaRPr>
              </a:p>
            </p:txBody>
          </p:sp>
        </mc:Choice>
        <mc:Fallback xmlns="">
          <p:sp>
            <p:nvSpPr>
              <p:cNvPr id="65" name="TextBox 64">
                <a:extLst>
                  <a:ext uri="{FF2B5EF4-FFF2-40B4-BE49-F238E27FC236}">
                    <a16:creationId xmlns:a16="http://schemas.microsoft.com/office/drawing/2014/main" id="{F6A8314C-00D3-576B-2653-8D7D43F0F4A0}"/>
                  </a:ext>
                </a:extLst>
              </p:cNvPr>
              <p:cNvSpPr txBox="1">
                <a:spLocks noRot="1" noChangeAspect="1" noMove="1" noResize="1" noEditPoints="1" noAdjustHandles="1" noChangeArrowheads="1" noChangeShapeType="1" noTextEdit="1"/>
              </p:cNvSpPr>
              <p:nvPr/>
            </p:nvSpPr>
            <p:spPr>
              <a:xfrm>
                <a:off x="1171186" y="4559059"/>
                <a:ext cx="997384" cy="461665"/>
              </a:xfrm>
              <a:prstGeom prst="rect">
                <a:avLst/>
              </a:prstGeom>
              <a:blipFill>
                <a:blip r:embed="rId11"/>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D222D75-FE41-DEE6-B9ED-B6BF37A130BE}"/>
                  </a:ext>
                </a:extLst>
              </p:cNvPr>
              <p:cNvSpPr txBox="1"/>
              <p:nvPr/>
            </p:nvSpPr>
            <p:spPr>
              <a:xfrm>
                <a:off x="7064578" y="5526916"/>
                <a:ext cx="67825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𝒄</m:t>
                      </m:r>
                    </m:oMath>
                  </m:oMathPara>
                </a14:m>
                <a:endParaRPr lang="en-US" sz="2400" b="1" dirty="0">
                  <a:solidFill>
                    <a:schemeClr val="bg1"/>
                  </a:solidFill>
                </a:endParaRPr>
              </a:p>
            </p:txBody>
          </p:sp>
        </mc:Choice>
        <mc:Fallback xmlns="">
          <p:sp>
            <p:nvSpPr>
              <p:cNvPr id="66" name="TextBox 65">
                <a:extLst>
                  <a:ext uri="{FF2B5EF4-FFF2-40B4-BE49-F238E27FC236}">
                    <a16:creationId xmlns:a16="http://schemas.microsoft.com/office/drawing/2014/main" id="{FD222D75-FE41-DEE6-B9ED-B6BF37A130BE}"/>
                  </a:ext>
                </a:extLst>
              </p:cNvPr>
              <p:cNvSpPr txBox="1">
                <a:spLocks noRot="1" noChangeAspect="1" noMove="1" noResize="1" noEditPoints="1" noAdjustHandles="1" noChangeArrowheads="1" noChangeShapeType="1" noTextEdit="1"/>
              </p:cNvSpPr>
              <p:nvPr/>
            </p:nvSpPr>
            <p:spPr>
              <a:xfrm>
                <a:off x="7064578" y="5526916"/>
                <a:ext cx="678250"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32E933B-2A64-8E21-48EE-DAD2B768527F}"/>
                  </a:ext>
                </a:extLst>
              </p:cNvPr>
              <p:cNvSpPr txBox="1"/>
              <p:nvPr/>
            </p:nvSpPr>
            <p:spPr>
              <a:xfrm>
                <a:off x="5774421" y="5754654"/>
                <a:ext cx="8524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acc>
                            <m:accPr>
                              <m:chr m:val="̂"/>
                              <m:ctrlPr>
                                <a:rPr lang="en-US" i="1">
                                  <a:solidFill>
                                    <a:srgbClr val="FF0000"/>
                                  </a:solidFill>
                                  <a:latin typeface="Cambria Math" panose="02040503050406030204" pitchFamily="18" charset="0"/>
                                  <a:ea typeface="Cambria Math" panose="02040503050406030204" pitchFamily="18" charset="0"/>
                                </a:rPr>
                              </m:ctrlPr>
                            </m:accPr>
                            <m:e>
                              <m:r>
                                <a:rPr lang="en-US" b="0" i="1" smtClean="0">
                                  <a:solidFill>
                                    <a:srgbClr val="FF0000"/>
                                  </a:solidFill>
                                  <a:latin typeface="Cambria Math" panose="02040503050406030204" pitchFamily="18" charset="0"/>
                                  <a:ea typeface="Cambria Math" panose="02040503050406030204" pitchFamily="18" charset="0"/>
                                </a:rPr>
                                <m:t>𝑥</m:t>
                              </m:r>
                            </m:e>
                          </m:acc>
                        </m:e>
                        <m:sub>
                          <m:r>
                            <a:rPr lang="en-US" i="1">
                              <a:solidFill>
                                <a:srgbClr val="FF0000"/>
                              </a:solidFill>
                              <a:latin typeface="Cambria Math" panose="02040503050406030204" pitchFamily="18" charset="0"/>
                              <a:ea typeface="Cambria Math" panose="02040503050406030204" pitchFamily="18" charset="0"/>
                            </a:rPr>
                            <m:t>𝑐</m:t>
                          </m:r>
                        </m:sub>
                      </m:sSub>
                      <m:r>
                        <a:rPr lang="en-US" sz="1800"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acc>
                            <m:accPr>
                              <m:chr m:val="̂"/>
                              <m:ctrlPr>
                                <a:rPr lang="en-US" i="1">
                                  <a:solidFill>
                                    <a:srgbClr val="FF0000"/>
                                  </a:solidFill>
                                  <a:latin typeface="Cambria Math" panose="02040503050406030204" pitchFamily="18" charset="0"/>
                                  <a:ea typeface="Cambria Math" panose="02040503050406030204" pitchFamily="18" charset="0"/>
                                </a:rPr>
                              </m:ctrlPr>
                            </m:accPr>
                            <m:e>
                              <m:r>
                                <a:rPr lang="en-US" b="0" i="1" smtClean="0">
                                  <a:solidFill>
                                    <a:srgbClr val="FF0000"/>
                                  </a:solidFill>
                                  <a:latin typeface="Cambria Math" panose="02040503050406030204" pitchFamily="18" charset="0"/>
                                  <a:ea typeface="Cambria Math" panose="02040503050406030204" pitchFamily="18" charset="0"/>
                                </a:rPr>
                                <m:t>𝑦</m:t>
                              </m:r>
                            </m:e>
                          </m:acc>
                        </m:e>
                        <m:sub>
                          <m:r>
                            <a:rPr lang="en-US" i="1">
                              <a:solidFill>
                                <a:srgbClr val="FF0000"/>
                              </a:solidFill>
                              <a:latin typeface="Cambria Math" panose="02040503050406030204" pitchFamily="18" charset="0"/>
                              <a:ea typeface="Cambria Math" panose="02040503050406030204" pitchFamily="18" charset="0"/>
                            </a:rPr>
                            <m:t>𝑐</m:t>
                          </m:r>
                        </m:sub>
                      </m:sSub>
                      <m:r>
                        <a:rPr lang="en-US" sz="1800" b="0" i="1"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67" name="TextBox 66">
                <a:extLst>
                  <a:ext uri="{FF2B5EF4-FFF2-40B4-BE49-F238E27FC236}">
                    <a16:creationId xmlns:a16="http://schemas.microsoft.com/office/drawing/2014/main" id="{B32E933B-2A64-8E21-48EE-DAD2B768527F}"/>
                  </a:ext>
                </a:extLst>
              </p:cNvPr>
              <p:cNvSpPr txBox="1">
                <a:spLocks noRot="1" noChangeAspect="1" noMove="1" noResize="1" noEditPoints="1" noAdjustHandles="1" noChangeArrowheads="1" noChangeShapeType="1" noTextEdit="1"/>
              </p:cNvSpPr>
              <p:nvPr/>
            </p:nvSpPr>
            <p:spPr>
              <a:xfrm>
                <a:off x="5774421" y="5754654"/>
                <a:ext cx="852429" cy="369332"/>
              </a:xfrm>
              <a:prstGeom prst="rect">
                <a:avLst/>
              </a:prstGeom>
              <a:blipFill>
                <a:blip r:embed="rId13"/>
                <a:stretch>
                  <a:fillRect l="-1471" r="-735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33ACD9B-9D60-96DE-7F62-CD46F7FC6572}"/>
                  </a:ext>
                </a:extLst>
              </p:cNvPr>
              <p:cNvSpPr txBox="1"/>
              <p:nvPr/>
            </p:nvSpPr>
            <p:spPr>
              <a:xfrm>
                <a:off x="8489399" y="5273300"/>
                <a:ext cx="837378" cy="3833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𝑣</m:t>
                          </m:r>
                        </m:e>
                        <m:sub>
                          <m:r>
                            <a:rPr lang="en-US" b="0" i="1" smtClean="0">
                              <a:solidFill>
                                <a:schemeClr val="bg1"/>
                              </a:solidFill>
                              <a:latin typeface="Cambria Math" panose="02040503050406030204" pitchFamily="18" charset="0"/>
                              <a:ea typeface="Cambria Math" panose="02040503050406030204" pitchFamily="18" charset="0"/>
                            </a:rPr>
                            <m:t>𝑐</m:t>
                          </m:r>
                        </m:sub>
                      </m:sSub>
                    </m:oMath>
                  </m:oMathPara>
                </a14:m>
                <a:endParaRPr lang="en-US" dirty="0">
                  <a:solidFill>
                    <a:schemeClr val="bg1"/>
                  </a:solidFill>
                </a:endParaRPr>
              </a:p>
            </p:txBody>
          </p:sp>
        </mc:Choice>
        <mc:Fallback xmlns="">
          <p:sp>
            <p:nvSpPr>
              <p:cNvPr id="68" name="TextBox 67">
                <a:extLst>
                  <a:ext uri="{FF2B5EF4-FFF2-40B4-BE49-F238E27FC236}">
                    <a16:creationId xmlns:a16="http://schemas.microsoft.com/office/drawing/2014/main" id="{B33ACD9B-9D60-96DE-7F62-CD46F7FC6572}"/>
                  </a:ext>
                </a:extLst>
              </p:cNvPr>
              <p:cNvSpPr txBox="1">
                <a:spLocks noRot="1" noChangeAspect="1" noMove="1" noResize="1" noEditPoints="1" noAdjustHandles="1" noChangeArrowheads="1" noChangeShapeType="1" noTextEdit="1"/>
              </p:cNvSpPr>
              <p:nvPr/>
            </p:nvSpPr>
            <p:spPr>
              <a:xfrm>
                <a:off x="8489399" y="5273300"/>
                <a:ext cx="837378" cy="3833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072799-EE73-DC6A-FA41-B31AC0B04C8A}"/>
                  </a:ext>
                </a:extLst>
              </p:cNvPr>
              <p:cNvSpPr txBox="1"/>
              <p:nvPr/>
            </p:nvSpPr>
            <p:spPr>
              <a:xfrm>
                <a:off x="6075627" y="5349438"/>
                <a:ext cx="5670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acc>
                            <m:accPr>
                              <m:chr m:val="̂"/>
                              <m:ctrlPr>
                                <a:rPr lang="en-US" i="1">
                                  <a:solidFill>
                                    <a:srgbClr val="FF0000"/>
                                  </a:solidFill>
                                  <a:latin typeface="Cambria Math" panose="02040503050406030204" pitchFamily="18" charset="0"/>
                                  <a:ea typeface="Cambria Math" panose="02040503050406030204" pitchFamily="18" charset="0"/>
                                </a:rPr>
                              </m:ctrlPr>
                            </m:accPr>
                            <m:e>
                              <m:r>
                                <a:rPr lang="en-US" b="0" i="1" smtClean="0">
                                  <a:solidFill>
                                    <a:srgbClr val="FF0000"/>
                                  </a:solidFill>
                                  <a:latin typeface="Cambria Math" panose="02040503050406030204" pitchFamily="18" charset="0"/>
                                  <a:ea typeface="Cambria Math" panose="02040503050406030204" pitchFamily="18" charset="0"/>
                                </a:rPr>
                                <m:t>𝑣</m:t>
                              </m:r>
                            </m:e>
                          </m:acc>
                        </m:e>
                        <m:sub>
                          <m:r>
                            <a:rPr lang="en-US" i="1">
                              <a:solidFill>
                                <a:srgbClr val="FF0000"/>
                              </a:solidFill>
                              <a:latin typeface="Cambria Math" panose="02040503050406030204" pitchFamily="18" charset="0"/>
                              <a:ea typeface="Cambria Math" panose="02040503050406030204" pitchFamily="18" charset="0"/>
                            </a:rPr>
                            <m:t>𝑐</m:t>
                          </m:r>
                        </m:sub>
                      </m:sSub>
                    </m:oMath>
                  </m:oMathPara>
                </a14:m>
                <a:endParaRPr lang="en-US" dirty="0">
                  <a:solidFill>
                    <a:srgbClr val="FF0000"/>
                  </a:solidFill>
                </a:endParaRPr>
              </a:p>
            </p:txBody>
          </p:sp>
        </mc:Choice>
        <mc:Fallback xmlns="">
          <p:sp>
            <p:nvSpPr>
              <p:cNvPr id="69" name="TextBox 68">
                <a:extLst>
                  <a:ext uri="{FF2B5EF4-FFF2-40B4-BE49-F238E27FC236}">
                    <a16:creationId xmlns:a16="http://schemas.microsoft.com/office/drawing/2014/main" id="{66072799-EE73-DC6A-FA41-B31AC0B04C8A}"/>
                  </a:ext>
                </a:extLst>
              </p:cNvPr>
              <p:cNvSpPr txBox="1">
                <a:spLocks noRot="1" noChangeAspect="1" noMove="1" noResize="1" noEditPoints="1" noAdjustHandles="1" noChangeArrowheads="1" noChangeShapeType="1" noTextEdit="1"/>
              </p:cNvSpPr>
              <p:nvPr/>
            </p:nvSpPr>
            <p:spPr>
              <a:xfrm>
                <a:off x="6075627" y="5349438"/>
                <a:ext cx="567007" cy="369332"/>
              </a:xfrm>
              <a:prstGeom prst="rect">
                <a:avLst/>
              </a:prstGeom>
              <a:blipFill>
                <a:blip r:embed="rId15"/>
                <a:stretch>
                  <a:fillRect/>
                </a:stretch>
              </a:blipFill>
            </p:spPr>
            <p:txBody>
              <a:bodyPr/>
              <a:lstStyle/>
              <a:p>
                <a:r>
                  <a:rPr lang="en-US">
                    <a:noFill/>
                  </a:rPr>
                  <a:t> </a:t>
                </a:r>
              </a:p>
            </p:txBody>
          </p:sp>
        </mc:Fallback>
      </mc:AlternateContent>
      <p:pic>
        <p:nvPicPr>
          <p:cNvPr id="70" name="Picture 69">
            <a:extLst>
              <a:ext uri="{FF2B5EF4-FFF2-40B4-BE49-F238E27FC236}">
                <a16:creationId xmlns:a16="http://schemas.microsoft.com/office/drawing/2014/main" id="{35A52657-0BEA-4748-82E2-5B6B5B2CAB1D}"/>
              </a:ext>
            </a:extLst>
          </p:cNvPr>
          <p:cNvPicPr>
            <a:picLocks noChangeAspect="1"/>
          </p:cNvPicPr>
          <p:nvPr/>
        </p:nvPicPr>
        <p:blipFill>
          <a:blip r:embed="rId16">
            <a:alphaModFix amt="50000"/>
          </a:blip>
          <a:stretch>
            <a:fillRect/>
          </a:stretch>
        </p:blipFill>
        <p:spPr>
          <a:xfrm rot="18548370">
            <a:off x="6383640" y="4695183"/>
            <a:ext cx="737974" cy="368987"/>
          </a:xfrm>
          <a:prstGeom prst="rect">
            <a:avLst/>
          </a:prstGeom>
          <a:ln>
            <a:solidFill>
              <a:srgbClr val="FF0000"/>
            </a:solidFill>
            <a:prstDash val="dash"/>
          </a:ln>
        </p:spPr>
      </p:pic>
      <p:pic>
        <p:nvPicPr>
          <p:cNvPr id="71" name="Picture 70">
            <a:extLst>
              <a:ext uri="{FF2B5EF4-FFF2-40B4-BE49-F238E27FC236}">
                <a16:creationId xmlns:a16="http://schemas.microsoft.com/office/drawing/2014/main" id="{61A41837-7C9C-0F94-E2CA-25A4B0AD30E5}"/>
              </a:ext>
            </a:extLst>
          </p:cNvPr>
          <p:cNvPicPr>
            <a:picLocks noChangeAspect="1"/>
          </p:cNvPicPr>
          <p:nvPr/>
        </p:nvPicPr>
        <p:blipFill>
          <a:blip r:embed="rId16">
            <a:alphaModFix amt="50000"/>
          </a:blip>
          <a:stretch>
            <a:fillRect/>
          </a:stretch>
        </p:blipFill>
        <p:spPr>
          <a:xfrm rot="20188791">
            <a:off x="9551772" y="4739882"/>
            <a:ext cx="737894" cy="368947"/>
          </a:xfrm>
          <a:prstGeom prst="rect">
            <a:avLst/>
          </a:prstGeom>
          <a:ln>
            <a:solidFill>
              <a:schemeClr val="bg1"/>
            </a:solidFill>
            <a:prstDash val="dash"/>
          </a:ln>
        </p:spPr>
      </p:pic>
      <p:pic>
        <p:nvPicPr>
          <p:cNvPr id="72" name="Picture 71">
            <a:extLst>
              <a:ext uri="{FF2B5EF4-FFF2-40B4-BE49-F238E27FC236}">
                <a16:creationId xmlns:a16="http://schemas.microsoft.com/office/drawing/2014/main" id="{D4D01773-200D-E5EB-C5AE-23B60D85D6DC}"/>
              </a:ext>
            </a:extLst>
          </p:cNvPr>
          <p:cNvPicPr>
            <a:picLocks noChangeAspect="1"/>
          </p:cNvPicPr>
          <p:nvPr/>
        </p:nvPicPr>
        <p:blipFill>
          <a:blip r:embed="rId10">
            <a:alphaModFix amt="50000"/>
          </a:blip>
          <a:stretch>
            <a:fillRect/>
          </a:stretch>
        </p:blipFill>
        <p:spPr>
          <a:xfrm>
            <a:off x="2520579" y="4631080"/>
            <a:ext cx="738391" cy="369196"/>
          </a:xfrm>
          <a:prstGeom prst="rect">
            <a:avLst/>
          </a:prstGeom>
        </p:spPr>
      </p:pic>
      <p:sp>
        <p:nvSpPr>
          <p:cNvPr id="73" name="Oval 72">
            <a:extLst>
              <a:ext uri="{FF2B5EF4-FFF2-40B4-BE49-F238E27FC236}">
                <a16:creationId xmlns:a16="http://schemas.microsoft.com/office/drawing/2014/main" id="{08378BF8-8179-927D-D7C2-9C3387B8564B}"/>
              </a:ext>
            </a:extLst>
          </p:cNvPr>
          <p:cNvSpPr>
            <a:spLocks noChangeAspect="1"/>
          </p:cNvSpPr>
          <p:nvPr/>
        </p:nvSpPr>
        <p:spPr>
          <a:xfrm>
            <a:off x="3202314" y="4784751"/>
            <a:ext cx="91440" cy="914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0F4E949-9E79-34C6-C654-5A29C309C77E}"/>
                  </a:ext>
                </a:extLst>
              </p:cNvPr>
              <p:cNvSpPr txBox="1"/>
              <p:nvPr/>
            </p:nvSpPr>
            <p:spPr>
              <a:xfrm>
                <a:off x="3169649" y="4471537"/>
                <a:ext cx="1203782"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𝑥</m:t>
                          </m:r>
                          <m:r>
                            <a:rPr lang="en-US" b="0" i="1" smtClean="0">
                              <a:solidFill>
                                <a:schemeClr val="bg1"/>
                              </a:solidFill>
                              <a:latin typeface="Cambria Math" panose="02040503050406030204" pitchFamily="18" charset="0"/>
                              <a:ea typeface="Cambria Math" panose="02040503050406030204" pitchFamily="18" charset="0"/>
                            </a:rPr>
                            <m:t>′</m:t>
                          </m:r>
                        </m:e>
                        <m:sub>
                          <m:r>
                            <a:rPr lang="en-US" b="0" i="1" smtClean="0">
                              <a:solidFill>
                                <a:schemeClr val="bg1"/>
                              </a:solidFill>
                              <a:latin typeface="Cambria Math" panose="02040503050406030204" pitchFamily="18" charset="0"/>
                              <a:ea typeface="Cambria Math" panose="02040503050406030204" pitchFamily="18" charset="0"/>
                            </a:rPr>
                            <m:t>𝑒𝑔𝑜</m:t>
                          </m:r>
                        </m:sub>
                      </m:sSub>
                      <m:r>
                        <a:rPr lang="en-US" sz="1800"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𝑦</m:t>
                          </m:r>
                          <m:r>
                            <a:rPr lang="en-US" b="0" i="1" smtClean="0">
                              <a:solidFill>
                                <a:schemeClr val="bg1"/>
                              </a:solidFill>
                              <a:latin typeface="Cambria Math" panose="02040503050406030204" pitchFamily="18" charset="0"/>
                              <a:ea typeface="Cambria Math" panose="02040503050406030204" pitchFamily="18" charset="0"/>
                            </a:rPr>
                            <m:t>′</m:t>
                          </m:r>
                        </m:e>
                        <m:sub>
                          <m:r>
                            <a:rPr lang="en-US" b="0" i="1" smtClean="0">
                              <a:solidFill>
                                <a:schemeClr val="bg1"/>
                              </a:solidFill>
                              <a:latin typeface="Cambria Math" panose="02040503050406030204" pitchFamily="18" charset="0"/>
                              <a:ea typeface="Cambria Math" panose="02040503050406030204" pitchFamily="18" charset="0"/>
                            </a:rPr>
                            <m:t>𝑒𝑔𝑜</m:t>
                          </m:r>
                        </m:sub>
                      </m:sSub>
                      <m:r>
                        <a:rPr lang="en-US" sz="1800"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74" name="TextBox 73">
                <a:extLst>
                  <a:ext uri="{FF2B5EF4-FFF2-40B4-BE49-F238E27FC236}">
                    <a16:creationId xmlns:a16="http://schemas.microsoft.com/office/drawing/2014/main" id="{70F4E949-9E79-34C6-C654-5A29C309C77E}"/>
                  </a:ext>
                </a:extLst>
              </p:cNvPr>
              <p:cNvSpPr txBox="1">
                <a:spLocks noRot="1" noChangeAspect="1" noMove="1" noResize="1" noEditPoints="1" noAdjustHandles="1" noChangeArrowheads="1" noChangeShapeType="1" noTextEdit="1"/>
              </p:cNvSpPr>
              <p:nvPr/>
            </p:nvSpPr>
            <p:spPr>
              <a:xfrm>
                <a:off x="3169649" y="4471537"/>
                <a:ext cx="1203782" cy="391902"/>
              </a:xfrm>
              <a:prstGeom prst="rect">
                <a:avLst/>
              </a:prstGeom>
              <a:blipFill>
                <a:blip r:embed="rId17"/>
                <a:stretch>
                  <a:fillRect l="-1042" r="-21875"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2164D34-76B3-314C-A331-8832025650D3}"/>
                  </a:ext>
                </a:extLst>
              </p:cNvPr>
              <p:cNvSpPr txBox="1"/>
              <p:nvPr/>
            </p:nvSpPr>
            <p:spPr>
              <a:xfrm>
                <a:off x="5819021" y="4955186"/>
                <a:ext cx="617693" cy="3810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rPr>
                          </m:ctrlPr>
                        </m:sSubPr>
                        <m:e>
                          <m:acc>
                            <m:accPr>
                              <m:chr m:val="̂"/>
                              <m:ctrlPr>
                                <a:rPr lang="en-US" i="1" smtClean="0">
                                  <a:solidFill>
                                    <a:srgbClr val="FF0000"/>
                                  </a:solidFill>
                                  <a:latin typeface="Cambria Math" panose="02040503050406030204" pitchFamily="18" charset="0"/>
                                  <a:ea typeface="Cambria Math" panose="02040503050406030204" pitchFamily="18" charset="0"/>
                                </a:rPr>
                              </m:ctrlPr>
                            </m:accPr>
                            <m:e>
                              <m:r>
                                <a:rPr lang="en-US" i="1">
                                  <a:solidFill>
                                    <a:srgbClr val="FF0000"/>
                                  </a:solidFill>
                                  <a:latin typeface="Cambria Math" panose="02040503050406030204" pitchFamily="18" charset="0"/>
                                  <a:ea typeface="Cambria Math" panose="02040503050406030204" pitchFamily="18" charset="0"/>
                                </a:rPr>
                                <m:t>𝜃</m:t>
                              </m:r>
                            </m:e>
                          </m:acc>
                        </m:e>
                        <m:sub>
                          <m:r>
                            <a:rPr lang="en-US" b="0" i="1">
                              <a:solidFill>
                                <a:srgbClr val="FF0000"/>
                              </a:solidFill>
                              <a:latin typeface="Cambria Math" panose="02040503050406030204" pitchFamily="18" charset="0"/>
                              <a:ea typeface="Cambria Math" panose="02040503050406030204" pitchFamily="18" charset="0"/>
                            </a:rPr>
                            <m:t>𝑐</m:t>
                          </m:r>
                        </m:sub>
                      </m:sSub>
                    </m:oMath>
                  </m:oMathPara>
                </a14:m>
                <a:endParaRPr lang="en-US" dirty="0">
                  <a:solidFill>
                    <a:srgbClr val="FF0000"/>
                  </a:solidFill>
                </a:endParaRPr>
              </a:p>
            </p:txBody>
          </p:sp>
        </mc:Choice>
        <mc:Fallback xmlns="">
          <p:sp>
            <p:nvSpPr>
              <p:cNvPr id="75" name="TextBox 74">
                <a:extLst>
                  <a:ext uri="{FF2B5EF4-FFF2-40B4-BE49-F238E27FC236}">
                    <a16:creationId xmlns:a16="http://schemas.microsoft.com/office/drawing/2014/main" id="{42164D34-76B3-314C-A331-8832025650D3}"/>
                  </a:ext>
                </a:extLst>
              </p:cNvPr>
              <p:cNvSpPr txBox="1">
                <a:spLocks noRot="1" noChangeAspect="1" noMove="1" noResize="1" noEditPoints="1" noAdjustHandles="1" noChangeArrowheads="1" noChangeShapeType="1" noTextEdit="1"/>
              </p:cNvSpPr>
              <p:nvPr/>
            </p:nvSpPr>
            <p:spPr>
              <a:xfrm>
                <a:off x="5819021" y="4955186"/>
                <a:ext cx="617693" cy="381066"/>
              </a:xfrm>
              <a:prstGeom prst="rect">
                <a:avLst/>
              </a:prstGeom>
              <a:blipFill>
                <a:blip r:embed="rId18"/>
                <a:stretch>
                  <a:fillRect t="-6452"/>
                </a:stretch>
              </a:blipFill>
            </p:spPr>
            <p:txBody>
              <a:bodyPr/>
              <a:lstStyle/>
              <a:p>
                <a:r>
                  <a:rPr lang="en-US">
                    <a:noFill/>
                  </a:rPr>
                  <a:t> </a:t>
                </a:r>
              </a:p>
            </p:txBody>
          </p:sp>
        </mc:Fallback>
      </mc:AlternateContent>
      <p:sp>
        <p:nvSpPr>
          <p:cNvPr id="76" name="Oval 75">
            <a:extLst>
              <a:ext uri="{FF2B5EF4-FFF2-40B4-BE49-F238E27FC236}">
                <a16:creationId xmlns:a16="http://schemas.microsoft.com/office/drawing/2014/main" id="{ACBA00AD-C4AC-6AD4-1669-394132892618}"/>
              </a:ext>
            </a:extLst>
          </p:cNvPr>
          <p:cNvSpPr>
            <a:spLocks noChangeAspect="1"/>
          </p:cNvSpPr>
          <p:nvPr/>
        </p:nvSpPr>
        <p:spPr>
          <a:xfrm>
            <a:off x="6467319" y="4782800"/>
            <a:ext cx="91440" cy="9144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FD91A248-D536-28D0-E25D-896EAD5E6512}"/>
              </a:ext>
            </a:extLst>
          </p:cNvPr>
          <p:cNvCxnSpPr>
            <a:cxnSpLocks/>
            <a:stCxn id="73" idx="6"/>
            <a:endCxn id="76" idx="2"/>
          </p:cNvCxnSpPr>
          <p:nvPr/>
        </p:nvCxnSpPr>
        <p:spPr>
          <a:xfrm flipV="1">
            <a:off x="3293754" y="4828520"/>
            <a:ext cx="3173565" cy="1951"/>
          </a:xfrm>
          <a:prstGeom prst="straightConnector1">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8C6ABB1-495C-B3EC-5A9A-659270692102}"/>
                  </a:ext>
                </a:extLst>
              </p:cNvPr>
              <p:cNvSpPr txBox="1"/>
              <p:nvPr/>
            </p:nvSpPr>
            <p:spPr>
              <a:xfrm>
                <a:off x="5668453" y="4398863"/>
                <a:ext cx="852429" cy="399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acc>
                            <m:accPr>
                              <m:chr m:val="̂"/>
                              <m:ctrlPr>
                                <a:rPr lang="en-US" i="1">
                                  <a:solidFill>
                                    <a:srgbClr val="FF0000"/>
                                  </a:solidFill>
                                  <a:latin typeface="Cambria Math" panose="02040503050406030204" pitchFamily="18" charset="0"/>
                                  <a:ea typeface="Cambria Math" panose="02040503050406030204" pitchFamily="18" charset="0"/>
                                </a:rPr>
                              </m:ctrlPr>
                            </m:accPr>
                            <m:e>
                              <m:r>
                                <a:rPr lang="en-US" b="0" i="1" smtClean="0">
                                  <a:solidFill>
                                    <a:srgbClr val="FF0000"/>
                                  </a:solidFill>
                                  <a:latin typeface="Cambria Math" panose="02040503050406030204" pitchFamily="18" charset="0"/>
                                  <a:ea typeface="Cambria Math" panose="02040503050406030204" pitchFamily="18" charset="0"/>
                                </a:rPr>
                                <m:t>𝑥</m:t>
                              </m:r>
                              <m:r>
                                <a:rPr lang="en-US" b="0" i="1" smtClean="0">
                                  <a:solidFill>
                                    <a:srgbClr val="FF0000"/>
                                  </a:solidFill>
                                  <a:latin typeface="Cambria Math" panose="02040503050406030204" pitchFamily="18" charset="0"/>
                                  <a:ea typeface="Cambria Math" panose="02040503050406030204" pitchFamily="18" charset="0"/>
                                </a:rPr>
                                <m:t>′</m:t>
                              </m:r>
                            </m:e>
                          </m:acc>
                        </m:e>
                        <m:sub>
                          <m:r>
                            <a:rPr lang="en-US" i="1">
                              <a:solidFill>
                                <a:srgbClr val="FF0000"/>
                              </a:solidFill>
                              <a:latin typeface="Cambria Math" panose="02040503050406030204" pitchFamily="18" charset="0"/>
                              <a:ea typeface="Cambria Math" panose="02040503050406030204" pitchFamily="18" charset="0"/>
                            </a:rPr>
                            <m:t>𝑐</m:t>
                          </m:r>
                        </m:sub>
                      </m:sSub>
                      <m:r>
                        <a:rPr lang="en-US" sz="1800"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acc>
                            <m:accPr>
                              <m:chr m:val="̂"/>
                              <m:ctrlPr>
                                <a:rPr lang="en-US" i="1">
                                  <a:solidFill>
                                    <a:srgbClr val="FF0000"/>
                                  </a:solidFill>
                                  <a:latin typeface="Cambria Math" panose="02040503050406030204" pitchFamily="18" charset="0"/>
                                  <a:ea typeface="Cambria Math" panose="02040503050406030204" pitchFamily="18" charset="0"/>
                                </a:rPr>
                              </m:ctrlPr>
                            </m:accPr>
                            <m:e>
                              <m:r>
                                <a:rPr lang="en-US" b="0" i="1" smtClean="0">
                                  <a:solidFill>
                                    <a:srgbClr val="FF0000"/>
                                  </a:solidFill>
                                  <a:latin typeface="Cambria Math" panose="02040503050406030204" pitchFamily="18" charset="0"/>
                                  <a:ea typeface="Cambria Math" panose="02040503050406030204" pitchFamily="18" charset="0"/>
                                </a:rPr>
                                <m:t>𝑦</m:t>
                              </m:r>
                              <m:r>
                                <a:rPr lang="en-US" b="0" i="1" smtClean="0">
                                  <a:solidFill>
                                    <a:srgbClr val="FF0000"/>
                                  </a:solidFill>
                                  <a:latin typeface="Cambria Math" panose="02040503050406030204" pitchFamily="18" charset="0"/>
                                  <a:ea typeface="Cambria Math" panose="02040503050406030204" pitchFamily="18" charset="0"/>
                                </a:rPr>
                                <m:t>′</m:t>
                              </m:r>
                            </m:e>
                          </m:acc>
                        </m:e>
                        <m:sub>
                          <m:r>
                            <a:rPr lang="en-US" i="1">
                              <a:solidFill>
                                <a:srgbClr val="FF0000"/>
                              </a:solidFill>
                              <a:latin typeface="Cambria Math" panose="02040503050406030204" pitchFamily="18" charset="0"/>
                              <a:ea typeface="Cambria Math" panose="02040503050406030204" pitchFamily="18" charset="0"/>
                            </a:rPr>
                            <m:t>𝑐</m:t>
                          </m:r>
                        </m:sub>
                      </m:sSub>
                      <m:r>
                        <a:rPr lang="en-US" sz="1800" b="0" i="1"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78" name="TextBox 77">
                <a:extLst>
                  <a:ext uri="{FF2B5EF4-FFF2-40B4-BE49-F238E27FC236}">
                    <a16:creationId xmlns:a16="http://schemas.microsoft.com/office/drawing/2014/main" id="{48C6ABB1-495C-B3EC-5A9A-659270692102}"/>
                  </a:ext>
                </a:extLst>
              </p:cNvPr>
              <p:cNvSpPr txBox="1">
                <a:spLocks noRot="1" noChangeAspect="1" noMove="1" noResize="1" noEditPoints="1" noAdjustHandles="1" noChangeArrowheads="1" noChangeShapeType="1" noTextEdit="1"/>
              </p:cNvSpPr>
              <p:nvPr/>
            </p:nvSpPr>
            <p:spPr>
              <a:xfrm>
                <a:off x="5668453" y="4398863"/>
                <a:ext cx="852429" cy="399661"/>
              </a:xfrm>
              <a:prstGeom prst="rect">
                <a:avLst/>
              </a:prstGeom>
              <a:blipFill>
                <a:blip r:embed="rId19"/>
                <a:stretch>
                  <a:fillRect l="-2941" t="-3125" r="-2205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A7951B1-2CA2-14A8-3D02-B5FB73BE2EF0}"/>
                  </a:ext>
                </a:extLst>
              </p:cNvPr>
              <p:cNvSpPr txBox="1"/>
              <p:nvPr/>
            </p:nvSpPr>
            <p:spPr>
              <a:xfrm>
                <a:off x="4528002" y="4420880"/>
                <a:ext cx="1477892"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𝑫</m:t>
                          </m:r>
                          <m:r>
                            <a:rPr lang="en-US" b="1" i="1" smtClean="0">
                              <a:solidFill>
                                <a:schemeClr val="bg1"/>
                              </a:solidFill>
                              <a:latin typeface="Cambria Math" panose="02040503050406030204" pitchFamily="18" charset="0"/>
                            </a:rPr>
                            <m:t>′</m:t>
                          </m:r>
                        </m:e>
                        <m:sub>
                          <m:r>
                            <a:rPr lang="en-US" b="1" i="1" smtClean="0">
                              <a:solidFill>
                                <a:schemeClr val="bg1"/>
                              </a:solidFill>
                              <a:latin typeface="Cambria Math" panose="02040503050406030204" pitchFamily="18" charset="0"/>
                            </a:rPr>
                            <m:t>𝒄</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𝒆𝒈𝒐</m:t>
                          </m:r>
                        </m:sub>
                      </m:sSub>
                    </m:oMath>
                  </m:oMathPara>
                </a14:m>
                <a:endParaRPr lang="en-US" b="1" dirty="0">
                  <a:solidFill>
                    <a:schemeClr val="bg1"/>
                  </a:solidFill>
                </a:endParaRPr>
              </a:p>
            </p:txBody>
          </p:sp>
        </mc:Choice>
        <mc:Fallback xmlns="">
          <p:sp>
            <p:nvSpPr>
              <p:cNvPr id="79" name="TextBox 78">
                <a:extLst>
                  <a:ext uri="{FF2B5EF4-FFF2-40B4-BE49-F238E27FC236}">
                    <a16:creationId xmlns:a16="http://schemas.microsoft.com/office/drawing/2014/main" id="{9A7951B1-2CA2-14A8-3D02-B5FB73BE2EF0}"/>
                  </a:ext>
                </a:extLst>
              </p:cNvPr>
              <p:cNvSpPr txBox="1">
                <a:spLocks noRot="1" noChangeAspect="1" noMove="1" noResize="1" noEditPoints="1" noAdjustHandles="1" noChangeArrowheads="1" noChangeShapeType="1" noTextEdit="1"/>
              </p:cNvSpPr>
              <p:nvPr/>
            </p:nvSpPr>
            <p:spPr>
              <a:xfrm>
                <a:off x="4528002" y="4420880"/>
                <a:ext cx="1477892" cy="391902"/>
              </a:xfrm>
              <a:prstGeom prst="rect">
                <a:avLst/>
              </a:prstGeom>
              <a:blipFill>
                <a:blip r:embed="rId20"/>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1471CD1-5AAF-A5BA-7812-304154935D12}"/>
                  </a:ext>
                </a:extLst>
              </p:cNvPr>
              <p:cNvSpPr txBox="1"/>
              <p:nvPr/>
            </p:nvSpPr>
            <p:spPr>
              <a:xfrm>
                <a:off x="7823727" y="2051023"/>
                <a:ext cx="4238789" cy="923330"/>
              </a:xfrm>
              <a:prstGeom prst="rect">
                <a:avLst/>
              </a:prstGeom>
              <a:noFill/>
              <a:ln>
                <a:solidFill>
                  <a:schemeClr val="tx1">
                    <a:lumMod val="50000"/>
                    <a:lumOff val="50000"/>
                  </a:schemeClr>
                </a:solidFill>
              </a:ln>
            </p:spPr>
            <p:txBody>
              <a:bodyPr wrap="square">
                <a:spAutoFit/>
              </a:bodyPr>
              <a:lstStyle/>
              <a:p>
                <a14:m>
                  <m:oMath xmlns:m="http://schemas.openxmlformats.org/officeDocument/2006/math">
                    <m:sSub>
                      <m:sSubPr>
                        <m:ctrlPr>
                          <a:rPr lang="en-US" sz="1800" i="1" smtClean="0">
                            <a:latin typeface="Cambria Math" panose="02040503050406030204" pitchFamily="18" charset="0"/>
                          </a:rPr>
                        </m:ctrlPr>
                      </m:sSubPr>
                      <m:e>
                        <m:r>
                          <a:rPr lang="en-US" sz="1800" b="1" i="1" smtClean="0">
                            <a:latin typeface="Cambria Math" panose="02040503050406030204" pitchFamily="18" charset="0"/>
                          </a:rPr>
                          <m:t>𝒛</m:t>
                        </m:r>
                      </m:e>
                      <m:sub>
                        <m:r>
                          <a:rPr lang="en-US" sz="1800" b="0" i="1" smtClean="0">
                            <a:latin typeface="Cambria Math" panose="02040503050406030204" pitchFamily="18" charset="0"/>
                          </a:rPr>
                          <m:t>𝑐</m:t>
                        </m:r>
                      </m:sub>
                    </m:sSub>
                  </m:oMath>
                </a14:m>
                <a:r>
                  <a:rPr lang="en-US" dirty="0"/>
                  <a:t>: real-world information</a:t>
                </a:r>
              </a:p>
              <a:p>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𝒛</m:t>
                        </m:r>
                        <m:r>
                          <a:rPr lang="en-US" b="1" i="1" smtClean="0">
                            <a:latin typeface="Cambria Math" panose="02040503050406030204" pitchFamily="18" charset="0"/>
                          </a:rPr>
                          <m:t>′</m:t>
                        </m:r>
                      </m:e>
                      <m:sub>
                        <m:r>
                          <a:rPr lang="en-US" i="1">
                            <a:latin typeface="Cambria Math" panose="02040503050406030204" pitchFamily="18" charset="0"/>
                          </a:rPr>
                          <m:t>𝑐</m:t>
                        </m:r>
                      </m:sub>
                    </m:sSub>
                  </m:oMath>
                </a14:m>
                <a:r>
                  <a:rPr lang="en-US" dirty="0"/>
                  <a:t>: predicted information at next time step</a:t>
                </a:r>
              </a:p>
              <a:p>
                <a14:m>
                  <m:oMath xmlns:m="http://schemas.openxmlformats.org/officeDocument/2006/math">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𝒛</m:t>
                            </m:r>
                          </m:e>
                        </m:acc>
                      </m:e>
                      <m:sub>
                        <m:r>
                          <a:rPr lang="en-US" i="1">
                            <a:latin typeface="Cambria Math" panose="02040503050406030204" pitchFamily="18" charset="0"/>
                          </a:rPr>
                          <m:t>𝑐</m:t>
                        </m:r>
                      </m:sub>
                    </m:sSub>
                  </m:oMath>
                </a14:m>
                <a:r>
                  <a:rPr lang="en-US" dirty="0"/>
                  <a:t>: worst-case information</a:t>
                </a:r>
              </a:p>
            </p:txBody>
          </p:sp>
        </mc:Choice>
        <mc:Fallback xmlns="">
          <p:sp>
            <p:nvSpPr>
              <p:cNvPr id="43" name="TextBox 42">
                <a:extLst>
                  <a:ext uri="{FF2B5EF4-FFF2-40B4-BE49-F238E27FC236}">
                    <a16:creationId xmlns:a16="http://schemas.microsoft.com/office/drawing/2014/main" id="{01471CD1-5AAF-A5BA-7812-304154935D12}"/>
                  </a:ext>
                </a:extLst>
              </p:cNvPr>
              <p:cNvSpPr txBox="1">
                <a:spLocks noRot="1" noChangeAspect="1" noMove="1" noResize="1" noEditPoints="1" noAdjustHandles="1" noChangeArrowheads="1" noChangeShapeType="1" noTextEdit="1"/>
              </p:cNvSpPr>
              <p:nvPr/>
            </p:nvSpPr>
            <p:spPr>
              <a:xfrm>
                <a:off x="7823727" y="2051023"/>
                <a:ext cx="4238789" cy="923330"/>
              </a:xfrm>
              <a:prstGeom prst="rect">
                <a:avLst/>
              </a:prstGeom>
              <a:blipFill>
                <a:blip r:embed="rId21"/>
                <a:stretch>
                  <a:fillRect t="-1333" r="-298" b="-9333"/>
                </a:stretch>
              </a:blipFill>
              <a:ln>
                <a:solidFill>
                  <a:schemeClr val="tx1">
                    <a:lumMod val="50000"/>
                    <a:lumOff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09843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Collision Detection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p:txBody>
              <a:bodyPr/>
              <a:lstStyle/>
              <a:p>
                <a:r>
                  <a:rPr lang="en-US" dirty="0"/>
                  <a:t>At first, AV estimates other vehicle’s Response Envelope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𝑹𝑬</m:t>
                        </m:r>
                      </m:e>
                    </m:acc>
                  </m:oMath>
                </a14:m>
                <a:r>
                  <a:rPr lang="en-US" dirty="0"/>
                  <a:t>)</a:t>
                </a:r>
              </a:p>
            </p:txBody>
          </p:sp>
        </mc:Choice>
        <mc:Fallback xmlns="">
          <p:sp>
            <p:nvSpPr>
              <p:cNvPr id="4" name="Content Placeholder 3">
                <a:extLst>
                  <a:ext uri="{FF2B5EF4-FFF2-40B4-BE49-F238E27FC236}">
                    <a16:creationId xmlns:a16="http://schemas.microsoft.com/office/drawing/2014/main" id="{21A15C32-781E-4D0C-B3DC-A83A570444FC}"/>
                  </a:ext>
                </a:extLst>
              </p:cNvPr>
              <p:cNvSpPr>
                <a:spLocks noGrp="1" noRot="1" noChangeAspect="1" noMove="1" noResize="1" noEditPoints="1" noAdjustHandles="1" noChangeArrowheads="1" noChangeShapeType="1" noTextEdit="1"/>
              </p:cNvSpPr>
              <p:nvPr>
                <p:ph sz="quarter" idx="1"/>
              </p:nvPr>
            </p:nvSpPr>
            <p:spPr>
              <a:blipFill>
                <a:blip r:embed="rId3"/>
                <a:stretch>
                  <a:fillRect l="-551" t="-10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BB12D488-EF05-9632-290E-C77E1C5CB453}"/>
                  </a:ext>
                </a:extLst>
              </p:cNvPr>
              <p:cNvSpPr txBox="1"/>
              <p:nvPr/>
            </p:nvSpPr>
            <p:spPr>
              <a:xfrm>
                <a:off x="285041" y="1853544"/>
                <a:ext cx="11381388" cy="511230"/>
              </a:xfrm>
              <a:prstGeom prst="rect">
                <a:avLst/>
              </a:prstGeom>
              <a:noFill/>
              <a:ln>
                <a:solidFill>
                  <a:schemeClr val="tx1"/>
                </a:solidFill>
              </a:ln>
            </p:spPr>
            <p:txBody>
              <a:bodyPr wrap="square" anchor="ctr">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rPr>
                          </m:ctrlPr>
                        </m:sSubPr>
                        <m:e>
                          <m:acc>
                            <m:accPr>
                              <m:chr m:val="̂"/>
                              <m:ctrlPr>
                                <a:rPr lang="en-US" sz="2400" b="1" i="1">
                                  <a:latin typeface="Cambria Math" panose="02040503050406030204" pitchFamily="18" charset="0"/>
                                </a:rPr>
                              </m:ctrlPr>
                            </m:accPr>
                            <m:e>
                              <m:r>
                                <a:rPr lang="en-US" sz="2400" b="1" i="1">
                                  <a:latin typeface="Cambria Math" panose="02040503050406030204" pitchFamily="18" charset="0"/>
                                </a:rPr>
                                <m:t>𝑹𝑬</m:t>
                              </m:r>
                            </m:e>
                          </m:acc>
                        </m:e>
                        <m:sub>
                          <m:r>
                            <a:rPr lang="en-US" sz="2400" b="1" i="1" smtClean="0">
                              <a:solidFill>
                                <a:schemeClr val="tx1"/>
                              </a:solidFill>
                              <a:latin typeface="Cambria Math" panose="02040503050406030204" pitchFamily="18" charset="0"/>
                            </a:rPr>
                            <m:t>𝒄</m:t>
                          </m:r>
                        </m:sub>
                      </m:sSub>
                      <m:r>
                        <a:rPr lang="en-US" sz="2400" b="1" i="1" smtClean="0">
                          <a:solidFill>
                            <a:schemeClr val="tx1"/>
                          </a:solidFill>
                          <a:latin typeface="Cambria Math" panose="02040503050406030204" pitchFamily="18" charset="0"/>
                        </a:rPr>
                        <m:t>=</m:t>
                      </m:r>
                      <m:d>
                        <m:dPr>
                          <m:begChr m:val="{"/>
                          <m:endChr m:val="}"/>
                          <m:ctrlPr>
                            <a:rPr lang="en-US" sz="2400" b="1" i="1" smtClean="0">
                              <a:solidFill>
                                <a:schemeClr val="tx1"/>
                              </a:solidFill>
                              <a:latin typeface="Cambria Math" panose="02040503050406030204" pitchFamily="18" charset="0"/>
                            </a:rPr>
                          </m:ctrlPr>
                        </m:dPr>
                        <m:e>
                          <m:sSub>
                            <m:sSubPr>
                              <m:ctrlPr>
                                <a:rPr lang="en-US" sz="2400" b="1" i="1" smtClean="0">
                                  <a:solidFill>
                                    <a:schemeClr val="tx1"/>
                                  </a:solidFill>
                                  <a:latin typeface="Cambria Math" panose="02040503050406030204" pitchFamily="18" charset="0"/>
                                </a:rPr>
                              </m:ctrlPr>
                            </m:sSubPr>
                            <m:e>
                              <m:acc>
                                <m:accPr>
                                  <m:chr m:val="̂"/>
                                  <m:ctrlPr>
                                    <a:rPr lang="en-US" sz="2400" b="1" i="1" smtClean="0">
                                      <a:solidFill>
                                        <a:schemeClr val="tx1"/>
                                      </a:solidFill>
                                      <a:latin typeface="Cambria Math" panose="02040503050406030204" pitchFamily="18" charset="0"/>
                                    </a:rPr>
                                  </m:ctrlPr>
                                </m:accPr>
                                <m:e>
                                  <m:r>
                                    <a:rPr lang="en-US" sz="2400" b="1" i="1" smtClean="0">
                                      <a:solidFill>
                                        <a:schemeClr val="tx1"/>
                                      </a:solidFill>
                                      <a:latin typeface="Cambria Math" panose="02040503050406030204" pitchFamily="18" charset="0"/>
                                    </a:rPr>
                                    <m:t>𝒕</m:t>
                                  </m:r>
                                </m:e>
                              </m:acc>
                            </m:e>
                            <m:sub>
                              <m:r>
                                <a:rPr lang="en-US" sz="2400" b="1" i="1" smtClean="0">
                                  <a:solidFill>
                                    <a:schemeClr val="tx1"/>
                                  </a:solidFill>
                                  <a:latin typeface="Cambria Math" panose="02040503050406030204" pitchFamily="18" charset="0"/>
                                </a:rPr>
                                <m:t>𝒄</m:t>
                              </m:r>
                            </m:sub>
                          </m:sSub>
                          <m:d>
                            <m:dPr>
                              <m:ctrlPr>
                                <a:rPr lang="en-US" sz="2400" b="1"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𝒀</m:t>
                              </m:r>
                            </m:e>
                          </m:d>
                          <m:r>
                            <a:rPr lang="en-US" sz="2400" b="1" i="1" smtClean="0">
                              <a:solidFill>
                                <a:schemeClr val="tx1"/>
                              </a:solidFill>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𝜶</m:t>
                          </m:r>
                          <m:r>
                            <a:rPr lang="en-US" sz="2400" b="1" i="1">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𝒘</m:t>
                              </m:r>
                            </m:e>
                            <m:sub>
                              <m:r>
                                <a:rPr lang="en-US" sz="2400" b="1" i="1" smtClean="0">
                                  <a:latin typeface="Cambria Math" panose="02040503050406030204" pitchFamily="18" charset="0"/>
                                  <a:ea typeface="Cambria Math" panose="02040503050406030204" pitchFamily="18" charset="0"/>
                                </a:rPr>
                                <m:t>𝒄</m:t>
                              </m:r>
                            </m:sub>
                          </m:sSub>
                          <m:d>
                            <m:dPr>
                              <m:ctrlPr>
                                <a:rPr lang="en-US" sz="2400" b="1" i="1">
                                  <a:latin typeface="Cambria Math" panose="02040503050406030204" pitchFamily="18" charset="0"/>
                                </a:rPr>
                              </m:ctrlPr>
                            </m:dPr>
                            <m:e>
                              <m:r>
                                <a:rPr lang="en-US" sz="2400" b="1" i="1">
                                  <a:latin typeface="Cambria Math" panose="02040503050406030204" pitchFamily="18" charset="0"/>
                                </a:rPr>
                                <m:t>𝒀</m:t>
                              </m:r>
                            </m:e>
                          </m:d>
                          <m:r>
                            <a:rPr lang="en-US" sz="2400" b="1" i="1">
                              <a:solidFill>
                                <a:schemeClr val="tx1"/>
                              </a:solidFill>
                              <a:latin typeface="Cambria Math" panose="02040503050406030204" pitchFamily="18" charset="0"/>
                              <a:ea typeface="Cambria Math" panose="02040503050406030204" pitchFamily="18" charset="0"/>
                            </a:rPr>
                            <m:t>∙</m:t>
                          </m:r>
                          <m:sSubSup>
                            <m:sSubSupPr>
                              <m:ctrlPr>
                                <a:rPr lang="en-US" sz="2400" b="1" i="1">
                                  <a:solidFill>
                                    <a:schemeClr val="tx1"/>
                                  </a:solidFill>
                                  <a:latin typeface="Cambria Math" panose="02040503050406030204" pitchFamily="18" charset="0"/>
                                </a:rPr>
                              </m:ctrlPr>
                            </m:sSubSupPr>
                            <m:e>
                              <m:acc>
                                <m:accPr>
                                  <m:chr m:val="̂"/>
                                  <m:ctrlPr>
                                    <a:rPr lang="en-US" sz="2400" b="1" i="1">
                                      <a:latin typeface="Cambria Math" panose="02040503050406030204" pitchFamily="18" charset="0"/>
                                    </a:rPr>
                                  </m:ctrlPr>
                                </m:accPr>
                                <m:e>
                                  <m:r>
                                    <a:rPr lang="en-US" sz="2400" b="1" i="1">
                                      <a:latin typeface="Cambria Math" panose="02040503050406030204" pitchFamily="18" charset="0"/>
                                    </a:rPr>
                                    <m:t>𝒕</m:t>
                                  </m:r>
                                </m:e>
                              </m:acc>
                            </m:e>
                            <m:sub>
                              <m:r>
                                <a:rPr lang="en-US" sz="2400" b="1" i="1" smtClean="0">
                                  <a:solidFill>
                                    <a:schemeClr val="tx1"/>
                                  </a:solidFill>
                                  <a:latin typeface="Cambria Math" panose="02040503050406030204" pitchFamily="18" charset="0"/>
                                </a:rPr>
                                <m:t>𝒄</m:t>
                              </m:r>
                            </m:sub>
                            <m:sup>
                              <m:r>
                                <a:rPr lang="en-US" sz="2400" b="1" i="1">
                                  <a:solidFill>
                                    <a:schemeClr val="tx1"/>
                                  </a:solidFill>
                                  <a:latin typeface="Cambria Math" panose="02040503050406030204" pitchFamily="18" charset="0"/>
                                  <a:ea typeface="Cambria Math" panose="02040503050406030204" pitchFamily="18" charset="0"/>
                                </a:rPr>
                                <m:t>⊥</m:t>
                              </m:r>
                            </m:sup>
                          </m:sSubSup>
                          <m:d>
                            <m:dPr>
                              <m:ctrlPr>
                                <a:rPr lang="en-US" sz="2400" b="1" i="1">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𝒀</m:t>
                              </m:r>
                            </m:e>
                          </m:d>
                        </m:e>
                        <m:e>
                          <m:r>
                            <a:rPr lang="en-US" sz="2400" b="1" i="1" smtClean="0">
                              <a:solidFill>
                                <a:schemeClr val="tx1"/>
                              </a:solidFill>
                              <a:latin typeface="Cambria Math" panose="02040503050406030204" pitchFamily="18" charset="0"/>
                            </a:rPr>
                            <m:t>𝒀</m:t>
                          </m:r>
                          <m:r>
                            <a:rPr lang="en-US" sz="2400" b="1" i="1" smtClean="0">
                              <a:solidFill>
                                <a:schemeClr val="tx1"/>
                              </a:solidFill>
                              <a:latin typeface="Cambria Math" panose="02040503050406030204" pitchFamily="18" charset="0"/>
                              <a:ea typeface="Cambria Math" panose="02040503050406030204" pitchFamily="18" charset="0"/>
                            </a:rPr>
                            <m:t>∈</m:t>
                          </m:r>
                          <m:d>
                            <m:dPr>
                              <m:begChr m:val="["/>
                              <m:endChr m:val="]"/>
                              <m:ctrlPr>
                                <a:rPr lang="en-US" sz="2400" b="1" i="1" smtClean="0">
                                  <a:solidFill>
                                    <a:schemeClr val="tx1"/>
                                  </a:solidFill>
                                  <a:latin typeface="Cambria Math" panose="02040503050406030204" pitchFamily="18" charset="0"/>
                                  <a:ea typeface="Cambria Math" panose="02040503050406030204" pitchFamily="18" charset="0"/>
                                </a:rPr>
                              </m:ctrlPr>
                            </m:dPr>
                            <m:e>
                              <m:sSub>
                                <m:sSubPr>
                                  <m:ctrlPr>
                                    <a:rPr lang="en-US" sz="2400" b="1" i="1">
                                      <a:solidFill>
                                        <a:schemeClr val="tx1"/>
                                      </a:solidFill>
                                      <a:latin typeface="Cambria Math" panose="02040503050406030204" pitchFamily="18" charset="0"/>
                                    </a:rPr>
                                  </m:ctrlPr>
                                </m:sSubPr>
                                <m:e>
                                  <m:acc>
                                    <m:accPr>
                                      <m:chr m:val="̂"/>
                                      <m:ctrlPr>
                                        <a:rPr lang="en-US" sz="2400" b="1" i="1">
                                          <a:latin typeface="Cambria Math" panose="02040503050406030204" pitchFamily="18" charset="0"/>
                                        </a:rPr>
                                      </m:ctrlPr>
                                    </m:accPr>
                                    <m:e>
                                      <m:r>
                                        <a:rPr lang="en-US" sz="2400" b="1" i="1" smtClean="0">
                                          <a:latin typeface="Cambria Math" panose="02040503050406030204" pitchFamily="18" charset="0"/>
                                        </a:rPr>
                                        <m:t>𝒀</m:t>
                                      </m:r>
                                    </m:e>
                                  </m:acc>
                                </m:e>
                                <m:sub>
                                  <m:r>
                                    <a:rPr lang="en-US" sz="2400" b="1" i="1" smtClean="0">
                                      <a:solidFill>
                                        <a:schemeClr val="tx1"/>
                                      </a:solidFill>
                                      <a:latin typeface="Cambria Math" panose="02040503050406030204" pitchFamily="18" charset="0"/>
                                    </a:rPr>
                                    <m:t>𝒕𝒂𝒊𝒍</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𝒄</m:t>
                                  </m:r>
                                </m:sub>
                              </m:sSub>
                              <m:r>
                                <a:rPr lang="en-US" sz="2400" b="1" i="1"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sSub>
                                    <m:sSubPr>
                                      <m:ctrlPr>
                                        <a:rPr lang="en-US" sz="2400" b="1" i="1">
                                          <a:latin typeface="Cambria Math" panose="02040503050406030204" pitchFamily="18" charset="0"/>
                                        </a:rPr>
                                      </m:ctrlPr>
                                    </m:sSubPr>
                                    <m:e>
                                      <m:acc>
                                        <m:accPr>
                                          <m:chr m:val="̂"/>
                                          <m:ctrlPr>
                                            <a:rPr lang="en-US" sz="2400" b="1" i="1">
                                              <a:latin typeface="Cambria Math" panose="02040503050406030204" pitchFamily="18" charset="0"/>
                                            </a:rPr>
                                          </m:ctrlPr>
                                        </m:accPr>
                                        <m:e>
                                          <m:r>
                                            <a:rPr lang="en-US" sz="2400" b="1" i="1">
                                              <a:latin typeface="Cambria Math" panose="02040503050406030204" pitchFamily="18" charset="0"/>
                                            </a:rPr>
                                            <m:t>𝒀</m:t>
                                          </m:r>
                                        </m:e>
                                      </m:acc>
                                    </m:e>
                                    <m:sub>
                                      <m:r>
                                        <a:rPr lang="en-US" sz="2400" b="1" i="1" smtClean="0">
                                          <a:latin typeface="Cambria Math" panose="02040503050406030204" pitchFamily="18" charset="0"/>
                                        </a:rPr>
                                        <m:t>𝒉𝒆𝒂𝒅</m:t>
                                      </m:r>
                                      <m:r>
                                        <a:rPr lang="en-US" sz="2400" b="1" i="1">
                                          <a:latin typeface="Cambria Math" panose="02040503050406030204" pitchFamily="18" charset="0"/>
                                        </a:rPr>
                                        <m:t>,</m:t>
                                      </m:r>
                                      <m:r>
                                        <a:rPr lang="en-US" sz="2400" b="1" i="1">
                                          <a:latin typeface="Cambria Math" panose="02040503050406030204" pitchFamily="18" charset="0"/>
                                        </a:rPr>
                                        <m:t>𝒄</m:t>
                                      </m:r>
                                    </m:sub>
                                  </m:sSub>
                                  <m:r>
                                    <a:rPr lang="en-US" sz="2400" b="1" i="1">
                                      <a:solidFill>
                                        <a:schemeClr val="tx1"/>
                                      </a:solidFill>
                                      <a:latin typeface="Cambria Math" panose="02040503050406030204" pitchFamily="18" charset="0"/>
                                    </a:rPr>
                                    <m:t>+</m:t>
                                  </m:r>
                                  <m:acc>
                                    <m:accPr>
                                      <m:chr m:val="̂"/>
                                      <m:ctrlPr>
                                        <a:rPr lang="en-US" sz="2400" b="1" i="1">
                                          <a:latin typeface="Cambria Math" panose="02040503050406030204" pitchFamily="18" charset="0"/>
                                        </a:rPr>
                                      </m:ctrlPr>
                                    </m:accPr>
                                    <m:e>
                                      <m:r>
                                        <a:rPr lang="en-US" sz="2400" b="1" i="1" smtClean="0">
                                          <a:latin typeface="Cambria Math" panose="02040503050406030204" pitchFamily="18" charset="0"/>
                                        </a:rPr>
                                        <m:t>𝒅</m:t>
                                      </m:r>
                                    </m:e>
                                  </m:acc>
                                </m:e>
                                <m:sub>
                                  <m:r>
                                    <a:rPr lang="en-US" sz="2400" b="1" i="1" smtClean="0">
                                      <a:solidFill>
                                        <a:schemeClr val="tx1"/>
                                      </a:solidFill>
                                      <a:latin typeface="Cambria Math" panose="02040503050406030204" pitchFamily="18" charset="0"/>
                                    </a:rPr>
                                    <m:t>𝒓</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𝒄</m:t>
                                  </m:r>
                                </m:sub>
                              </m:sSub>
                            </m:e>
                          </m:d>
                          <m:r>
                            <a:rPr lang="en-US" sz="2400" b="1" i="1">
                              <a:solidFill>
                                <a:schemeClr val="tx1"/>
                              </a:solidFill>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𝜶</m:t>
                          </m:r>
                          <m:r>
                            <a:rPr lang="en-US" sz="2400" b="1" i="1">
                              <a:solidFill>
                                <a:schemeClr val="tx1"/>
                              </a:solidFill>
                              <a:latin typeface="Cambria Math" panose="02040503050406030204" pitchFamily="18" charset="0"/>
                              <a:ea typeface="Cambria Math" panose="02040503050406030204" pitchFamily="18" charset="0"/>
                            </a:rPr>
                            <m:t>∈</m:t>
                          </m:r>
                          <m:d>
                            <m:dPr>
                              <m:begChr m:val="["/>
                              <m:endChr m:val="]"/>
                              <m:ctrlPr>
                                <a:rPr lang="en-US" sz="2400" b="1" i="1">
                                  <a:solidFill>
                                    <a:schemeClr val="tx1"/>
                                  </a:solidFill>
                                  <a:latin typeface="Cambria Math" panose="02040503050406030204" pitchFamily="18" charset="0"/>
                                  <a:ea typeface="Cambria Math" panose="02040503050406030204" pitchFamily="18" charset="0"/>
                                </a:rPr>
                              </m:ctrlPr>
                            </m:dPr>
                            <m:e>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𝟏</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𝟐</m:t>
                              </m:r>
                            </m:e>
                          </m:d>
                        </m:e>
                      </m:d>
                    </m:oMath>
                  </m:oMathPara>
                </a14:m>
                <a:endParaRPr lang="en-US" sz="2400" b="1" dirty="0">
                  <a:solidFill>
                    <a:schemeClr val="tx1"/>
                  </a:solidFill>
                </a:endParaRPr>
              </a:p>
            </p:txBody>
          </p:sp>
        </mc:Choice>
        <mc:Fallback xmlns="">
          <p:sp>
            <p:nvSpPr>
              <p:cNvPr id="201" name="TextBox 200">
                <a:extLst>
                  <a:ext uri="{FF2B5EF4-FFF2-40B4-BE49-F238E27FC236}">
                    <a16:creationId xmlns:a16="http://schemas.microsoft.com/office/drawing/2014/main" id="{BB12D488-EF05-9632-290E-C77E1C5CB453}"/>
                  </a:ext>
                </a:extLst>
              </p:cNvPr>
              <p:cNvSpPr txBox="1">
                <a:spLocks noRot="1" noChangeAspect="1" noMove="1" noResize="1" noEditPoints="1" noAdjustHandles="1" noChangeArrowheads="1" noChangeShapeType="1" noTextEdit="1"/>
              </p:cNvSpPr>
              <p:nvPr/>
            </p:nvSpPr>
            <p:spPr>
              <a:xfrm>
                <a:off x="285041" y="1853544"/>
                <a:ext cx="11381388" cy="511230"/>
              </a:xfrm>
              <a:prstGeom prst="rect">
                <a:avLst/>
              </a:prstGeom>
              <a:blipFill>
                <a:blip r:embed="rId4"/>
                <a:stretch>
                  <a:fillRect t="-4762" b="-11905"/>
                </a:stretch>
              </a:blipFill>
              <a:ln>
                <a:solidFill>
                  <a:schemeClr val="tx1"/>
                </a:solidFill>
              </a:ln>
            </p:spPr>
            <p:txBody>
              <a:bodyPr/>
              <a:lstStyle/>
              <a:p>
                <a:r>
                  <a:rPr lang="en-US">
                    <a:noFill/>
                  </a:rPr>
                  <a:t> </a:t>
                </a:r>
              </a:p>
            </p:txBody>
          </p:sp>
        </mc:Fallback>
      </mc:AlternateContent>
      <p:sp>
        <p:nvSpPr>
          <p:cNvPr id="210" name="TextBox 209">
            <a:extLst>
              <a:ext uri="{FF2B5EF4-FFF2-40B4-BE49-F238E27FC236}">
                <a16:creationId xmlns:a16="http://schemas.microsoft.com/office/drawing/2014/main" id="{951F1EC9-5590-A8BB-31F9-ECC0C4E782FD}"/>
              </a:ext>
            </a:extLst>
          </p:cNvPr>
          <p:cNvSpPr txBox="1"/>
          <p:nvPr/>
        </p:nvSpPr>
        <p:spPr>
          <a:xfrm>
            <a:off x="-70439" y="2705118"/>
            <a:ext cx="12092348" cy="461665"/>
          </a:xfrm>
          <a:prstGeom prst="rect">
            <a:avLst/>
          </a:prstGeom>
          <a:noFill/>
        </p:spPr>
        <p:txBody>
          <a:bodyPr wrap="square">
            <a:spAutoFit/>
          </a:bodyPr>
          <a:lstStyle/>
          <a:p>
            <a:pPr algn="ctr"/>
            <a:r>
              <a:rPr lang="en-US" sz="2400" b="1" dirty="0"/>
              <a:t>Ego predicts the other vehicle </a:t>
            </a:r>
            <a:r>
              <a:rPr lang="en-US" sz="2400" b="1" i="1" dirty="0"/>
              <a:t>c</a:t>
            </a:r>
            <a:r>
              <a:rPr lang="en-US" sz="2400" b="1" dirty="0"/>
              <a:t>’s worst-case RE</a:t>
            </a:r>
          </a:p>
        </p:txBody>
      </p:sp>
      <p:sp>
        <p:nvSpPr>
          <p:cNvPr id="229" name="Rectangle 228">
            <a:extLst>
              <a:ext uri="{FF2B5EF4-FFF2-40B4-BE49-F238E27FC236}">
                <a16:creationId xmlns:a16="http://schemas.microsoft.com/office/drawing/2014/main" id="{77EC9D72-0EFF-8B92-B9E2-EEFD7219350D}"/>
              </a:ext>
            </a:extLst>
          </p:cNvPr>
          <p:cNvSpPr/>
          <p:nvPr/>
        </p:nvSpPr>
        <p:spPr>
          <a:xfrm>
            <a:off x="807481" y="3259823"/>
            <a:ext cx="10347818" cy="273090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0" name="Picture 229">
            <a:extLst>
              <a:ext uri="{FF2B5EF4-FFF2-40B4-BE49-F238E27FC236}">
                <a16:creationId xmlns:a16="http://schemas.microsoft.com/office/drawing/2014/main" id="{B0FC0798-B984-CAF6-904F-302C8265EC1F}"/>
              </a:ext>
            </a:extLst>
          </p:cNvPr>
          <p:cNvPicPr>
            <a:picLocks noChangeAspect="1"/>
          </p:cNvPicPr>
          <p:nvPr/>
        </p:nvPicPr>
        <p:blipFill>
          <a:blip r:embed="rId5"/>
          <a:stretch>
            <a:fillRect/>
          </a:stretch>
        </p:blipFill>
        <p:spPr>
          <a:xfrm rot="20932510">
            <a:off x="6425640" y="5173088"/>
            <a:ext cx="1107678" cy="553839"/>
          </a:xfrm>
          <a:prstGeom prst="rect">
            <a:avLst/>
          </a:prstGeom>
        </p:spPr>
      </p:pic>
      <p:sp>
        <p:nvSpPr>
          <p:cNvPr id="236" name="Rectangle 235">
            <a:extLst>
              <a:ext uri="{FF2B5EF4-FFF2-40B4-BE49-F238E27FC236}">
                <a16:creationId xmlns:a16="http://schemas.microsoft.com/office/drawing/2014/main" id="{0B766C6F-0B11-DC5B-EA5D-A83677951A72}"/>
              </a:ext>
            </a:extLst>
          </p:cNvPr>
          <p:cNvSpPr/>
          <p:nvPr/>
        </p:nvSpPr>
        <p:spPr>
          <a:xfrm>
            <a:off x="694943" y="3156090"/>
            <a:ext cx="10563817" cy="2885299"/>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EE506722-6583-6970-7A06-CF3D8B387E8E}"/>
              </a:ext>
            </a:extLst>
          </p:cNvPr>
          <p:cNvSpPr/>
          <p:nvPr/>
        </p:nvSpPr>
        <p:spPr>
          <a:xfrm rot="20990856">
            <a:off x="6394778" y="4885175"/>
            <a:ext cx="4294356" cy="5492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1EFC570-E007-1E72-2B60-8930D86A5707}"/>
              </a:ext>
            </a:extLst>
          </p:cNvPr>
          <p:cNvSpPr/>
          <p:nvPr/>
        </p:nvSpPr>
        <p:spPr>
          <a:xfrm rot="20220386">
            <a:off x="4579751" y="5185695"/>
            <a:ext cx="1050524" cy="556546"/>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 name="Straight Connector 245">
            <a:extLst>
              <a:ext uri="{FF2B5EF4-FFF2-40B4-BE49-F238E27FC236}">
                <a16:creationId xmlns:a16="http://schemas.microsoft.com/office/drawing/2014/main" id="{0F0A769F-885D-6841-B6EA-E7C1CFED3D6C}"/>
              </a:ext>
            </a:extLst>
          </p:cNvPr>
          <p:cNvCxnSpPr>
            <a:cxnSpLocks/>
          </p:cNvCxnSpPr>
          <p:nvPr/>
        </p:nvCxnSpPr>
        <p:spPr>
          <a:xfrm>
            <a:off x="814433" y="3408639"/>
            <a:ext cx="10347818" cy="0"/>
          </a:xfrm>
          <a:prstGeom prst="line">
            <a:avLst/>
          </a:prstGeom>
          <a:ln w="952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939A33B-8F01-778A-B04D-465D1FD403B2}"/>
              </a:ext>
            </a:extLst>
          </p:cNvPr>
          <p:cNvCxnSpPr>
            <a:cxnSpLocks/>
          </p:cNvCxnSpPr>
          <p:nvPr/>
        </p:nvCxnSpPr>
        <p:spPr>
          <a:xfrm>
            <a:off x="783953" y="4816542"/>
            <a:ext cx="10347818"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9" name="Picture 248">
            <a:extLst>
              <a:ext uri="{FF2B5EF4-FFF2-40B4-BE49-F238E27FC236}">
                <a16:creationId xmlns:a16="http://schemas.microsoft.com/office/drawing/2014/main" id="{40665BF9-56CC-7D88-2344-7BC4DA82CA13}"/>
              </a:ext>
            </a:extLst>
          </p:cNvPr>
          <p:cNvPicPr>
            <a:picLocks noChangeAspect="1"/>
          </p:cNvPicPr>
          <p:nvPr/>
        </p:nvPicPr>
        <p:blipFill>
          <a:blip r:embed="rId6"/>
          <a:stretch>
            <a:fillRect/>
          </a:stretch>
        </p:blipFill>
        <p:spPr>
          <a:xfrm>
            <a:off x="914952" y="3950217"/>
            <a:ext cx="1095527" cy="547764"/>
          </a:xfrm>
          <a:prstGeom prst="rect">
            <a:avLst/>
          </a:prstGeom>
        </p:spPr>
      </p:pic>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C6C7CE7F-01E5-997F-5D19-625407112853}"/>
                  </a:ext>
                </a:extLst>
              </p:cNvPr>
              <p:cNvSpPr txBox="1"/>
              <p:nvPr/>
            </p:nvSpPr>
            <p:spPr>
              <a:xfrm>
                <a:off x="914952" y="3944770"/>
                <a:ext cx="99738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𝒆𝒈𝒐</m:t>
                      </m:r>
                    </m:oMath>
                  </m:oMathPara>
                </a14:m>
                <a:endParaRPr lang="en-US" sz="2400" b="1" dirty="0">
                  <a:solidFill>
                    <a:schemeClr val="bg1"/>
                  </a:solidFill>
                </a:endParaRPr>
              </a:p>
            </p:txBody>
          </p:sp>
        </mc:Choice>
        <mc:Fallback xmlns="">
          <p:sp>
            <p:nvSpPr>
              <p:cNvPr id="250" name="TextBox 249">
                <a:extLst>
                  <a:ext uri="{FF2B5EF4-FFF2-40B4-BE49-F238E27FC236}">
                    <a16:creationId xmlns:a16="http://schemas.microsoft.com/office/drawing/2014/main" id="{C6C7CE7F-01E5-997F-5D19-625407112853}"/>
                  </a:ext>
                </a:extLst>
              </p:cNvPr>
              <p:cNvSpPr txBox="1">
                <a:spLocks noRot="1" noChangeAspect="1" noMove="1" noResize="1" noEditPoints="1" noAdjustHandles="1" noChangeArrowheads="1" noChangeShapeType="1" noTextEdit="1"/>
              </p:cNvSpPr>
              <p:nvPr/>
            </p:nvSpPr>
            <p:spPr>
              <a:xfrm>
                <a:off x="914952" y="3944770"/>
                <a:ext cx="997384" cy="461665"/>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4E59E4C9-A0B2-BEC1-2787-73B2E36CA0A3}"/>
                  </a:ext>
                </a:extLst>
              </p:cNvPr>
              <p:cNvSpPr txBox="1"/>
              <p:nvPr/>
            </p:nvSpPr>
            <p:spPr>
              <a:xfrm>
                <a:off x="6393771" y="5195852"/>
                <a:ext cx="99738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𝒄</m:t>
                      </m:r>
                    </m:oMath>
                  </m:oMathPara>
                </a14:m>
                <a:endParaRPr lang="en-US" sz="2400" b="1" dirty="0">
                  <a:solidFill>
                    <a:schemeClr val="bg1"/>
                  </a:solidFill>
                </a:endParaRPr>
              </a:p>
            </p:txBody>
          </p:sp>
        </mc:Choice>
        <mc:Fallback xmlns="">
          <p:sp>
            <p:nvSpPr>
              <p:cNvPr id="251" name="TextBox 250">
                <a:extLst>
                  <a:ext uri="{FF2B5EF4-FFF2-40B4-BE49-F238E27FC236}">
                    <a16:creationId xmlns:a16="http://schemas.microsoft.com/office/drawing/2014/main" id="{4E59E4C9-A0B2-BEC1-2787-73B2E36CA0A3}"/>
                  </a:ext>
                </a:extLst>
              </p:cNvPr>
              <p:cNvSpPr txBox="1">
                <a:spLocks noRot="1" noChangeAspect="1" noMove="1" noResize="1" noEditPoints="1" noAdjustHandles="1" noChangeArrowheads="1" noChangeShapeType="1" noTextEdit="1"/>
              </p:cNvSpPr>
              <p:nvPr/>
            </p:nvSpPr>
            <p:spPr>
              <a:xfrm>
                <a:off x="6393771" y="5195852"/>
                <a:ext cx="997384" cy="461665"/>
              </a:xfrm>
              <a:prstGeom prst="rect">
                <a:avLst/>
              </a:prstGeom>
              <a:blipFill>
                <a:blip r:embed="rId8"/>
                <a:stretch>
                  <a:fillRect/>
                </a:stretch>
              </a:blipFill>
            </p:spPr>
            <p:txBody>
              <a:bodyPr/>
              <a:lstStyle/>
              <a:p>
                <a:r>
                  <a:rPr lang="en-US">
                    <a:noFill/>
                  </a:rPr>
                  <a:t> </a:t>
                </a:r>
              </a:p>
            </p:txBody>
          </p:sp>
        </mc:Fallback>
      </mc:AlternateContent>
      <p:pic>
        <p:nvPicPr>
          <p:cNvPr id="265" name="Picture 264">
            <a:extLst>
              <a:ext uri="{FF2B5EF4-FFF2-40B4-BE49-F238E27FC236}">
                <a16:creationId xmlns:a16="http://schemas.microsoft.com/office/drawing/2014/main" id="{D389DFDB-375F-96B5-F681-FAF826C3FF17}"/>
              </a:ext>
            </a:extLst>
          </p:cNvPr>
          <p:cNvPicPr>
            <a:picLocks noChangeAspect="1"/>
          </p:cNvPicPr>
          <p:nvPr/>
        </p:nvPicPr>
        <p:blipFill>
          <a:blip r:embed="rId5">
            <a:alphaModFix amt="50000"/>
          </a:blip>
          <a:stretch>
            <a:fillRect/>
          </a:stretch>
        </p:blipFill>
        <p:spPr>
          <a:xfrm rot="20273324">
            <a:off x="4568833" y="5196987"/>
            <a:ext cx="1050505" cy="525253"/>
          </a:xfrm>
          <a:prstGeom prst="rect">
            <a:avLst/>
          </a:prstGeom>
        </p:spPr>
      </p:pic>
      <p:sp>
        <p:nvSpPr>
          <p:cNvPr id="5" name="Freeform 4">
            <a:extLst>
              <a:ext uri="{FF2B5EF4-FFF2-40B4-BE49-F238E27FC236}">
                <a16:creationId xmlns:a16="http://schemas.microsoft.com/office/drawing/2014/main" id="{8B65B881-ED3E-91B1-4441-C921FF51DEEB}"/>
              </a:ext>
            </a:extLst>
          </p:cNvPr>
          <p:cNvSpPr/>
          <p:nvPr/>
        </p:nvSpPr>
        <p:spPr>
          <a:xfrm>
            <a:off x="4473324" y="3795747"/>
            <a:ext cx="2565582" cy="2118250"/>
          </a:xfrm>
          <a:custGeom>
            <a:avLst/>
            <a:gdLst>
              <a:gd name="connsiteX0" fmla="*/ 0 w 2565582"/>
              <a:gd name="connsiteY0" fmla="*/ 1605134 h 2118250"/>
              <a:gd name="connsiteX1" fmla="*/ 1019654 w 2565582"/>
              <a:gd name="connsiteY1" fmla="*/ 1190693 h 2118250"/>
              <a:gd name="connsiteX2" fmla="*/ 1703810 w 2565582"/>
              <a:gd name="connsiteY2" fmla="*/ 677577 h 2118250"/>
              <a:gd name="connsiteX3" fmla="*/ 2091936 w 2565582"/>
              <a:gd name="connsiteY3" fmla="*/ 0 h 2118250"/>
              <a:gd name="connsiteX4" fmla="*/ 2565582 w 2565582"/>
              <a:gd name="connsiteY4" fmla="*/ 269715 h 2118250"/>
              <a:gd name="connsiteX5" fmla="*/ 2151142 w 2565582"/>
              <a:gd name="connsiteY5" fmla="*/ 1026233 h 2118250"/>
              <a:gd name="connsiteX6" fmla="*/ 1256477 w 2565582"/>
              <a:gd name="connsiteY6" fmla="*/ 1716967 h 2118250"/>
              <a:gd name="connsiteX7" fmla="*/ 249980 w 2565582"/>
              <a:gd name="connsiteY7" fmla="*/ 2118250 h 2118250"/>
              <a:gd name="connsiteX8" fmla="*/ 0 w 2565582"/>
              <a:gd name="connsiteY8" fmla="*/ 1605134 h 211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582" h="2118250">
                <a:moveTo>
                  <a:pt x="0" y="1605134"/>
                </a:moveTo>
                <a:lnTo>
                  <a:pt x="1019654" y="1190693"/>
                </a:lnTo>
                <a:lnTo>
                  <a:pt x="1703810" y="677577"/>
                </a:lnTo>
                <a:lnTo>
                  <a:pt x="2091936" y="0"/>
                </a:lnTo>
                <a:lnTo>
                  <a:pt x="2565582" y="269715"/>
                </a:lnTo>
                <a:lnTo>
                  <a:pt x="2151142" y="1026233"/>
                </a:lnTo>
                <a:lnTo>
                  <a:pt x="1256477" y="1716967"/>
                </a:lnTo>
                <a:lnTo>
                  <a:pt x="249980" y="2118250"/>
                </a:lnTo>
                <a:lnTo>
                  <a:pt x="0" y="1605134"/>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3A577B0-48C6-EB06-3A36-36E6F52A2657}"/>
              </a:ext>
            </a:extLst>
          </p:cNvPr>
          <p:cNvCxnSpPr>
            <a:cxnSpLocks/>
            <a:stCxn id="239" idx="3"/>
          </p:cNvCxnSpPr>
          <p:nvPr/>
        </p:nvCxnSpPr>
        <p:spPr>
          <a:xfrm flipV="1">
            <a:off x="5588542" y="4676441"/>
            <a:ext cx="805229" cy="582345"/>
          </a:xfrm>
          <a:prstGeom prst="line">
            <a:avLst/>
          </a:prstGeom>
          <a:ln w="12700">
            <a:solidFill>
              <a:srgbClr val="FF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0" name="Straight Connector 269">
            <a:extLst>
              <a:ext uri="{FF2B5EF4-FFF2-40B4-BE49-F238E27FC236}">
                <a16:creationId xmlns:a16="http://schemas.microsoft.com/office/drawing/2014/main" id="{01BE753F-3CDD-0E2C-4A2F-2CBA984EE64E}"/>
              </a:ext>
            </a:extLst>
          </p:cNvPr>
          <p:cNvCxnSpPr>
            <a:cxnSpLocks/>
          </p:cNvCxnSpPr>
          <p:nvPr/>
        </p:nvCxnSpPr>
        <p:spPr>
          <a:xfrm flipV="1">
            <a:off x="6385199" y="3748638"/>
            <a:ext cx="517432" cy="935423"/>
          </a:xfrm>
          <a:prstGeom prst="line">
            <a:avLst/>
          </a:prstGeom>
          <a:ln w="12700">
            <a:solidFill>
              <a:srgbClr val="FF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BC94AA45-6673-1577-EE2F-942CA2C95C23}"/>
                  </a:ext>
                </a:extLst>
              </p:cNvPr>
              <p:cNvSpPr txBox="1"/>
              <p:nvPr/>
            </p:nvSpPr>
            <p:spPr>
              <a:xfrm>
                <a:off x="4029075" y="3470644"/>
                <a:ext cx="6290310" cy="3699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FF0000"/>
                              </a:solidFill>
                              <a:latin typeface="Cambria Math" panose="02040503050406030204" pitchFamily="18" charset="0"/>
                            </a:rPr>
                          </m:ctrlPr>
                        </m:sSubPr>
                        <m:e>
                          <m:acc>
                            <m:accPr>
                              <m:chr m:val="̂"/>
                              <m:ctrlPr>
                                <a:rPr lang="en-US" sz="1800" b="1" i="1" smtClean="0">
                                  <a:solidFill>
                                    <a:srgbClr val="FF0000"/>
                                  </a:solidFill>
                                  <a:latin typeface="Cambria Math" panose="02040503050406030204" pitchFamily="18" charset="0"/>
                                </a:rPr>
                              </m:ctrlPr>
                            </m:accPr>
                            <m:e>
                              <m:r>
                                <a:rPr lang="en-US" sz="1800" b="1" i="1" smtClean="0">
                                  <a:solidFill>
                                    <a:srgbClr val="FF0000"/>
                                  </a:solidFill>
                                  <a:latin typeface="Cambria Math" panose="02040503050406030204" pitchFamily="18" charset="0"/>
                                </a:rPr>
                                <m:t>𝒕</m:t>
                              </m:r>
                            </m:e>
                          </m:acc>
                        </m:e>
                        <m:sub>
                          <m:r>
                            <a:rPr lang="en-US" sz="1800" b="1" i="1" smtClean="0">
                              <a:solidFill>
                                <a:srgbClr val="FF0000"/>
                              </a:solidFill>
                              <a:latin typeface="Cambria Math" panose="02040503050406030204" pitchFamily="18" charset="0"/>
                            </a:rPr>
                            <m:t>𝒄</m:t>
                          </m:r>
                        </m:sub>
                      </m:sSub>
                      <m:d>
                        <m:dPr>
                          <m:ctrlPr>
                            <a:rPr lang="en-US" sz="1800" b="1" i="1" smtClean="0">
                              <a:solidFill>
                                <a:srgbClr val="FF0000"/>
                              </a:solidFill>
                              <a:latin typeface="Cambria Math" panose="02040503050406030204" pitchFamily="18" charset="0"/>
                            </a:rPr>
                          </m:ctrlPr>
                        </m:dPr>
                        <m:e>
                          <m:r>
                            <a:rPr lang="en-US" sz="1800" b="1" i="1" smtClean="0">
                              <a:solidFill>
                                <a:srgbClr val="FF0000"/>
                              </a:solidFill>
                              <a:latin typeface="Cambria Math" panose="02040503050406030204" pitchFamily="18" charset="0"/>
                            </a:rPr>
                            <m:t>𝒀</m:t>
                          </m:r>
                        </m:e>
                      </m:d>
                    </m:oMath>
                  </m:oMathPara>
                </a14:m>
                <a:endParaRPr lang="en-US" dirty="0">
                  <a:solidFill>
                    <a:srgbClr val="FF0000"/>
                  </a:solidFill>
                </a:endParaRPr>
              </a:p>
            </p:txBody>
          </p:sp>
        </mc:Choice>
        <mc:Fallback xmlns="">
          <p:sp>
            <p:nvSpPr>
              <p:cNvPr id="275" name="TextBox 274">
                <a:extLst>
                  <a:ext uri="{FF2B5EF4-FFF2-40B4-BE49-F238E27FC236}">
                    <a16:creationId xmlns:a16="http://schemas.microsoft.com/office/drawing/2014/main" id="{BC94AA45-6673-1577-EE2F-942CA2C95C23}"/>
                  </a:ext>
                </a:extLst>
              </p:cNvPr>
              <p:cNvSpPr txBox="1">
                <a:spLocks noRot="1" noChangeAspect="1" noMove="1" noResize="1" noEditPoints="1" noAdjustHandles="1" noChangeArrowheads="1" noChangeShapeType="1" noTextEdit="1"/>
              </p:cNvSpPr>
              <p:nvPr/>
            </p:nvSpPr>
            <p:spPr>
              <a:xfrm>
                <a:off x="4029075" y="3470644"/>
                <a:ext cx="6290310" cy="369909"/>
              </a:xfrm>
              <a:prstGeom prst="rect">
                <a:avLst/>
              </a:prstGeom>
              <a:blipFill>
                <a:blip r:embed="rId9"/>
                <a:stretch>
                  <a:fillRect t="-6667"/>
                </a:stretch>
              </a:blipFill>
            </p:spPr>
            <p:txBody>
              <a:bodyPr/>
              <a:lstStyle/>
              <a:p>
                <a:r>
                  <a:rPr lang="en-US">
                    <a:noFill/>
                  </a:rPr>
                  <a:t> </a:t>
                </a:r>
              </a:p>
            </p:txBody>
          </p:sp>
        </mc:Fallback>
      </mc:AlternateContent>
      <p:cxnSp>
        <p:nvCxnSpPr>
          <p:cNvPr id="276" name="Straight Connector 275">
            <a:extLst>
              <a:ext uri="{FF2B5EF4-FFF2-40B4-BE49-F238E27FC236}">
                <a16:creationId xmlns:a16="http://schemas.microsoft.com/office/drawing/2014/main" id="{92B662B0-CD19-1213-592B-38E11BE63481}"/>
              </a:ext>
            </a:extLst>
          </p:cNvPr>
          <p:cNvCxnSpPr>
            <a:cxnSpLocks/>
            <a:stCxn id="265" idx="1"/>
            <a:endCxn id="265" idx="3"/>
          </p:cNvCxnSpPr>
          <p:nvPr/>
        </p:nvCxnSpPr>
        <p:spPr>
          <a:xfrm flipV="1">
            <a:off x="4607463" y="5261906"/>
            <a:ext cx="973245" cy="395416"/>
          </a:xfrm>
          <a:prstGeom prst="line">
            <a:avLst/>
          </a:prstGeom>
          <a:ln w="12700">
            <a:solidFill>
              <a:srgbClr val="FF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0" name="TextBox 279">
                <a:extLst>
                  <a:ext uri="{FF2B5EF4-FFF2-40B4-BE49-F238E27FC236}">
                    <a16:creationId xmlns:a16="http://schemas.microsoft.com/office/drawing/2014/main" id="{B6E9D728-F31D-6300-4713-1DA2E596D680}"/>
                  </a:ext>
                </a:extLst>
              </p:cNvPr>
              <p:cNvSpPr txBox="1"/>
              <p:nvPr/>
            </p:nvSpPr>
            <p:spPr>
              <a:xfrm>
                <a:off x="3903963" y="5023772"/>
                <a:ext cx="772550" cy="3953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𝒀</m:t>
                              </m:r>
                            </m:e>
                          </m:acc>
                        </m:e>
                        <m:sub>
                          <m:r>
                            <a:rPr lang="en-US" sz="1800" b="1" i="1" smtClean="0">
                              <a:solidFill>
                                <a:srgbClr val="FF0000"/>
                              </a:solidFill>
                              <a:latin typeface="Cambria Math" panose="02040503050406030204" pitchFamily="18" charset="0"/>
                            </a:rPr>
                            <m:t>𝒕𝒂𝒊𝒍</m:t>
                          </m:r>
                          <m:r>
                            <a:rPr lang="en-US" sz="1800" b="1" i="1" smtClean="0">
                              <a:solidFill>
                                <a:srgbClr val="FF0000"/>
                              </a:solidFill>
                              <a:latin typeface="Cambria Math" panose="02040503050406030204" pitchFamily="18" charset="0"/>
                            </a:rPr>
                            <m:t>,</m:t>
                          </m:r>
                          <m:r>
                            <a:rPr lang="en-US" sz="1800" b="1" i="1" smtClean="0">
                              <a:solidFill>
                                <a:srgbClr val="FF0000"/>
                              </a:solidFill>
                              <a:latin typeface="Cambria Math" panose="02040503050406030204" pitchFamily="18" charset="0"/>
                            </a:rPr>
                            <m:t>𝒄</m:t>
                          </m:r>
                        </m:sub>
                      </m:sSub>
                    </m:oMath>
                  </m:oMathPara>
                </a14:m>
                <a:endParaRPr lang="en-US" dirty="0">
                  <a:solidFill>
                    <a:srgbClr val="FF0000"/>
                  </a:solidFill>
                </a:endParaRPr>
              </a:p>
            </p:txBody>
          </p:sp>
        </mc:Choice>
        <mc:Fallback xmlns="">
          <p:sp>
            <p:nvSpPr>
              <p:cNvPr id="280" name="TextBox 279">
                <a:extLst>
                  <a:ext uri="{FF2B5EF4-FFF2-40B4-BE49-F238E27FC236}">
                    <a16:creationId xmlns:a16="http://schemas.microsoft.com/office/drawing/2014/main" id="{B6E9D728-F31D-6300-4713-1DA2E596D680}"/>
                  </a:ext>
                </a:extLst>
              </p:cNvPr>
              <p:cNvSpPr txBox="1">
                <a:spLocks noRot="1" noChangeAspect="1" noMove="1" noResize="1" noEditPoints="1" noAdjustHandles="1" noChangeArrowheads="1" noChangeShapeType="1" noTextEdit="1"/>
              </p:cNvSpPr>
              <p:nvPr/>
            </p:nvSpPr>
            <p:spPr>
              <a:xfrm>
                <a:off x="3903963" y="5023772"/>
                <a:ext cx="772550" cy="395301"/>
              </a:xfrm>
              <a:prstGeom prst="rect">
                <a:avLst/>
              </a:prstGeom>
              <a:blipFill>
                <a:blip r:embed="rId10"/>
                <a:stretch>
                  <a:fillRect t="-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2" name="TextBox 281">
                <a:extLst>
                  <a:ext uri="{FF2B5EF4-FFF2-40B4-BE49-F238E27FC236}">
                    <a16:creationId xmlns:a16="http://schemas.microsoft.com/office/drawing/2014/main" id="{4A60B16C-2B4F-6CF0-5CAA-3C88720883B0}"/>
                  </a:ext>
                </a:extLst>
              </p:cNvPr>
              <p:cNvSpPr txBox="1"/>
              <p:nvPr/>
            </p:nvSpPr>
            <p:spPr>
              <a:xfrm>
                <a:off x="4676513" y="4645400"/>
                <a:ext cx="1028265" cy="3953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𝒀</m:t>
                              </m:r>
                            </m:e>
                          </m:acc>
                        </m:e>
                        <m:sub>
                          <m:r>
                            <a:rPr lang="en-US" b="1" i="1">
                              <a:solidFill>
                                <a:srgbClr val="FF0000"/>
                              </a:solidFill>
                              <a:latin typeface="Cambria Math" panose="02040503050406030204" pitchFamily="18" charset="0"/>
                            </a:rPr>
                            <m:t>𝒉𝒆𝒂𝒅</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𝒄</m:t>
                          </m:r>
                        </m:sub>
                      </m:sSub>
                    </m:oMath>
                  </m:oMathPara>
                </a14:m>
                <a:endParaRPr lang="en-US" dirty="0">
                  <a:solidFill>
                    <a:srgbClr val="FF0000"/>
                  </a:solidFill>
                </a:endParaRPr>
              </a:p>
            </p:txBody>
          </p:sp>
        </mc:Choice>
        <mc:Fallback xmlns="">
          <p:sp>
            <p:nvSpPr>
              <p:cNvPr id="282" name="TextBox 281">
                <a:extLst>
                  <a:ext uri="{FF2B5EF4-FFF2-40B4-BE49-F238E27FC236}">
                    <a16:creationId xmlns:a16="http://schemas.microsoft.com/office/drawing/2014/main" id="{4A60B16C-2B4F-6CF0-5CAA-3C88720883B0}"/>
                  </a:ext>
                </a:extLst>
              </p:cNvPr>
              <p:cNvSpPr txBox="1">
                <a:spLocks noRot="1" noChangeAspect="1" noMove="1" noResize="1" noEditPoints="1" noAdjustHandles="1" noChangeArrowheads="1" noChangeShapeType="1" noTextEdit="1"/>
              </p:cNvSpPr>
              <p:nvPr/>
            </p:nvSpPr>
            <p:spPr>
              <a:xfrm>
                <a:off x="4676513" y="4645400"/>
                <a:ext cx="1028265" cy="395301"/>
              </a:xfrm>
              <a:prstGeom prst="rect">
                <a:avLst/>
              </a:prstGeom>
              <a:blipFill>
                <a:blip r:embed="rId11"/>
                <a:stretch>
                  <a:fillRect t="-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C1139D4E-8AD6-D4AF-D930-13079EE27B00}"/>
                  </a:ext>
                </a:extLst>
              </p:cNvPr>
              <p:cNvSpPr txBox="1"/>
              <p:nvPr/>
            </p:nvSpPr>
            <p:spPr>
              <a:xfrm>
                <a:off x="4643074" y="3549330"/>
                <a:ext cx="2336405" cy="4028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FF0000"/>
                              </a:solidFill>
                              <a:latin typeface="Cambria Math" panose="02040503050406030204" pitchFamily="18" charset="0"/>
                            </a:rPr>
                          </m:ctrlPr>
                        </m:sSubPr>
                        <m:e>
                          <m:sSub>
                            <m:sSubPr>
                              <m:ctrlPr>
                                <a:rPr lang="en-US" sz="1800" b="1" i="1">
                                  <a:solidFill>
                                    <a:srgbClr val="FF0000"/>
                                  </a:solidFill>
                                  <a:latin typeface="Cambria Math" panose="02040503050406030204" pitchFamily="18" charset="0"/>
                                </a:rPr>
                              </m:ctrlPr>
                            </m:sSubPr>
                            <m:e>
                              <m:acc>
                                <m:accPr>
                                  <m:chr m:val="̂"/>
                                  <m:ctrlPr>
                                    <a:rPr lang="en-US" sz="1800" b="1" i="1" smtClean="0">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𝒀</m:t>
                                  </m:r>
                                </m:e>
                              </m:acc>
                            </m:e>
                            <m:sub>
                              <m:r>
                                <a:rPr lang="en-US" sz="1800" b="1" i="1">
                                  <a:solidFill>
                                    <a:srgbClr val="FF0000"/>
                                  </a:solidFill>
                                  <a:latin typeface="Cambria Math" panose="02040503050406030204" pitchFamily="18" charset="0"/>
                                </a:rPr>
                                <m:t>𝒉𝒆𝒂𝒅</m:t>
                              </m:r>
                              <m:r>
                                <a:rPr lang="en-US" sz="1800" b="1" i="1">
                                  <a:solidFill>
                                    <a:srgbClr val="FF0000"/>
                                  </a:solidFill>
                                  <a:latin typeface="Cambria Math" panose="02040503050406030204" pitchFamily="18" charset="0"/>
                                </a:rPr>
                                <m:t>,</m:t>
                              </m:r>
                              <m:r>
                                <a:rPr lang="en-US" sz="1800" b="1" i="1" smtClean="0">
                                  <a:solidFill>
                                    <a:srgbClr val="FF0000"/>
                                  </a:solidFill>
                                  <a:latin typeface="Cambria Math" panose="02040503050406030204" pitchFamily="18" charset="0"/>
                                </a:rPr>
                                <m:t>𝒄</m:t>
                              </m:r>
                            </m:sub>
                          </m:sSub>
                          <m:r>
                            <a:rPr lang="en-US" sz="1800" b="1" i="1">
                              <a:solidFill>
                                <a:srgbClr val="FF0000"/>
                              </a:solidFill>
                              <a:latin typeface="Cambria Math" panose="02040503050406030204" pitchFamily="18" charset="0"/>
                            </a:rPr>
                            <m:t>+</m:t>
                          </m:r>
                          <m:acc>
                            <m:accPr>
                              <m:chr m:val="̂"/>
                              <m:ctrlPr>
                                <a:rPr lang="en-US" b="1" i="1">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𝒅</m:t>
                              </m:r>
                            </m:e>
                          </m:acc>
                        </m:e>
                        <m:sub>
                          <m:r>
                            <a:rPr lang="en-US" sz="1800" b="1" i="1" smtClean="0">
                              <a:solidFill>
                                <a:srgbClr val="FF0000"/>
                              </a:solidFill>
                              <a:latin typeface="Cambria Math" panose="02040503050406030204" pitchFamily="18" charset="0"/>
                            </a:rPr>
                            <m:t>𝒓</m:t>
                          </m:r>
                          <m:r>
                            <a:rPr lang="en-US" sz="1800" b="1" i="1" smtClean="0">
                              <a:solidFill>
                                <a:srgbClr val="FF0000"/>
                              </a:solidFill>
                              <a:latin typeface="Cambria Math" panose="02040503050406030204" pitchFamily="18" charset="0"/>
                            </a:rPr>
                            <m:t>,</m:t>
                          </m:r>
                          <m:r>
                            <a:rPr lang="en-US" sz="1800" b="1" i="1" smtClean="0">
                              <a:solidFill>
                                <a:srgbClr val="FF0000"/>
                              </a:solidFill>
                              <a:latin typeface="Cambria Math" panose="02040503050406030204" pitchFamily="18" charset="0"/>
                            </a:rPr>
                            <m:t>𝒄</m:t>
                          </m:r>
                        </m:sub>
                      </m:sSub>
                    </m:oMath>
                  </m:oMathPara>
                </a14:m>
                <a:endParaRPr lang="en-US" dirty="0">
                  <a:solidFill>
                    <a:srgbClr val="FF0000"/>
                  </a:solidFill>
                </a:endParaRPr>
              </a:p>
            </p:txBody>
          </p:sp>
        </mc:Choice>
        <mc:Fallback xmlns="">
          <p:sp>
            <p:nvSpPr>
              <p:cNvPr id="283" name="TextBox 282">
                <a:extLst>
                  <a:ext uri="{FF2B5EF4-FFF2-40B4-BE49-F238E27FC236}">
                    <a16:creationId xmlns:a16="http://schemas.microsoft.com/office/drawing/2014/main" id="{C1139D4E-8AD6-D4AF-D930-13079EE27B00}"/>
                  </a:ext>
                </a:extLst>
              </p:cNvPr>
              <p:cNvSpPr txBox="1">
                <a:spLocks noRot="1" noChangeAspect="1" noMove="1" noResize="1" noEditPoints="1" noAdjustHandles="1" noChangeArrowheads="1" noChangeShapeType="1" noTextEdit="1"/>
              </p:cNvSpPr>
              <p:nvPr/>
            </p:nvSpPr>
            <p:spPr>
              <a:xfrm>
                <a:off x="4643074" y="3549330"/>
                <a:ext cx="2336405" cy="402867"/>
              </a:xfrm>
              <a:prstGeom prst="rect">
                <a:avLst/>
              </a:prstGeom>
              <a:blipFill>
                <a:blip r:embed="rId12"/>
                <a:stretch>
                  <a:fillRect t="-3030"/>
                </a:stretch>
              </a:blipFill>
            </p:spPr>
            <p:txBody>
              <a:bodyPr/>
              <a:lstStyle/>
              <a:p>
                <a:r>
                  <a:rPr lang="en-US">
                    <a:noFill/>
                  </a:rPr>
                  <a:t> </a:t>
                </a:r>
              </a:p>
            </p:txBody>
          </p:sp>
        </mc:Fallback>
      </mc:AlternateContent>
      <p:sp>
        <p:nvSpPr>
          <p:cNvPr id="285" name="TextBox 284">
            <a:extLst>
              <a:ext uri="{FF2B5EF4-FFF2-40B4-BE49-F238E27FC236}">
                <a16:creationId xmlns:a16="http://schemas.microsoft.com/office/drawing/2014/main" id="{03D3BAD4-68AE-922D-FD52-E9829F6CD5E4}"/>
              </a:ext>
            </a:extLst>
          </p:cNvPr>
          <p:cNvSpPr txBox="1"/>
          <p:nvPr/>
        </p:nvSpPr>
        <p:spPr>
          <a:xfrm>
            <a:off x="7050061" y="5564017"/>
            <a:ext cx="2666550" cy="369332"/>
          </a:xfrm>
          <a:prstGeom prst="rect">
            <a:avLst/>
          </a:prstGeom>
          <a:noFill/>
        </p:spPr>
        <p:txBody>
          <a:bodyPr wrap="square">
            <a:spAutoFit/>
          </a:bodyPr>
          <a:lstStyle/>
          <a:p>
            <a:pPr algn="ctr"/>
            <a:r>
              <a:rPr lang="en-US" b="1" dirty="0">
                <a:solidFill>
                  <a:schemeClr val="bg1"/>
                </a:solidFill>
              </a:rPr>
              <a:t>RE</a:t>
            </a:r>
            <a:endParaRPr lang="en-US" dirty="0">
              <a:solidFill>
                <a:schemeClr val="bg1"/>
              </a:solidFill>
            </a:endParaRPr>
          </a:p>
        </p:txBody>
      </p:sp>
      <mc:AlternateContent xmlns:mc="http://schemas.openxmlformats.org/markup-compatibility/2006" xmlns:a14="http://schemas.microsoft.com/office/drawing/2010/main">
        <mc:Choice Requires="a14">
          <p:sp>
            <p:nvSpPr>
              <p:cNvPr id="286" name="TextBox 285">
                <a:extLst>
                  <a:ext uri="{FF2B5EF4-FFF2-40B4-BE49-F238E27FC236}">
                    <a16:creationId xmlns:a16="http://schemas.microsoft.com/office/drawing/2014/main" id="{2CB5DE31-FFB5-6A67-826F-06E7708A5621}"/>
                  </a:ext>
                </a:extLst>
              </p:cNvPr>
              <p:cNvSpPr txBox="1"/>
              <p:nvPr/>
            </p:nvSpPr>
            <p:spPr>
              <a:xfrm>
                <a:off x="2150474" y="5450007"/>
                <a:ext cx="2666550" cy="376513"/>
              </a:xfrm>
              <a:prstGeom prst="rect">
                <a:avLst/>
              </a:prstGeom>
              <a:noFill/>
            </p:spPr>
            <p:txBody>
              <a:bodyPr wrap="square">
                <a:spAutoFit/>
              </a:bodyPr>
              <a:lstStyle/>
              <a:p>
                <a:pPr algn="ctr"/>
                <a:r>
                  <a:rPr lang="en-US" b="1" dirty="0">
                    <a:solidFill>
                      <a:srgbClr val="FF0000"/>
                    </a:solidFill>
                  </a:rPr>
                  <a:t>Estimated RE (</a:t>
                </a:r>
                <a14:m>
                  <m:oMath xmlns:m="http://schemas.openxmlformats.org/officeDocument/2006/math">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𝑹𝑬</m:t>
                            </m:r>
                          </m:e>
                        </m:acc>
                      </m:e>
                      <m:sub>
                        <m:r>
                          <a:rPr lang="en-US" b="1" i="1">
                            <a:solidFill>
                              <a:srgbClr val="FF0000"/>
                            </a:solidFill>
                            <a:latin typeface="Cambria Math" panose="02040503050406030204" pitchFamily="18" charset="0"/>
                          </a:rPr>
                          <m:t>𝒄</m:t>
                        </m:r>
                      </m:sub>
                    </m:sSub>
                  </m:oMath>
                </a14:m>
                <a:r>
                  <a:rPr lang="en-US" b="1" dirty="0">
                    <a:solidFill>
                      <a:srgbClr val="FF0000"/>
                    </a:solidFill>
                  </a:rPr>
                  <a:t>)</a:t>
                </a:r>
                <a:endParaRPr lang="en-US" dirty="0">
                  <a:solidFill>
                    <a:srgbClr val="FF0000"/>
                  </a:solidFill>
                </a:endParaRPr>
              </a:p>
            </p:txBody>
          </p:sp>
        </mc:Choice>
        <mc:Fallback xmlns="">
          <p:sp>
            <p:nvSpPr>
              <p:cNvPr id="286" name="TextBox 285">
                <a:extLst>
                  <a:ext uri="{FF2B5EF4-FFF2-40B4-BE49-F238E27FC236}">
                    <a16:creationId xmlns:a16="http://schemas.microsoft.com/office/drawing/2014/main" id="{2CB5DE31-FFB5-6A67-826F-06E7708A5621}"/>
                  </a:ext>
                </a:extLst>
              </p:cNvPr>
              <p:cNvSpPr txBox="1">
                <a:spLocks noRot="1" noChangeAspect="1" noMove="1" noResize="1" noEditPoints="1" noAdjustHandles="1" noChangeArrowheads="1" noChangeShapeType="1" noTextEdit="1"/>
              </p:cNvSpPr>
              <p:nvPr/>
            </p:nvSpPr>
            <p:spPr>
              <a:xfrm>
                <a:off x="2150474" y="5450007"/>
                <a:ext cx="2666550" cy="376513"/>
              </a:xfrm>
              <a:prstGeom prst="rect">
                <a:avLst/>
              </a:prstGeom>
              <a:blipFill>
                <a:blip r:embed="rId13"/>
                <a:stretch>
                  <a:fillRect t="-3333" b="-26667"/>
                </a:stretch>
              </a:blipFill>
            </p:spPr>
            <p:txBody>
              <a:bodyPr/>
              <a:lstStyle/>
              <a:p>
                <a:r>
                  <a:rPr lang="en-US">
                    <a:noFill/>
                  </a:rPr>
                  <a:t> </a:t>
                </a:r>
              </a:p>
            </p:txBody>
          </p:sp>
        </mc:Fallback>
      </mc:AlternateContent>
      <p:sp>
        <p:nvSpPr>
          <p:cNvPr id="27" name="Slide Number Placeholder 2">
            <a:extLst>
              <a:ext uri="{FF2B5EF4-FFF2-40B4-BE49-F238E27FC236}">
                <a16:creationId xmlns:a16="http://schemas.microsoft.com/office/drawing/2014/main" id="{F97D91CE-3D04-7880-9254-2EDC5E047C3A}"/>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16</a:t>
            </a:fld>
            <a:endParaRPr lang="en-US" dirty="0"/>
          </a:p>
        </p:txBody>
      </p:sp>
    </p:spTree>
    <p:extLst>
      <p:ext uri="{BB962C8B-B14F-4D97-AF65-F5344CB8AC3E}">
        <p14:creationId xmlns:p14="http://schemas.microsoft.com/office/powerpoint/2010/main" val="82795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Group 182">
            <a:extLst>
              <a:ext uri="{FF2B5EF4-FFF2-40B4-BE49-F238E27FC236}">
                <a16:creationId xmlns:a16="http://schemas.microsoft.com/office/drawing/2014/main" id="{5E865797-EE95-6892-80AA-5BA417F34D54}"/>
              </a:ext>
            </a:extLst>
          </p:cNvPr>
          <p:cNvGrpSpPr/>
          <p:nvPr/>
        </p:nvGrpSpPr>
        <p:grpSpPr>
          <a:xfrm>
            <a:off x="525571" y="3067374"/>
            <a:ext cx="11291206" cy="2610737"/>
            <a:chOff x="677971" y="3366971"/>
            <a:chExt cx="11291206" cy="2610737"/>
          </a:xfrm>
        </p:grpSpPr>
        <p:grpSp>
          <p:nvGrpSpPr>
            <p:cNvPr id="111" name="Group 110">
              <a:extLst>
                <a:ext uri="{FF2B5EF4-FFF2-40B4-BE49-F238E27FC236}">
                  <a16:creationId xmlns:a16="http://schemas.microsoft.com/office/drawing/2014/main" id="{E7C06239-40E5-F7E6-E59E-12616E8CC682}"/>
                </a:ext>
              </a:extLst>
            </p:cNvPr>
            <p:cNvGrpSpPr/>
            <p:nvPr/>
          </p:nvGrpSpPr>
          <p:grpSpPr>
            <a:xfrm>
              <a:off x="677971" y="3366971"/>
              <a:ext cx="11291206" cy="2610737"/>
              <a:chOff x="587830" y="2736870"/>
              <a:chExt cx="11291206" cy="2610737"/>
            </a:xfrm>
          </p:grpSpPr>
          <p:sp>
            <p:nvSpPr>
              <p:cNvPr id="112" name="Rectangle 111">
                <a:extLst>
                  <a:ext uri="{FF2B5EF4-FFF2-40B4-BE49-F238E27FC236}">
                    <a16:creationId xmlns:a16="http://schemas.microsoft.com/office/drawing/2014/main" id="{18B0A497-6BEA-9C97-27BE-0BDC2F5AEE03}"/>
                  </a:ext>
                </a:extLst>
              </p:cNvPr>
              <p:cNvSpPr/>
              <p:nvPr/>
            </p:nvSpPr>
            <p:spPr>
              <a:xfrm>
                <a:off x="685800" y="2791440"/>
                <a:ext cx="11095264" cy="249085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2C2BA937-1AAC-7001-E39D-683EFBCB7D7A}"/>
                  </a:ext>
                </a:extLst>
              </p:cNvPr>
              <p:cNvCxnSpPr>
                <a:cxnSpLocks/>
              </p:cNvCxnSpPr>
              <p:nvPr/>
            </p:nvCxnSpPr>
            <p:spPr>
              <a:xfrm>
                <a:off x="685800" y="2938794"/>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2E5C6D0-5070-AB97-E18B-075E82BA801C}"/>
                  </a:ext>
                </a:extLst>
              </p:cNvPr>
              <p:cNvCxnSpPr>
                <a:cxnSpLocks/>
              </p:cNvCxnSpPr>
              <p:nvPr/>
            </p:nvCxnSpPr>
            <p:spPr>
              <a:xfrm>
                <a:off x="689682" y="3641982"/>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52086F3-BB8F-8AD2-517B-75F0888D080B}"/>
                  </a:ext>
                </a:extLst>
              </p:cNvPr>
              <p:cNvSpPr/>
              <p:nvPr/>
            </p:nvSpPr>
            <p:spPr>
              <a:xfrm>
                <a:off x="587830" y="2736870"/>
                <a:ext cx="11291206" cy="2610737"/>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BB93B36B-BDD7-48BC-04F4-C83FA6959859}"/>
                  </a:ext>
                </a:extLst>
              </p:cNvPr>
              <p:cNvCxnSpPr>
                <a:cxnSpLocks/>
              </p:cNvCxnSpPr>
              <p:nvPr/>
            </p:nvCxnSpPr>
            <p:spPr>
              <a:xfrm>
                <a:off x="703194" y="5149368"/>
                <a:ext cx="11095264"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16CD6B1-1379-1A68-9F57-B4EB05C52CEA}"/>
                  </a:ext>
                </a:extLst>
              </p:cNvPr>
              <p:cNvCxnSpPr>
                <a:cxnSpLocks/>
              </p:cNvCxnSpPr>
              <p:nvPr/>
            </p:nvCxnSpPr>
            <p:spPr>
              <a:xfrm>
                <a:off x="685800" y="4414868"/>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3A015B2B-AA4A-7007-5489-5680DC2A0A96}"/>
                  </a:ext>
                </a:extLst>
              </p:cNvPr>
              <p:cNvGrpSpPr/>
              <p:nvPr/>
            </p:nvGrpSpPr>
            <p:grpSpPr>
              <a:xfrm>
                <a:off x="2394971" y="3800805"/>
                <a:ext cx="3164856" cy="419676"/>
                <a:chOff x="4532773" y="4384676"/>
                <a:chExt cx="3164856" cy="419676"/>
              </a:xfrm>
            </p:grpSpPr>
            <p:sp>
              <p:nvSpPr>
                <p:cNvPr id="137" name="Rectangle 136">
                  <a:extLst>
                    <a:ext uri="{FF2B5EF4-FFF2-40B4-BE49-F238E27FC236}">
                      <a16:creationId xmlns:a16="http://schemas.microsoft.com/office/drawing/2014/main" id="{43166FD9-EC50-F500-0086-F4C9D7285F9F}"/>
                    </a:ext>
                  </a:extLst>
                </p:cNvPr>
                <p:cNvSpPr/>
                <p:nvPr/>
              </p:nvSpPr>
              <p:spPr>
                <a:xfrm>
                  <a:off x="4532773" y="4409372"/>
                  <a:ext cx="3164856"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38" name="Group 137">
                  <a:extLst>
                    <a:ext uri="{FF2B5EF4-FFF2-40B4-BE49-F238E27FC236}">
                      <a16:creationId xmlns:a16="http://schemas.microsoft.com/office/drawing/2014/main" id="{6515C832-EC50-9AC6-FD05-09C1949B94AA}"/>
                    </a:ext>
                  </a:extLst>
                </p:cNvPr>
                <p:cNvGrpSpPr/>
                <p:nvPr/>
              </p:nvGrpSpPr>
              <p:grpSpPr>
                <a:xfrm>
                  <a:off x="4537190" y="4384676"/>
                  <a:ext cx="773620" cy="418649"/>
                  <a:chOff x="4771260" y="3869905"/>
                  <a:chExt cx="773620" cy="418649"/>
                </a:xfrm>
              </p:grpSpPr>
              <p:pic>
                <p:nvPicPr>
                  <p:cNvPr id="139" name="Picture 138">
                    <a:extLst>
                      <a:ext uri="{FF2B5EF4-FFF2-40B4-BE49-F238E27FC236}">
                        <a16:creationId xmlns:a16="http://schemas.microsoft.com/office/drawing/2014/main" id="{35AA57B7-0906-0BAE-AFAD-EF64F2870944}"/>
                      </a:ext>
                    </a:extLst>
                  </p:cNvPr>
                  <p:cNvPicPr>
                    <a:picLocks noChangeAspect="1"/>
                  </p:cNvPicPr>
                  <p:nvPr/>
                </p:nvPicPr>
                <p:blipFill>
                  <a:blip r:embed="rId3"/>
                  <a:stretch>
                    <a:fillRect/>
                  </a:stretch>
                </p:blipFill>
                <p:spPr>
                  <a:xfrm>
                    <a:off x="4771260" y="3890911"/>
                    <a:ext cx="773620" cy="397643"/>
                  </a:xfrm>
                  <a:prstGeom prst="rect">
                    <a:avLst/>
                  </a:prstGeom>
                </p:spPr>
              </p:pic>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C3A76B7-45BF-99B0-ABA6-54C4521E54A0}"/>
                          </a:ext>
                        </a:extLst>
                      </p:cNvPr>
                      <p:cNvSpPr txBox="1"/>
                      <p:nvPr/>
                    </p:nvSpPr>
                    <p:spPr>
                      <a:xfrm>
                        <a:off x="4846241" y="3869905"/>
                        <a:ext cx="5145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140" name="TextBox 139">
                        <a:extLst>
                          <a:ext uri="{FF2B5EF4-FFF2-40B4-BE49-F238E27FC236}">
                            <a16:creationId xmlns:a16="http://schemas.microsoft.com/office/drawing/2014/main" id="{1C3A76B7-45BF-99B0-ABA6-54C4521E54A0}"/>
                          </a:ext>
                        </a:extLst>
                      </p:cNvPr>
                      <p:cNvSpPr txBox="1">
                        <a:spLocks noRot="1" noChangeAspect="1" noMove="1" noResize="1" noEditPoints="1" noAdjustHandles="1" noChangeArrowheads="1" noChangeShapeType="1" noTextEdit="1"/>
                      </p:cNvSpPr>
                      <p:nvPr/>
                    </p:nvSpPr>
                    <p:spPr>
                      <a:xfrm>
                        <a:off x="4846241" y="3869905"/>
                        <a:ext cx="514517" cy="369332"/>
                      </a:xfrm>
                      <a:prstGeom prst="rect">
                        <a:avLst/>
                      </a:prstGeom>
                      <a:blipFill>
                        <a:blip r:embed="rId4"/>
                        <a:stretch>
                          <a:fillRect r="-7317" b="-6667"/>
                        </a:stretch>
                      </a:blipFill>
                    </p:spPr>
                    <p:txBody>
                      <a:bodyPr/>
                      <a:lstStyle/>
                      <a:p>
                        <a:r>
                          <a:rPr lang="en-US">
                            <a:noFill/>
                          </a:rPr>
                          <a:t> </a:t>
                        </a:r>
                      </a:p>
                    </p:txBody>
                  </p:sp>
                </mc:Fallback>
              </mc:AlternateContent>
            </p:grpSp>
          </p:grpSp>
          <p:grpSp>
            <p:nvGrpSpPr>
              <p:cNvPr id="119" name="Group 118">
                <a:extLst>
                  <a:ext uri="{FF2B5EF4-FFF2-40B4-BE49-F238E27FC236}">
                    <a16:creationId xmlns:a16="http://schemas.microsoft.com/office/drawing/2014/main" id="{BAFEF472-DE50-7614-2E5A-9E8D23AF4A61}"/>
                  </a:ext>
                </a:extLst>
              </p:cNvPr>
              <p:cNvGrpSpPr/>
              <p:nvPr/>
            </p:nvGrpSpPr>
            <p:grpSpPr>
              <a:xfrm>
                <a:off x="7839390" y="3820130"/>
                <a:ext cx="1590361" cy="397862"/>
                <a:chOff x="8475329" y="4114593"/>
                <a:chExt cx="1590361" cy="397862"/>
              </a:xfrm>
            </p:grpSpPr>
            <p:sp>
              <p:nvSpPr>
                <p:cNvPr id="135" name="Rectangle 134">
                  <a:extLst>
                    <a:ext uri="{FF2B5EF4-FFF2-40B4-BE49-F238E27FC236}">
                      <a16:creationId xmlns:a16="http://schemas.microsoft.com/office/drawing/2014/main" id="{B2B1E1E0-F012-048F-7550-B229A2C4AFAE}"/>
                    </a:ext>
                  </a:extLst>
                </p:cNvPr>
                <p:cNvSpPr/>
                <p:nvPr/>
              </p:nvSpPr>
              <p:spPr>
                <a:xfrm>
                  <a:off x="8475330" y="4114593"/>
                  <a:ext cx="1590360"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6" name="Picture 135">
                  <a:extLst>
                    <a:ext uri="{FF2B5EF4-FFF2-40B4-BE49-F238E27FC236}">
                      <a16:creationId xmlns:a16="http://schemas.microsoft.com/office/drawing/2014/main" id="{34B6287B-16AE-CA3A-7D31-F55BE18FF299}"/>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120" name="Group 119">
                <a:extLst>
                  <a:ext uri="{FF2B5EF4-FFF2-40B4-BE49-F238E27FC236}">
                    <a16:creationId xmlns:a16="http://schemas.microsoft.com/office/drawing/2014/main" id="{08287EDA-F1CE-8BFD-736D-6503346A9817}"/>
                  </a:ext>
                </a:extLst>
              </p:cNvPr>
              <p:cNvGrpSpPr/>
              <p:nvPr/>
            </p:nvGrpSpPr>
            <p:grpSpPr>
              <a:xfrm>
                <a:off x="3722152" y="3042857"/>
                <a:ext cx="2256033" cy="397862"/>
                <a:chOff x="8475329" y="4114593"/>
                <a:chExt cx="2256033" cy="397862"/>
              </a:xfrm>
            </p:grpSpPr>
            <p:sp>
              <p:nvSpPr>
                <p:cNvPr id="133" name="Rectangle 132">
                  <a:extLst>
                    <a:ext uri="{FF2B5EF4-FFF2-40B4-BE49-F238E27FC236}">
                      <a16:creationId xmlns:a16="http://schemas.microsoft.com/office/drawing/2014/main" id="{E10E3DFE-5794-4B9A-5C35-55B01002D456}"/>
                    </a:ext>
                  </a:extLst>
                </p:cNvPr>
                <p:cNvSpPr/>
                <p:nvPr/>
              </p:nvSpPr>
              <p:spPr>
                <a:xfrm>
                  <a:off x="8475329" y="4114593"/>
                  <a:ext cx="2256033"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4" name="Picture 133">
                  <a:extLst>
                    <a:ext uri="{FF2B5EF4-FFF2-40B4-BE49-F238E27FC236}">
                      <a16:creationId xmlns:a16="http://schemas.microsoft.com/office/drawing/2014/main" id="{B47B5B95-3170-47EC-9E3C-7A235AAF00D3}"/>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121" name="Group 120">
                <a:extLst>
                  <a:ext uri="{FF2B5EF4-FFF2-40B4-BE49-F238E27FC236}">
                    <a16:creationId xmlns:a16="http://schemas.microsoft.com/office/drawing/2014/main" id="{66701704-86D5-7A0E-2123-36F3AA1B214D}"/>
                  </a:ext>
                </a:extLst>
              </p:cNvPr>
              <p:cNvGrpSpPr/>
              <p:nvPr/>
            </p:nvGrpSpPr>
            <p:grpSpPr>
              <a:xfrm>
                <a:off x="4431810" y="4615654"/>
                <a:ext cx="2256033" cy="397862"/>
                <a:chOff x="8475329" y="4114593"/>
                <a:chExt cx="2256033" cy="397862"/>
              </a:xfrm>
            </p:grpSpPr>
            <p:sp>
              <p:nvSpPr>
                <p:cNvPr id="131" name="Rectangle 130">
                  <a:extLst>
                    <a:ext uri="{FF2B5EF4-FFF2-40B4-BE49-F238E27FC236}">
                      <a16:creationId xmlns:a16="http://schemas.microsoft.com/office/drawing/2014/main" id="{4F87D92C-265B-9054-5EF6-E4BA141CD8C1}"/>
                    </a:ext>
                  </a:extLst>
                </p:cNvPr>
                <p:cNvSpPr/>
                <p:nvPr/>
              </p:nvSpPr>
              <p:spPr>
                <a:xfrm>
                  <a:off x="8475329" y="4114593"/>
                  <a:ext cx="2256033"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2" name="Picture 131">
                  <a:extLst>
                    <a:ext uri="{FF2B5EF4-FFF2-40B4-BE49-F238E27FC236}">
                      <a16:creationId xmlns:a16="http://schemas.microsoft.com/office/drawing/2014/main" id="{C8BBC3C7-1C3D-6299-6136-29685E6D8A61}"/>
                    </a:ext>
                  </a:extLst>
                </p:cNvPr>
                <p:cNvPicPr>
                  <a:picLocks noChangeAspect="1"/>
                </p:cNvPicPr>
                <p:nvPr/>
              </p:nvPicPr>
              <p:blipFill>
                <a:blip r:embed="rId5"/>
                <a:stretch>
                  <a:fillRect/>
                </a:stretch>
              </p:blipFill>
              <p:spPr>
                <a:xfrm>
                  <a:off x="8475329" y="4114593"/>
                  <a:ext cx="795722" cy="397862"/>
                </a:xfrm>
                <a:prstGeom prst="rect">
                  <a:avLst/>
                </a:prstGeom>
              </p:spPr>
            </p:pic>
          </p:grpSp>
          <p:pic>
            <p:nvPicPr>
              <p:cNvPr id="122" name="Picture 121">
                <a:extLst>
                  <a:ext uri="{FF2B5EF4-FFF2-40B4-BE49-F238E27FC236}">
                    <a16:creationId xmlns:a16="http://schemas.microsoft.com/office/drawing/2014/main" id="{43FC81AD-A5E0-6830-F89A-17772B082A15}"/>
                  </a:ext>
                </a:extLst>
              </p:cNvPr>
              <p:cNvPicPr>
                <a:picLocks noChangeAspect="1"/>
              </p:cNvPicPr>
              <p:nvPr/>
            </p:nvPicPr>
            <p:blipFill>
              <a:blip r:embed="rId5"/>
              <a:stretch>
                <a:fillRect/>
              </a:stretch>
            </p:blipFill>
            <p:spPr>
              <a:xfrm>
                <a:off x="1750253" y="3031648"/>
                <a:ext cx="795722" cy="397862"/>
              </a:xfrm>
              <a:prstGeom prst="rect">
                <a:avLst/>
              </a:prstGeom>
            </p:spPr>
          </p:pic>
          <p:pic>
            <p:nvPicPr>
              <p:cNvPr id="123" name="Picture 122">
                <a:extLst>
                  <a:ext uri="{FF2B5EF4-FFF2-40B4-BE49-F238E27FC236}">
                    <a16:creationId xmlns:a16="http://schemas.microsoft.com/office/drawing/2014/main" id="{C0CF0F23-8017-392F-41CD-DCE5A07D7115}"/>
                  </a:ext>
                </a:extLst>
              </p:cNvPr>
              <p:cNvPicPr>
                <a:picLocks noChangeAspect="1"/>
              </p:cNvPicPr>
              <p:nvPr/>
            </p:nvPicPr>
            <p:blipFill>
              <a:blip r:embed="rId5"/>
              <a:stretch>
                <a:fillRect/>
              </a:stretch>
            </p:blipFill>
            <p:spPr>
              <a:xfrm>
                <a:off x="703194" y="3829494"/>
                <a:ext cx="795722" cy="397862"/>
              </a:xfrm>
              <a:prstGeom prst="rect">
                <a:avLst/>
              </a:prstGeom>
            </p:spPr>
          </p:pic>
          <p:pic>
            <p:nvPicPr>
              <p:cNvPr id="124" name="Picture 123">
                <a:extLst>
                  <a:ext uri="{FF2B5EF4-FFF2-40B4-BE49-F238E27FC236}">
                    <a16:creationId xmlns:a16="http://schemas.microsoft.com/office/drawing/2014/main" id="{98EE47DB-D551-0067-CDDE-0942B46175EA}"/>
                  </a:ext>
                </a:extLst>
              </p:cNvPr>
              <p:cNvPicPr>
                <a:picLocks noChangeAspect="1"/>
              </p:cNvPicPr>
              <p:nvPr/>
            </p:nvPicPr>
            <p:blipFill>
              <a:blip r:embed="rId5"/>
              <a:stretch>
                <a:fillRect/>
              </a:stretch>
            </p:blipFill>
            <p:spPr>
              <a:xfrm>
                <a:off x="1119671" y="4609256"/>
                <a:ext cx="795722" cy="397862"/>
              </a:xfrm>
              <a:prstGeom prst="rect">
                <a:avLst/>
              </a:prstGeom>
            </p:spPr>
          </p:pic>
          <p:grpSp>
            <p:nvGrpSpPr>
              <p:cNvPr id="125" name="Group 124">
                <a:extLst>
                  <a:ext uri="{FF2B5EF4-FFF2-40B4-BE49-F238E27FC236}">
                    <a16:creationId xmlns:a16="http://schemas.microsoft.com/office/drawing/2014/main" id="{A39F7564-CA7B-2374-1124-5A29033BD364}"/>
                  </a:ext>
                </a:extLst>
              </p:cNvPr>
              <p:cNvGrpSpPr/>
              <p:nvPr/>
            </p:nvGrpSpPr>
            <p:grpSpPr>
              <a:xfrm>
                <a:off x="7674128" y="3071958"/>
                <a:ext cx="2931279" cy="397862"/>
                <a:chOff x="8475329" y="4114593"/>
                <a:chExt cx="2931279" cy="397862"/>
              </a:xfrm>
            </p:grpSpPr>
            <p:sp>
              <p:nvSpPr>
                <p:cNvPr id="129" name="Rectangle 128">
                  <a:extLst>
                    <a:ext uri="{FF2B5EF4-FFF2-40B4-BE49-F238E27FC236}">
                      <a16:creationId xmlns:a16="http://schemas.microsoft.com/office/drawing/2014/main" id="{059E192E-BFE5-C86D-09FD-90A3AE679832}"/>
                    </a:ext>
                  </a:extLst>
                </p:cNvPr>
                <p:cNvSpPr/>
                <p:nvPr/>
              </p:nvSpPr>
              <p:spPr>
                <a:xfrm>
                  <a:off x="8475329" y="4114593"/>
                  <a:ext cx="293127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0" name="Picture 129">
                  <a:extLst>
                    <a:ext uri="{FF2B5EF4-FFF2-40B4-BE49-F238E27FC236}">
                      <a16:creationId xmlns:a16="http://schemas.microsoft.com/office/drawing/2014/main" id="{B80C7F8F-AD20-D619-61C1-043FF65C3A35}"/>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126" name="Group 125">
                <a:extLst>
                  <a:ext uri="{FF2B5EF4-FFF2-40B4-BE49-F238E27FC236}">
                    <a16:creationId xmlns:a16="http://schemas.microsoft.com/office/drawing/2014/main" id="{807C0ECD-CFDF-D0A9-D603-56FBD770820B}"/>
                  </a:ext>
                </a:extLst>
              </p:cNvPr>
              <p:cNvGrpSpPr/>
              <p:nvPr/>
            </p:nvGrpSpPr>
            <p:grpSpPr>
              <a:xfrm>
                <a:off x="8237251" y="4609256"/>
                <a:ext cx="3021299" cy="397862"/>
                <a:chOff x="8475329" y="4114593"/>
                <a:chExt cx="3021299" cy="397862"/>
              </a:xfrm>
            </p:grpSpPr>
            <p:sp>
              <p:nvSpPr>
                <p:cNvPr id="127" name="Rectangle 126">
                  <a:extLst>
                    <a:ext uri="{FF2B5EF4-FFF2-40B4-BE49-F238E27FC236}">
                      <a16:creationId xmlns:a16="http://schemas.microsoft.com/office/drawing/2014/main" id="{4926950D-E32F-4138-B50A-3380CB685CED}"/>
                    </a:ext>
                  </a:extLst>
                </p:cNvPr>
                <p:cNvSpPr/>
                <p:nvPr/>
              </p:nvSpPr>
              <p:spPr>
                <a:xfrm>
                  <a:off x="8475329" y="4114593"/>
                  <a:ext cx="302129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28" name="Picture 127">
                  <a:extLst>
                    <a:ext uri="{FF2B5EF4-FFF2-40B4-BE49-F238E27FC236}">
                      <a16:creationId xmlns:a16="http://schemas.microsoft.com/office/drawing/2014/main" id="{54985FA3-BBD1-14A9-A620-C5166E5D27D8}"/>
                    </a:ext>
                  </a:extLst>
                </p:cNvPr>
                <p:cNvPicPr>
                  <a:picLocks noChangeAspect="1"/>
                </p:cNvPicPr>
                <p:nvPr/>
              </p:nvPicPr>
              <p:blipFill>
                <a:blip r:embed="rId5"/>
                <a:stretch>
                  <a:fillRect/>
                </a:stretch>
              </p:blipFill>
              <p:spPr>
                <a:xfrm>
                  <a:off x="8475329" y="4114593"/>
                  <a:ext cx="795722" cy="397862"/>
                </a:xfrm>
                <a:prstGeom prst="rect">
                  <a:avLst/>
                </a:prstGeom>
              </p:spPr>
            </p:pic>
          </p:grpSp>
        </p:grpSp>
        <p:sp>
          <p:nvSpPr>
            <p:cNvPr id="141" name="Rectangle 140">
              <a:extLst>
                <a:ext uri="{FF2B5EF4-FFF2-40B4-BE49-F238E27FC236}">
                  <a16:creationId xmlns:a16="http://schemas.microsoft.com/office/drawing/2014/main" id="{263EAD1A-AF4B-B320-8B58-4701FBF6BB15}"/>
                </a:ext>
              </a:extLst>
            </p:cNvPr>
            <p:cNvSpPr/>
            <p:nvPr/>
          </p:nvSpPr>
          <p:spPr>
            <a:xfrm>
              <a:off x="775941" y="3421541"/>
              <a:ext cx="11095264" cy="249085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a:extLst>
                <a:ext uri="{FF2B5EF4-FFF2-40B4-BE49-F238E27FC236}">
                  <a16:creationId xmlns:a16="http://schemas.microsoft.com/office/drawing/2014/main" id="{94CF1005-323B-86E4-6465-0E909C37E191}"/>
                </a:ext>
              </a:extLst>
            </p:cNvPr>
            <p:cNvCxnSpPr>
              <a:cxnSpLocks/>
            </p:cNvCxnSpPr>
            <p:nvPr/>
          </p:nvCxnSpPr>
          <p:spPr>
            <a:xfrm>
              <a:off x="775941" y="3568895"/>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025A91A-F233-BC48-1458-CC1B32F9A62B}"/>
                </a:ext>
              </a:extLst>
            </p:cNvPr>
            <p:cNvCxnSpPr>
              <a:cxnSpLocks/>
            </p:cNvCxnSpPr>
            <p:nvPr/>
          </p:nvCxnSpPr>
          <p:spPr>
            <a:xfrm>
              <a:off x="779823" y="4272083"/>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86CD6DE-044A-4739-70C5-AE28AB403EE8}"/>
                </a:ext>
              </a:extLst>
            </p:cNvPr>
            <p:cNvSpPr/>
            <p:nvPr/>
          </p:nvSpPr>
          <p:spPr>
            <a:xfrm>
              <a:off x="677971" y="3366971"/>
              <a:ext cx="11291206" cy="2610737"/>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44">
              <a:extLst>
                <a:ext uri="{FF2B5EF4-FFF2-40B4-BE49-F238E27FC236}">
                  <a16:creationId xmlns:a16="http://schemas.microsoft.com/office/drawing/2014/main" id="{EC2EBF6A-2675-F900-8EE5-66A23CC2309A}"/>
                </a:ext>
              </a:extLst>
            </p:cNvPr>
            <p:cNvCxnSpPr>
              <a:cxnSpLocks/>
            </p:cNvCxnSpPr>
            <p:nvPr/>
          </p:nvCxnSpPr>
          <p:spPr>
            <a:xfrm>
              <a:off x="793335" y="5779469"/>
              <a:ext cx="11095264"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B054003-A16A-228A-B0B6-4F92413A7E0A}"/>
                </a:ext>
              </a:extLst>
            </p:cNvPr>
            <p:cNvCxnSpPr>
              <a:cxnSpLocks/>
            </p:cNvCxnSpPr>
            <p:nvPr/>
          </p:nvCxnSpPr>
          <p:spPr>
            <a:xfrm>
              <a:off x="775941" y="5044969"/>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290B32CB-118F-FACC-F925-8CD97434DA35}"/>
                </a:ext>
              </a:extLst>
            </p:cNvPr>
            <p:cNvGrpSpPr/>
            <p:nvPr/>
          </p:nvGrpSpPr>
          <p:grpSpPr>
            <a:xfrm>
              <a:off x="3266162" y="4430906"/>
              <a:ext cx="3645446" cy="419676"/>
              <a:chOff x="4532773" y="4384676"/>
              <a:chExt cx="3645446" cy="419676"/>
            </a:xfrm>
          </p:grpSpPr>
          <p:sp>
            <p:nvSpPr>
              <p:cNvPr id="148" name="Rectangle 147">
                <a:extLst>
                  <a:ext uri="{FF2B5EF4-FFF2-40B4-BE49-F238E27FC236}">
                    <a16:creationId xmlns:a16="http://schemas.microsoft.com/office/drawing/2014/main" id="{0E44632C-2CCF-6FAE-61C4-F0F3AD90F9CA}"/>
                  </a:ext>
                </a:extLst>
              </p:cNvPr>
              <p:cNvSpPr/>
              <p:nvPr/>
            </p:nvSpPr>
            <p:spPr>
              <a:xfrm>
                <a:off x="4532773" y="4409372"/>
                <a:ext cx="3645446"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49" name="Group 148">
                <a:extLst>
                  <a:ext uri="{FF2B5EF4-FFF2-40B4-BE49-F238E27FC236}">
                    <a16:creationId xmlns:a16="http://schemas.microsoft.com/office/drawing/2014/main" id="{DAFBD16A-AEA4-24D2-63C3-9BF8F56BC7B2}"/>
                  </a:ext>
                </a:extLst>
              </p:cNvPr>
              <p:cNvGrpSpPr/>
              <p:nvPr/>
            </p:nvGrpSpPr>
            <p:grpSpPr>
              <a:xfrm>
                <a:off x="4537190" y="4384676"/>
                <a:ext cx="773620" cy="418649"/>
                <a:chOff x="4771260" y="3869905"/>
                <a:chExt cx="773620" cy="418649"/>
              </a:xfrm>
            </p:grpSpPr>
            <p:pic>
              <p:nvPicPr>
                <p:cNvPr id="150" name="Picture 149">
                  <a:extLst>
                    <a:ext uri="{FF2B5EF4-FFF2-40B4-BE49-F238E27FC236}">
                      <a16:creationId xmlns:a16="http://schemas.microsoft.com/office/drawing/2014/main" id="{D65D9CC8-3697-8012-B19D-14E2909EC61E}"/>
                    </a:ext>
                  </a:extLst>
                </p:cNvPr>
                <p:cNvPicPr>
                  <a:picLocks noChangeAspect="1"/>
                </p:cNvPicPr>
                <p:nvPr/>
              </p:nvPicPr>
              <p:blipFill>
                <a:blip r:embed="rId3"/>
                <a:stretch>
                  <a:fillRect/>
                </a:stretch>
              </p:blipFill>
              <p:spPr>
                <a:xfrm>
                  <a:off x="4771260" y="3890911"/>
                  <a:ext cx="773620" cy="397643"/>
                </a:xfrm>
                <a:prstGeom prst="rect">
                  <a:avLst/>
                </a:prstGeom>
              </p:spPr>
            </p:pic>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AB7ECFF8-0A10-45B5-F25B-E01D8B14DA28}"/>
                        </a:ext>
                      </a:extLst>
                    </p:cNvPr>
                    <p:cNvSpPr txBox="1"/>
                    <p:nvPr/>
                  </p:nvSpPr>
                  <p:spPr>
                    <a:xfrm>
                      <a:off x="4846241" y="3869905"/>
                      <a:ext cx="5145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151" name="TextBox 150">
                      <a:extLst>
                        <a:ext uri="{FF2B5EF4-FFF2-40B4-BE49-F238E27FC236}">
                          <a16:creationId xmlns:a16="http://schemas.microsoft.com/office/drawing/2014/main" id="{AB7ECFF8-0A10-45B5-F25B-E01D8B14DA28}"/>
                        </a:ext>
                      </a:extLst>
                    </p:cNvPr>
                    <p:cNvSpPr txBox="1">
                      <a:spLocks noRot="1" noChangeAspect="1" noMove="1" noResize="1" noEditPoints="1" noAdjustHandles="1" noChangeArrowheads="1" noChangeShapeType="1" noTextEdit="1"/>
                    </p:cNvSpPr>
                    <p:nvPr/>
                  </p:nvSpPr>
                  <p:spPr>
                    <a:xfrm>
                      <a:off x="4846241" y="3869905"/>
                      <a:ext cx="514517" cy="369332"/>
                    </a:xfrm>
                    <a:prstGeom prst="rect">
                      <a:avLst/>
                    </a:prstGeom>
                    <a:blipFill>
                      <a:blip r:embed="rId6"/>
                      <a:stretch>
                        <a:fillRect r="-7317" b="-6667"/>
                      </a:stretch>
                    </a:blipFill>
                  </p:spPr>
                  <p:txBody>
                    <a:bodyPr/>
                    <a:lstStyle/>
                    <a:p>
                      <a:r>
                        <a:rPr lang="en-US">
                          <a:noFill/>
                        </a:rPr>
                        <a:t> </a:t>
                      </a:r>
                    </a:p>
                  </p:txBody>
                </p:sp>
              </mc:Fallback>
            </mc:AlternateContent>
          </p:grpSp>
        </p:grpSp>
        <p:grpSp>
          <p:nvGrpSpPr>
            <p:cNvPr id="152" name="Group 151">
              <a:extLst>
                <a:ext uri="{FF2B5EF4-FFF2-40B4-BE49-F238E27FC236}">
                  <a16:creationId xmlns:a16="http://schemas.microsoft.com/office/drawing/2014/main" id="{235FBB45-E0F4-F4BA-7FEB-84F78639D72A}"/>
                </a:ext>
              </a:extLst>
            </p:cNvPr>
            <p:cNvGrpSpPr/>
            <p:nvPr/>
          </p:nvGrpSpPr>
          <p:grpSpPr>
            <a:xfrm>
              <a:off x="8396256" y="4450231"/>
              <a:ext cx="1590361" cy="397862"/>
              <a:chOff x="8475329" y="4114593"/>
              <a:chExt cx="1590361" cy="397862"/>
            </a:xfrm>
          </p:grpSpPr>
          <p:sp>
            <p:nvSpPr>
              <p:cNvPr id="153" name="Rectangle 152">
                <a:extLst>
                  <a:ext uri="{FF2B5EF4-FFF2-40B4-BE49-F238E27FC236}">
                    <a16:creationId xmlns:a16="http://schemas.microsoft.com/office/drawing/2014/main" id="{49691168-F00B-0096-756D-B2D05D9D2083}"/>
                  </a:ext>
                </a:extLst>
              </p:cNvPr>
              <p:cNvSpPr/>
              <p:nvPr/>
            </p:nvSpPr>
            <p:spPr>
              <a:xfrm>
                <a:off x="8475330" y="4114593"/>
                <a:ext cx="1590360"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4" name="Picture 153">
                <a:extLst>
                  <a:ext uri="{FF2B5EF4-FFF2-40B4-BE49-F238E27FC236}">
                    <a16:creationId xmlns:a16="http://schemas.microsoft.com/office/drawing/2014/main" id="{5A565733-56BE-4303-E4E0-44BA210F97B7}"/>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155" name="Group 154">
              <a:extLst>
                <a:ext uri="{FF2B5EF4-FFF2-40B4-BE49-F238E27FC236}">
                  <a16:creationId xmlns:a16="http://schemas.microsoft.com/office/drawing/2014/main" id="{AAB1852E-F631-7098-54CD-3D9F851015E6}"/>
                </a:ext>
              </a:extLst>
            </p:cNvPr>
            <p:cNvGrpSpPr/>
            <p:nvPr/>
          </p:nvGrpSpPr>
          <p:grpSpPr>
            <a:xfrm rot="534873">
              <a:off x="3771959" y="3700274"/>
              <a:ext cx="851629" cy="397862"/>
              <a:chOff x="8475329" y="4114593"/>
              <a:chExt cx="851629" cy="397862"/>
            </a:xfrm>
          </p:grpSpPr>
          <p:sp>
            <p:nvSpPr>
              <p:cNvPr id="156" name="Rectangle 155">
                <a:extLst>
                  <a:ext uri="{FF2B5EF4-FFF2-40B4-BE49-F238E27FC236}">
                    <a16:creationId xmlns:a16="http://schemas.microsoft.com/office/drawing/2014/main" id="{76C3D185-4F1C-5B9F-D99A-794B735A4EB1}"/>
                  </a:ext>
                </a:extLst>
              </p:cNvPr>
              <p:cNvSpPr/>
              <p:nvPr/>
            </p:nvSpPr>
            <p:spPr>
              <a:xfrm>
                <a:off x="8475330" y="4114593"/>
                <a:ext cx="851628"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7" name="Picture 156">
                <a:extLst>
                  <a:ext uri="{FF2B5EF4-FFF2-40B4-BE49-F238E27FC236}">
                    <a16:creationId xmlns:a16="http://schemas.microsoft.com/office/drawing/2014/main" id="{B63E3F8E-8FD3-D926-5CE3-7B5EBB31A5FF}"/>
                  </a:ext>
                </a:extLst>
              </p:cNvPr>
              <p:cNvPicPr>
                <a:picLocks noChangeAspect="1"/>
              </p:cNvPicPr>
              <p:nvPr/>
            </p:nvPicPr>
            <p:blipFill>
              <a:blip r:embed="rId5"/>
              <a:stretch>
                <a:fillRect/>
              </a:stretch>
            </p:blipFill>
            <p:spPr>
              <a:xfrm>
                <a:off x="8475329" y="4114593"/>
                <a:ext cx="795722" cy="397862"/>
              </a:xfrm>
              <a:prstGeom prst="rect">
                <a:avLst/>
              </a:prstGeom>
            </p:spPr>
          </p:pic>
        </p:grpSp>
        <p:pic>
          <p:nvPicPr>
            <p:cNvPr id="158" name="Picture 157">
              <a:extLst>
                <a:ext uri="{FF2B5EF4-FFF2-40B4-BE49-F238E27FC236}">
                  <a16:creationId xmlns:a16="http://schemas.microsoft.com/office/drawing/2014/main" id="{14EE6E50-ED4A-69CD-34C4-6CCEED5E5337}"/>
                </a:ext>
              </a:extLst>
            </p:cNvPr>
            <p:cNvPicPr>
              <a:picLocks noChangeAspect="1"/>
            </p:cNvPicPr>
            <p:nvPr/>
          </p:nvPicPr>
          <p:blipFill>
            <a:blip r:embed="rId5"/>
            <a:stretch>
              <a:fillRect/>
            </a:stretch>
          </p:blipFill>
          <p:spPr>
            <a:xfrm>
              <a:off x="2078519" y="3661749"/>
              <a:ext cx="795722" cy="397862"/>
            </a:xfrm>
            <a:prstGeom prst="rect">
              <a:avLst/>
            </a:prstGeom>
          </p:spPr>
        </p:pic>
        <p:pic>
          <p:nvPicPr>
            <p:cNvPr id="159" name="Picture 158">
              <a:extLst>
                <a:ext uri="{FF2B5EF4-FFF2-40B4-BE49-F238E27FC236}">
                  <a16:creationId xmlns:a16="http://schemas.microsoft.com/office/drawing/2014/main" id="{237A5423-B550-61A1-0FD6-B2A6F8F5997D}"/>
                </a:ext>
              </a:extLst>
            </p:cNvPr>
            <p:cNvPicPr>
              <a:picLocks noChangeAspect="1"/>
            </p:cNvPicPr>
            <p:nvPr/>
          </p:nvPicPr>
          <p:blipFill>
            <a:blip r:embed="rId5"/>
            <a:stretch>
              <a:fillRect/>
            </a:stretch>
          </p:blipFill>
          <p:spPr>
            <a:xfrm>
              <a:off x="1031460" y="4459595"/>
              <a:ext cx="795722" cy="397862"/>
            </a:xfrm>
            <a:prstGeom prst="rect">
              <a:avLst/>
            </a:prstGeom>
          </p:spPr>
        </p:pic>
        <p:pic>
          <p:nvPicPr>
            <p:cNvPr id="160" name="Picture 159">
              <a:extLst>
                <a:ext uri="{FF2B5EF4-FFF2-40B4-BE49-F238E27FC236}">
                  <a16:creationId xmlns:a16="http://schemas.microsoft.com/office/drawing/2014/main" id="{1ED99A13-0A1F-B69D-B7F1-7535B14B6C54}"/>
                </a:ext>
              </a:extLst>
            </p:cNvPr>
            <p:cNvPicPr>
              <a:picLocks noChangeAspect="1"/>
            </p:cNvPicPr>
            <p:nvPr/>
          </p:nvPicPr>
          <p:blipFill>
            <a:blip r:embed="rId5"/>
            <a:stretch>
              <a:fillRect/>
            </a:stretch>
          </p:blipFill>
          <p:spPr>
            <a:xfrm>
              <a:off x="1447937" y="5239357"/>
              <a:ext cx="795722" cy="397862"/>
            </a:xfrm>
            <a:prstGeom prst="rect">
              <a:avLst/>
            </a:prstGeom>
          </p:spPr>
        </p:pic>
        <p:grpSp>
          <p:nvGrpSpPr>
            <p:cNvPr id="161" name="Group 160">
              <a:extLst>
                <a:ext uri="{FF2B5EF4-FFF2-40B4-BE49-F238E27FC236}">
                  <a16:creationId xmlns:a16="http://schemas.microsoft.com/office/drawing/2014/main" id="{8EFA0267-332F-28A5-7F6A-2ACC9B38E67F}"/>
                </a:ext>
              </a:extLst>
            </p:cNvPr>
            <p:cNvGrpSpPr/>
            <p:nvPr/>
          </p:nvGrpSpPr>
          <p:grpSpPr>
            <a:xfrm>
              <a:off x="8230994" y="3702059"/>
              <a:ext cx="2931279" cy="397862"/>
              <a:chOff x="8475329" y="4114593"/>
              <a:chExt cx="2931279" cy="397862"/>
            </a:xfrm>
          </p:grpSpPr>
          <p:sp>
            <p:nvSpPr>
              <p:cNvPr id="162" name="Rectangle 161">
                <a:extLst>
                  <a:ext uri="{FF2B5EF4-FFF2-40B4-BE49-F238E27FC236}">
                    <a16:creationId xmlns:a16="http://schemas.microsoft.com/office/drawing/2014/main" id="{3B23024E-B14B-2DF3-BC7E-58FAFED1E707}"/>
                  </a:ext>
                </a:extLst>
              </p:cNvPr>
              <p:cNvSpPr/>
              <p:nvPr/>
            </p:nvSpPr>
            <p:spPr>
              <a:xfrm>
                <a:off x="8475329" y="4114593"/>
                <a:ext cx="293127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63" name="Picture 162">
                <a:extLst>
                  <a:ext uri="{FF2B5EF4-FFF2-40B4-BE49-F238E27FC236}">
                    <a16:creationId xmlns:a16="http://schemas.microsoft.com/office/drawing/2014/main" id="{37C4627B-7F6E-44F7-E115-E59C0724CFB1}"/>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164" name="Group 163">
              <a:extLst>
                <a:ext uri="{FF2B5EF4-FFF2-40B4-BE49-F238E27FC236}">
                  <a16:creationId xmlns:a16="http://schemas.microsoft.com/office/drawing/2014/main" id="{D89DABF2-A960-7F63-7217-D6C4E569277C}"/>
                </a:ext>
              </a:extLst>
            </p:cNvPr>
            <p:cNvGrpSpPr/>
            <p:nvPr/>
          </p:nvGrpSpPr>
          <p:grpSpPr>
            <a:xfrm>
              <a:off x="8794117" y="5239357"/>
              <a:ext cx="3021299" cy="397862"/>
              <a:chOff x="8475329" y="4114593"/>
              <a:chExt cx="3021299" cy="397862"/>
            </a:xfrm>
          </p:grpSpPr>
          <p:sp>
            <p:nvSpPr>
              <p:cNvPr id="165" name="Rectangle 164">
                <a:extLst>
                  <a:ext uri="{FF2B5EF4-FFF2-40B4-BE49-F238E27FC236}">
                    <a16:creationId xmlns:a16="http://schemas.microsoft.com/office/drawing/2014/main" id="{2CBF5A4B-2C2C-11D7-41C3-08E163A8723B}"/>
                  </a:ext>
                </a:extLst>
              </p:cNvPr>
              <p:cNvSpPr/>
              <p:nvPr/>
            </p:nvSpPr>
            <p:spPr>
              <a:xfrm>
                <a:off x="8475329" y="4114593"/>
                <a:ext cx="302129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66" name="Picture 165">
                <a:extLst>
                  <a:ext uri="{FF2B5EF4-FFF2-40B4-BE49-F238E27FC236}">
                    <a16:creationId xmlns:a16="http://schemas.microsoft.com/office/drawing/2014/main" id="{E13BD0CB-626D-5F58-08CE-74082F1B86D3}"/>
                  </a:ext>
                </a:extLst>
              </p:cNvPr>
              <p:cNvPicPr>
                <a:picLocks noChangeAspect="1"/>
              </p:cNvPicPr>
              <p:nvPr/>
            </p:nvPicPr>
            <p:blipFill>
              <a:blip r:embed="rId5"/>
              <a:stretch>
                <a:fillRect/>
              </a:stretch>
            </p:blipFill>
            <p:spPr>
              <a:xfrm>
                <a:off x="8475329" y="4114593"/>
                <a:ext cx="795722" cy="397862"/>
              </a:xfrm>
              <a:prstGeom prst="rect">
                <a:avLst/>
              </a:prstGeom>
            </p:spPr>
          </p:pic>
        </p:grpSp>
        <p:sp>
          <p:nvSpPr>
            <p:cNvPr id="167" name="Rectangle 166">
              <a:extLst>
                <a:ext uri="{FF2B5EF4-FFF2-40B4-BE49-F238E27FC236}">
                  <a16:creationId xmlns:a16="http://schemas.microsoft.com/office/drawing/2014/main" id="{EAC4710E-013D-766B-8386-BEC3E4F3AD85}"/>
                </a:ext>
              </a:extLst>
            </p:cNvPr>
            <p:cNvSpPr/>
            <p:nvPr/>
          </p:nvSpPr>
          <p:spPr>
            <a:xfrm rot="1552179">
              <a:off x="4523431" y="3893441"/>
              <a:ext cx="684606"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Rectangle 167">
              <a:extLst>
                <a:ext uri="{FF2B5EF4-FFF2-40B4-BE49-F238E27FC236}">
                  <a16:creationId xmlns:a16="http://schemas.microsoft.com/office/drawing/2014/main" id="{F8AA5CF9-FA56-4490-E8EE-CA9EE3BFB0BF}"/>
                </a:ext>
              </a:extLst>
            </p:cNvPr>
            <p:cNvSpPr/>
            <p:nvPr/>
          </p:nvSpPr>
          <p:spPr>
            <a:xfrm rot="2770813">
              <a:off x="5010575" y="4247138"/>
              <a:ext cx="684606"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9" name="Freeform 168">
              <a:extLst>
                <a:ext uri="{FF2B5EF4-FFF2-40B4-BE49-F238E27FC236}">
                  <a16:creationId xmlns:a16="http://schemas.microsoft.com/office/drawing/2014/main" id="{7F415495-C45A-4B4C-489E-16E8DD848D09}"/>
                </a:ext>
              </a:extLst>
            </p:cNvPr>
            <p:cNvSpPr/>
            <p:nvPr/>
          </p:nvSpPr>
          <p:spPr>
            <a:xfrm>
              <a:off x="5091138" y="4445679"/>
              <a:ext cx="640569" cy="376518"/>
            </a:xfrm>
            <a:custGeom>
              <a:avLst/>
              <a:gdLst>
                <a:gd name="connsiteX0" fmla="*/ 0 w 640569"/>
                <a:gd name="connsiteY0" fmla="*/ 0 h 376518"/>
                <a:gd name="connsiteX1" fmla="*/ 557442 w 640569"/>
                <a:gd name="connsiteY1" fmla="*/ 0 h 376518"/>
                <a:gd name="connsiteX2" fmla="*/ 640569 w 640569"/>
                <a:gd name="connsiteY2" fmla="*/ 107577 h 376518"/>
                <a:gd name="connsiteX3" fmla="*/ 356958 w 640569"/>
                <a:gd name="connsiteY3" fmla="*/ 376518 h 376518"/>
                <a:gd name="connsiteX4" fmla="*/ 0 w 640569"/>
                <a:gd name="connsiteY4" fmla="*/ 0 h 376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569" h="376518">
                  <a:moveTo>
                    <a:pt x="0" y="0"/>
                  </a:moveTo>
                  <a:lnTo>
                    <a:pt x="557442" y="0"/>
                  </a:lnTo>
                  <a:lnTo>
                    <a:pt x="640569" y="107577"/>
                  </a:lnTo>
                  <a:lnTo>
                    <a:pt x="356958" y="376518"/>
                  </a:lnTo>
                  <a:lnTo>
                    <a:pt x="0" y="0"/>
                  </a:lnTo>
                  <a:close/>
                </a:path>
              </a:pathLst>
            </a:custGeom>
            <a:solidFill>
              <a:srgbClr val="FF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0" name="Group 169">
              <a:extLst>
                <a:ext uri="{FF2B5EF4-FFF2-40B4-BE49-F238E27FC236}">
                  <a16:creationId xmlns:a16="http://schemas.microsoft.com/office/drawing/2014/main" id="{16AAB43A-C525-B715-119D-D27C631CC3B6}"/>
                </a:ext>
              </a:extLst>
            </p:cNvPr>
            <p:cNvGrpSpPr/>
            <p:nvPr/>
          </p:nvGrpSpPr>
          <p:grpSpPr>
            <a:xfrm>
              <a:off x="4681415" y="4428113"/>
              <a:ext cx="2266222" cy="1222282"/>
              <a:chOff x="4529015" y="4275713"/>
              <a:chExt cx="2266222" cy="1222282"/>
            </a:xfrm>
          </p:grpSpPr>
          <p:sp>
            <p:nvSpPr>
              <p:cNvPr id="171" name="Rectangle 170">
                <a:extLst>
                  <a:ext uri="{FF2B5EF4-FFF2-40B4-BE49-F238E27FC236}">
                    <a16:creationId xmlns:a16="http://schemas.microsoft.com/office/drawing/2014/main" id="{DDD3E824-787A-F269-4C86-4B1B51204B09}"/>
                  </a:ext>
                </a:extLst>
              </p:cNvPr>
              <p:cNvSpPr/>
              <p:nvPr/>
            </p:nvSpPr>
            <p:spPr>
              <a:xfrm rot="20590688">
                <a:off x="5355787" y="5009728"/>
                <a:ext cx="666936"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72" name="Group 171">
                <a:extLst>
                  <a:ext uri="{FF2B5EF4-FFF2-40B4-BE49-F238E27FC236}">
                    <a16:creationId xmlns:a16="http://schemas.microsoft.com/office/drawing/2014/main" id="{EDD528ED-C886-5FCB-DEC2-C5C52ED66474}"/>
                  </a:ext>
                </a:extLst>
              </p:cNvPr>
              <p:cNvGrpSpPr/>
              <p:nvPr/>
            </p:nvGrpSpPr>
            <p:grpSpPr>
              <a:xfrm>
                <a:off x="4529015" y="5100133"/>
                <a:ext cx="905552" cy="397862"/>
                <a:chOff x="4782537" y="5093355"/>
                <a:chExt cx="905552" cy="397862"/>
              </a:xfrm>
            </p:grpSpPr>
            <p:grpSp>
              <p:nvGrpSpPr>
                <p:cNvPr id="175" name="Group 174">
                  <a:extLst>
                    <a:ext uri="{FF2B5EF4-FFF2-40B4-BE49-F238E27FC236}">
                      <a16:creationId xmlns:a16="http://schemas.microsoft.com/office/drawing/2014/main" id="{E7C6BB01-395A-3A32-C86A-FD935810D225}"/>
                    </a:ext>
                  </a:extLst>
                </p:cNvPr>
                <p:cNvGrpSpPr/>
                <p:nvPr/>
              </p:nvGrpSpPr>
              <p:grpSpPr>
                <a:xfrm>
                  <a:off x="4836276" y="5093355"/>
                  <a:ext cx="851813" cy="397862"/>
                  <a:chOff x="8475329" y="4114593"/>
                  <a:chExt cx="851813" cy="397862"/>
                </a:xfrm>
              </p:grpSpPr>
              <p:sp>
                <p:nvSpPr>
                  <p:cNvPr id="180" name="Rectangle 179">
                    <a:extLst>
                      <a:ext uri="{FF2B5EF4-FFF2-40B4-BE49-F238E27FC236}">
                        <a16:creationId xmlns:a16="http://schemas.microsoft.com/office/drawing/2014/main" id="{B4F84307-667A-12DF-26CC-8D741BA27E35}"/>
                      </a:ext>
                    </a:extLst>
                  </p:cNvPr>
                  <p:cNvSpPr/>
                  <p:nvPr/>
                </p:nvSpPr>
                <p:spPr>
                  <a:xfrm>
                    <a:off x="8475330" y="4114593"/>
                    <a:ext cx="851812"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81" name="Picture 180">
                    <a:extLst>
                      <a:ext uri="{FF2B5EF4-FFF2-40B4-BE49-F238E27FC236}">
                        <a16:creationId xmlns:a16="http://schemas.microsoft.com/office/drawing/2014/main" id="{8950FE49-49C7-180D-5B94-166CF297A724}"/>
                      </a:ext>
                    </a:extLst>
                  </p:cNvPr>
                  <p:cNvPicPr>
                    <a:picLocks noChangeAspect="1"/>
                  </p:cNvPicPr>
                  <p:nvPr/>
                </p:nvPicPr>
                <p:blipFill>
                  <a:blip r:embed="rId5"/>
                  <a:stretch>
                    <a:fillRect/>
                  </a:stretch>
                </p:blipFill>
                <p:spPr>
                  <a:xfrm>
                    <a:off x="8475329" y="4114593"/>
                    <a:ext cx="795722" cy="397862"/>
                  </a:xfrm>
                  <a:prstGeom prst="rect">
                    <a:avLst/>
                  </a:prstGeom>
                </p:spPr>
              </p:pic>
            </p:grpSp>
            <p:sp>
              <p:nvSpPr>
                <p:cNvPr id="176" name="Oval 175">
                  <a:extLst>
                    <a:ext uri="{FF2B5EF4-FFF2-40B4-BE49-F238E27FC236}">
                      <a16:creationId xmlns:a16="http://schemas.microsoft.com/office/drawing/2014/main" id="{7915CEB2-86ED-BA43-8198-ECDB82DF141B}"/>
                    </a:ext>
                  </a:extLst>
                </p:cNvPr>
                <p:cNvSpPr/>
                <p:nvPr/>
              </p:nvSpPr>
              <p:spPr>
                <a:xfrm>
                  <a:off x="4828624" y="5121479"/>
                  <a:ext cx="110114" cy="10335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445B5593-0436-0CE5-6025-98C1AA06611B}"/>
                    </a:ext>
                  </a:extLst>
                </p:cNvPr>
                <p:cNvSpPr/>
                <p:nvPr/>
              </p:nvSpPr>
              <p:spPr>
                <a:xfrm>
                  <a:off x="5533337" y="5128707"/>
                  <a:ext cx="110114" cy="10335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Connector 177">
                  <a:extLst>
                    <a:ext uri="{FF2B5EF4-FFF2-40B4-BE49-F238E27FC236}">
                      <a16:creationId xmlns:a16="http://schemas.microsoft.com/office/drawing/2014/main" id="{B9E32AB3-67B2-E5B5-2A98-FF1120D03F1D}"/>
                    </a:ext>
                  </a:extLst>
                </p:cNvPr>
                <p:cNvCxnSpPr>
                  <a:cxnSpLocks/>
                </p:cNvCxnSpPr>
                <p:nvPr/>
              </p:nvCxnSpPr>
              <p:spPr>
                <a:xfrm>
                  <a:off x="4782537" y="5182645"/>
                  <a:ext cx="90320" cy="0"/>
                </a:xfrm>
                <a:prstGeom prst="line">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BF8722CB-E288-5F64-7F20-FCA5A8D717F9}"/>
                    </a:ext>
                  </a:extLst>
                </p:cNvPr>
                <p:cNvCxnSpPr>
                  <a:cxnSpLocks/>
                </p:cNvCxnSpPr>
                <p:nvPr/>
              </p:nvCxnSpPr>
              <p:spPr>
                <a:xfrm flipH="1">
                  <a:off x="5597768" y="5180386"/>
                  <a:ext cx="90320" cy="0"/>
                </a:xfrm>
                <a:prstGeom prst="line">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sp>
            <p:nvSpPr>
              <p:cNvPr id="173" name="Rectangle 172">
                <a:extLst>
                  <a:ext uri="{FF2B5EF4-FFF2-40B4-BE49-F238E27FC236}">
                    <a16:creationId xmlns:a16="http://schemas.microsoft.com/office/drawing/2014/main" id="{6EAD38E0-A2DC-E825-4733-A2AD52D5565F}"/>
                  </a:ext>
                </a:extLst>
              </p:cNvPr>
              <p:cNvSpPr/>
              <p:nvPr/>
            </p:nvSpPr>
            <p:spPr>
              <a:xfrm rot="19640844">
                <a:off x="5908549" y="4768134"/>
                <a:ext cx="628818"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4" name="Rectangle 173">
                <a:extLst>
                  <a:ext uri="{FF2B5EF4-FFF2-40B4-BE49-F238E27FC236}">
                    <a16:creationId xmlns:a16="http://schemas.microsoft.com/office/drawing/2014/main" id="{4E249A65-491B-6C0A-03DE-724B028041A0}"/>
                  </a:ext>
                </a:extLst>
              </p:cNvPr>
              <p:cNvSpPr/>
              <p:nvPr/>
            </p:nvSpPr>
            <p:spPr>
              <a:xfrm rot="18156012">
                <a:off x="6283338" y="4392632"/>
                <a:ext cx="628818"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82" name="Freeform 181">
              <a:extLst>
                <a:ext uri="{FF2B5EF4-FFF2-40B4-BE49-F238E27FC236}">
                  <a16:creationId xmlns:a16="http://schemas.microsoft.com/office/drawing/2014/main" id="{79CF83F7-83AC-96B8-76D1-057C824E8EAE}"/>
                </a:ext>
              </a:extLst>
            </p:cNvPr>
            <p:cNvSpPr/>
            <p:nvPr/>
          </p:nvSpPr>
          <p:spPr>
            <a:xfrm>
              <a:off x="6442921" y="4444107"/>
              <a:ext cx="468687" cy="408952"/>
            </a:xfrm>
            <a:custGeom>
              <a:avLst/>
              <a:gdLst>
                <a:gd name="connsiteX0" fmla="*/ 257318 w 468687"/>
                <a:gd name="connsiteY0" fmla="*/ 0 h 408952"/>
                <a:gd name="connsiteX1" fmla="*/ 0 w 468687"/>
                <a:gd name="connsiteY1" fmla="*/ 408952 h 408952"/>
                <a:gd name="connsiteX2" fmla="*/ 468687 w 468687"/>
                <a:gd name="connsiteY2" fmla="*/ 404357 h 408952"/>
                <a:gd name="connsiteX3" fmla="*/ 464092 w 468687"/>
                <a:gd name="connsiteY3" fmla="*/ 13784 h 408952"/>
                <a:gd name="connsiteX4" fmla="*/ 257318 w 468687"/>
                <a:gd name="connsiteY4" fmla="*/ 0 h 40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687" h="408952">
                  <a:moveTo>
                    <a:pt x="257318" y="0"/>
                  </a:moveTo>
                  <a:lnTo>
                    <a:pt x="0" y="408952"/>
                  </a:lnTo>
                  <a:lnTo>
                    <a:pt x="468687" y="404357"/>
                  </a:lnTo>
                  <a:cubicBezTo>
                    <a:pt x="467155" y="274166"/>
                    <a:pt x="465624" y="143975"/>
                    <a:pt x="464092" y="13784"/>
                  </a:cubicBezTo>
                  <a:lnTo>
                    <a:pt x="257318" y="0"/>
                  </a:lnTo>
                  <a:close/>
                </a:path>
              </a:pathLst>
            </a:custGeom>
            <a:solidFill>
              <a:srgbClr val="FF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006E3D48-E744-07AC-5E01-C1F50C36EC23}"/>
              </a:ext>
            </a:extLst>
          </p:cNvPr>
          <p:cNvGrpSpPr/>
          <p:nvPr/>
        </p:nvGrpSpPr>
        <p:grpSpPr>
          <a:xfrm>
            <a:off x="518401" y="2684007"/>
            <a:ext cx="11291206" cy="2998953"/>
            <a:chOff x="525571" y="2826355"/>
            <a:chExt cx="11291206" cy="2998953"/>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33B9413-4714-1884-17CD-6034C3E504AA}"/>
                    </a:ext>
                  </a:extLst>
                </p:cNvPr>
                <p:cNvSpPr txBox="1"/>
                <p:nvPr/>
              </p:nvSpPr>
              <p:spPr>
                <a:xfrm>
                  <a:off x="1151123" y="2826355"/>
                  <a:ext cx="3145631"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1" i="1" smtClean="0">
                                <a:latin typeface="Cambria Math" panose="02040503050406030204" pitchFamily="18" charset="0"/>
                              </a:rPr>
                              <m:t>𝑪𝒐𝒍𝒍𝒊𝒔𝒊𝒐𝒏</m:t>
                            </m:r>
                            <m:r>
                              <a:rPr lang="en-US" sz="1800" b="1" i="1" smtClean="0">
                                <a:latin typeface="Cambria Math" panose="02040503050406030204" pitchFamily="18" charset="0"/>
                              </a:rPr>
                              <m:t>_</m:t>
                            </m:r>
                            <m:r>
                              <a:rPr lang="en-US" sz="1800" b="1" i="1" smtClean="0">
                                <a:latin typeface="Cambria Math" panose="02040503050406030204" pitchFamily="18" charset="0"/>
                              </a:rPr>
                              <m:t>𝑨𝒓𝒆𝒂</m:t>
                            </m:r>
                          </m:e>
                          <m:sub>
                            <m:r>
                              <a:rPr lang="en-US" sz="1800" b="0" i="1" smtClean="0">
                                <a:latin typeface="Cambria Math" panose="02040503050406030204" pitchFamily="18" charset="0"/>
                              </a:rPr>
                              <m:t>𝑒𝑔𝑜</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𝜙</m:t>
                        </m:r>
                      </m:oMath>
                    </m:oMathPara>
                  </a14:m>
                  <a:endParaRPr lang="en-US" sz="1800" dirty="0"/>
                </a:p>
              </p:txBody>
            </p:sp>
          </mc:Choice>
          <mc:Fallback xmlns="">
            <p:sp>
              <p:nvSpPr>
                <p:cNvPr id="65" name="TextBox 64">
                  <a:extLst>
                    <a:ext uri="{FF2B5EF4-FFF2-40B4-BE49-F238E27FC236}">
                      <a16:creationId xmlns:a16="http://schemas.microsoft.com/office/drawing/2014/main" id="{033B9413-4714-1884-17CD-6034C3E504AA}"/>
                    </a:ext>
                  </a:extLst>
                </p:cNvPr>
                <p:cNvSpPr txBox="1">
                  <a:spLocks noRot="1" noChangeAspect="1" noMove="1" noResize="1" noEditPoints="1" noAdjustHandles="1" noChangeArrowheads="1" noChangeShapeType="1" noTextEdit="1"/>
                </p:cNvSpPr>
                <p:nvPr/>
              </p:nvSpPr>
              <p:spPr>
                <a:xfrm>
                  <a:off x="1151123" y="2826355"/>
                  <a:ext cx="3145631" cy="391902"/>
                </a:xfrm>
                <a:prstGeom prst="rect">
                  <a:avLst/>
                </a:prstGeom>
                <a:blipFill>
                  <a:blip r:embed="rId7"/>
                  <a:stretch>
                    <a:fillRect b="-6250"/>
                  </a:stretch>
                </a:blipFill>
              </p:spPr>
              <p:txBody>
                <a:bodyPr/>
                <a:lstStyle/>
                <a:p>
                  <a:r>
                    <a:rPr lang="en-US">
                      <a:noFill/>
                    </a:rPr>
                    <a:t> </a:t>
                  </a:r>
                </a:p>
              </p:txBody>
            </p:sp>
          </mc:Fallback>
        </mc:AlternateContent>
        <p:grpSp>
          <p:nvGrpSpPr>
            <p:cNvPr id="188" name="Group 187">
              <a:extLst>
                <a:ext uri="{FF2B5EF4-FFF2-40B4-BE49-F238E27FC236}">
                  <a16:creationId xmlns:a16="http://schemas.microsoft.com/office/drawing/2014/main" id="{2038FEC2-2F90-246F-0224-7F6CC07ED9A7}"/>
                </a:ext>
              </a:extLst>
            </p:cNvPr>
            <p:cNvGrpSpPr/>
            <p:nvPr/>
          </p:nvGrpSpPr>
          <p:grpSpPr>
            <a:xfrm>
              <a:off x="525571" y="3214571"/>
              <a:ext cx="11291206" cy="2610737"/>
              <a:chOff x="525571" y="3214571"/>
              <a:chExt cx="11291206" cy="2610737"/>
            </a:xfrm>
          </p:grpSpPr>
          <p:grpSp>
            <p:nvGrpSpPr>
              <p:cNvPr id="62" name="Group 61">
                <a:extLst>
                  <a:ext uri="{FF2B5EF4-FFF2-40B4-BE49-F238E27FC236}">
                    <a16:creationId xmlns:a16="http://schemas.microsoft.com/office/drawing/2014/main" id="{A87AB1A8-BDBA-E24D-EB14-376BF89F4138}"/>
                  </a:ext>
                </a:extLst>
              </p:cNvPr>
              <p:cNvGrpSpPr/>
              <p:nvPr/>
            </p:nvGrpSpPr>
            <p:grpSpPr>
              <a:xfrm>
                <a:off x="525571" y="3214571"/>
                <a:ext cx="11291206" cy="2610737"/>
                <a:chOff x="587830" y="2736870"/>
                <a:chExt cx="11291206" cy="2610737"/>
              </a:xfrm>
            </p:grpSpPr>
            <p:sp>
              <p:nvSpPr>
                <p:cNvPr id="7" name="Rectangle 6">
                  <a:extLst>
                    <a:ext uri="{FF2B5EF4-FFF2-40B4-BE49-F238E27FC236}">
                      <a16:creationId xmlns:a16="http://schemas.microsoft.com/office/drawing/2014/main" id="{ADC92785-6E19-B5C8-F25B-E6A45523AF63}"/>
                    </a:ext>
                  </a:extLst>
                </p:cNvPr>
                <p:cNvSpPr/>
                <p:nvPr/>
              </p:nvSpPr>
              <p:spPr>
                <a:xfrm>
                  <a:off x="685800" y="2791440"/>
                  <a:ext cx="11095264" cy="249085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C5A9CDC-3EB7-2335-4F69-C039C6814ADB}"/>
                    </a:ext>
                  </a:extLst>
                </p:cNvPr>
                <p:cNvCxnSpPr>
                  <a:cxnSpLocks/>
                </p:cNvCxnSpPr>
                <p:nvPr/>
              </p:nvCxnSpPr>
              <p:spPr>
                <a:xfrm>
                  <a:off x="685800" y="2938794"/>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33AD4ED-1557-8E1D-32B0-733A48D7B8FC}"/>
                    </a:ext>
                  </a:extLst>
                </p:cNvPr>
                <p:cNvCxnSpPr>
                  <a:cxnSpLocks/>
                </p:cNvCxnSpPr>
                <p:nvPr/>
              </p:nvCxnSpPr>
              <p:spPr>
                <a:xfrm>
                  <a:off x="689682" y="3641982"/>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F93942-1007-76C3-CC1E-A464534994F7}"/>
                    </a:ext>
                  </a:extLst>
                </p:cNvPr>
                <p:cNvSpPr/>
                <p:nvPr/>
              </p:nvSpPr>
              <p:spPr>
                <a:xfrm>
                  <a:off x="587830" y="2736870"/>
                  <a:ext cx="11291206" cy="2610737"/>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540775F-C48D-3F62-27F5-6FEEFA1C3E0C}"/>
                    </a:ext>
                  </a:extLst>
                </p:cNvPr>
                <p:cNvCxnSpPr>
                  <a:cxnSpLocks/>
                </p:cNvCxnSpPr>
                <p:nvPr/>
              </p:nvCxnSpPr>
              <p:spPr>
                <a:xfrm>
                  <a:off x="703194" y="5149368"/>
                  <a:ext cx="11095264"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274191-56DA-314C-9CC5-484466DC5327}"/>
                    </a:ext>
                  </a:extLst>
                </p:cNvPr>
                <p:cNvCxnSpPr>
                  <a:cxnSpLocks/>
                </p:cNvCxnSpPr>
                <p:nvPr/>
              </p:nvCxnSpPr>
              <p:spPr>
                <a:xfrm>
                  <a:off x="685800" y="4414868"/>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24BCCEBA-4E97-2ECE-2544-1FA8E01B78F9}"/>
                    </a:ext>
                  </a:extLst>
                </p:cNvPr>
                <p:cNvGrpSpPr/>
                <p:nvPr/>
              </p:nvGrpSpPr>
              <p:grpSpPr>
                <a:xfrm>
                  <a:off x="2394971" y="3800805"/>
                  <a:ext cx="3164856" cy="419676"/>
                  <a:chOff x="4532773" y="4384676"/>
                  <a:chExt cx="3164856" cy="419676"/>
                </a:xfrm>
              </p:grpSpPr>
              <p:sp>
                <p:nvSpPr>
                  <p:cNvPr id="26" name="Rectangle 25">
                    <a:extLst>
                      <a:ext uri="{FF2B5EF4-FFF2-40B4-BE49-F238E27FC236}">
                        <a16:creationId xmlns:a16="http://schemas.microsoft.com/office/drawing/2014/main" id="{86BF353B-1957-0D64-6108-20882F5CB5D0}"/>
                      </a:ext>
                    </a:extLst>
                  </p:cNvPr>
                  <p:cNvSpPr/>
                  <p:nvPr/>
                </p:nvSpPr>
                <p:spPr>
                  <a:xfrm>
                    <a:off x="4532773" y="4409372"/>
                    <a:ext cx="3164856"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5" name="Group 24">
                    <a:extLst>
                      <a:ext uri="{FF2B5EF4-FFF2-40B4-BE49-F238E27FC236}">
                        <a16:creationId xmlns:a16="http://schemas.microsoft.com/office/drawing/2014/main" id="{C6DB94B3-C0A4-7A06-419E-9CD948AA2BA8}"/>
                      </a:ext>
                    </a:extLst>
                  </p:cNvPr>
                  <p:cNvGrpSpPr/>
                  <p:nvPr/>
                </p:nvGrpSpPr>
                <p:grpSpPr>
                  <a:xfrm>
                    <a:off x="4537190" y="4384676"/>
                    <a:ext cx="773620" cy="418649"/>
                    <a:chOff x="4771260" y="3869905"/>
                    <a:chExt cx="773620" cy="418649"/>
                  </a:xfrm>
                </p:grpSpPr>
                <p:pic>
                  <p:nvPicPr>
                    <p:cNvPr id="11" name="Picture 10">
                      <a:extLst>
                        <a:ext uri="{FF2B5EF4-FFF2-40B4-BE49-F238E27FC236}">
                          <a16:creationId xmlns:a16="http://schemas.microsoft.com/office/drawing/2014/main" id="{5F20C629-7EC9-FF2B-BAE3-9D78C80A3DD0}"/>
                        </a:ext>
                      </a:extLst>
                    </p:cNvPr>
                    <p:cNvPicPr>
                      <a:picLocks noChangeAspect="1"/>
                    </p:cNvPicPr>
                    <p:nvPr/>
                  </p:nvPicPr>
                  <p:blipFill>
                    <a:blip r:embed="rId3"/>
                    <a:stretch>
                      <a:fillRect/>
                    </a:stretch>
                  </p:blipFill>
                  <p:spPr>
                    <a:xfrm>
                      <a:off x="4771260" y="3890911"/>
                      <a:ext cx="773620" cy="39764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8A66F1F-0C45-0D54-6948-869C7293EEBF}"/>
                            </a:ext>
                          </a:extLst>
                        </p:cNvPr>
                        <p:cNvSpPr txBox="1"/>
                        <p:nvPr/>
                      </p:nvSpPr>
                      <p:spPr>
                        <a:xfrm>
                          <a:off x="4846241" y="3869905"/>
                          <a:ext cx="5145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12" name="TextBox 11">
                          <a:extLst>
                            <a:ext uri="{FF2B5EF4-FFF2-40B4-BE49-F238E27FC236}">
                              <a16:creationId xmlns:a16="http://schemas.microsoft.com/office/drawing/2014/main" id="{88A66F1F-0C45-0D54-6948-869C7293EEBF}"/>
                            </a:ext>
                          </a:extLst>
                        </p:cNvPr>
                        <p:cNvSpPr txBox="1">
                          <a:spLocks noRot="1" noChangeAspect="1" noMove="1" noResize="1" noEditPoints="1" noAdjustHandles="1" noChangeArrowheads="1" noChangeShapeType="1" noTextEdit="1"/>
                        </p:cNvSpPr>
                        <p:nvPr/>
                      </p:nvSpPr>
                      <p:spPr>
                        <a:xfrm>
                          <a:off x="4846241" y="3869905"/>
                          <a:ext cx="514517" cy="369332"/>
                        </a:xfrm>
                        <a:prstGeom prst="rect">
                          <a:avLst/>
                        </a:prstGeom>
                        <a:blipFill>
                          <a:blip r:embed="rId8"/>
                          <a:stretch>
                            <a:fillRect r="-7317" b="-10000"/>
                          </a:stretch>
                        </a:blipFill>
                      </p:spPr>
                      <p:txBody>
                        <a:bodyPr/>
                        <a:lstStyle/>
                        <a:p>
                          <a:r>
                            <a:rPr lang="en-US">
                              <a:noFill/>
                            </a:rPr>
                            <a:t> </a:t>
                          </a:r>
                        </a:p>
                      </p:txBody>
                    </p:sp>
                  </mc:Fallback>
                </mc:AlternateContent>
              </p:grpSp>
            </p:grpSp>
            <p:grpSp>
              <p:nvGrpSpPr>
                <p:cNvPr id="34" name="Group 33">
                  <a:extLst>
                    <a:ext uri="{FF2B5EF4-FFF2-40B4-BE49-F238E27FC236}">
                      <a16:creationId xmlns:a16="http://schemas.microsoft.com/office/drawing/2014/main" id="{88378078-9F82-4A51-9E96-DE87A24127D7}"/>
                    </a:ext>
                  </a:extLst>
                </p:cNvPr>
                <p:cNvGrpSpPr/>
                <p:nvPr/>
              </p:nvGrpSpPr>
              <p:grpSpPr>
                <a:xfrm>
                  <a:off x="7839390" y="3820130"/>
                  <a:ext cx="1590361" cy="397862"/>
                  <a:chOff x="8475329" y="4114593"/>
                  <a:chExt cx="1590361" cy="397862"/>
                </a:xfrm>
              </p:grpSpPr>
              <p:sp>
                <p:nvSpPr>
                  <p:cNvPr id="33" name="Rectangle 32">
                    <a:extLst>
                      <a:ext uri="{FF2B5EF4-FFF2-40B4-BE49-F238E27FC236}">
                        <a16:creationId xmlns:a16="http://schemas.microsoft.com/office/drawing/2014/main" id="{FC838FA0-8083-BC34-C64D-B49416F18265}"/>
                      </a:ext>
                    </a:extLst>
                  </p:cNvPr>
                  <p:cNvSpPr/>
                  <p:nvPr/>
                </p:nvSpPr>
                <p:spPr>
                  <a:xfrm>
                    <a:off x="8475330" y="4114593"/>
                    <a:ext cx="1590360"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3" name="Picture 22">
                    <a:extLst>
                      <a:ext uri="{FF2B5EF4-FFF2-40B4-BE49-F238E27FC236}">
                        <a16:creationId xmlns:a16="http://schemas.microsoft.com/office/drawing/2014/main" id="{49836623-4A86-7250-2E69-56A7CBEF7E42}"/>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47" name="Group 46">
                  <a:extLst>
                    <a:ext uri="{FF2B5EF4-FFF2-40B4-BE49-F238E27FC236}">
                      <a16:creationId xmlns:a16="http://schemas.microsoft.com/office/drawing/2014/main" id="{7F26BF96-9661-85F7-3599-F91E0229BA49}"/>
                    </a:ext>
                  </a:extLst>
                </p:cNvPr>
                <p:cNvGrpSpPr/>
                <p:nvPr/>
              </p:nvGrpSpPr>
              <p:grpSpPr>
                <a:xfrm>
                  <a:off x="3722152" y="3042857"/>
                  <a:ext cx="2256033" cy="397862"/>
                  <a:chOff x="8475329" y="4114593"/>
                  <a:chExt cx="2256033" cy="397862"/>
                </a:xfrm>
              </p:grpSpPr>
              <p:sp>
                <p:nvSpPr>
                  <p:cNvPr id="48" name="Rectangle 47">
                    <a:extLst>
                      <a:ext uri="{FF2B5EF4-FFF2-40B4-BE49-F238E27FC236}">
                        <a16:creationId xmlns:a16="http://schemas.microsoft.com/office/drawing/2014/main" id="{573C2D71-BC52-A373-A144-8677B121E49D}"/>
                      </a:ext>
                    </a:extLst>
                  </p:cNvPr>
                  <p:cNvSpPr/>
                  <p:nvPr/>
                </p:nvSpPr>
                <p:spPr>
                  <a:xfrm>
                    <a:off x="8475329" y="4114593"/>
                    <a:ext cx="2256033"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9" name="Picture 48">
                    <a:extLst>
                      <a:ext uri="{FF2B5EF4-FFF2-40B4-BE49-F238E27FC236}">
                        <a16:creationId xmlns:a16="http://schemas.microsoft.com/office/drawing/2014/main" id="{799A4657-19DA-F410-E466-7A810C24DD74}"/>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50" name="Group 49">
                  <a:extLst>
                    <a:ext uri="{FF2B5EF4-FFF2-40B4-BE49-F238E27FC236}">
                      <a16:creationId xmlns:a16="http://schemas.microsoft.com/office/drawing/2014/main" id="{BB281661-E262-1DB2-75D5-4C537CFD0220}"/>
                    </a:ext>
                  </a:extLst>
                </p:cNvPr>
                <p:cNvGrpSpPr/>
                <p:nvPr/>
              </p:nvGrpSpPr>
              <p:grpSpPr>
                <a:xfrm>
                  <a:off x="4431810" y="4615654"/>
                  <a:ext cx="2256033" cy="397862"/>
                  <a:chOff x="8475329" y="4114593"/>
                  <a:chExt cx="2256033" cy="397862"/>
                </a:xfrm>
              </p:grpSpPr>
              <p:sp>
                <p:nvSpPr>
                  <p:cNvPr id="51" name="Rectangle 50">
                    <a:extLst>
                      <a:ext uri="{FF2B5EF4-FFF2-40B4-BE49-F238E27FC236}">
                        <a16:creationId xmlns:a16="http://schemas.microsoft.com/office/drawing/2014/main" id="{ABF52C81-2C2C-868B-49CE-339BCEEB5562}"/>
                      </a:ext>
                    </a:extLst>
                  </p:cNvPr>
                  <p:cNvSpPr/>
                  <p:nvPr/>
                </p:nvSpPr>
                <p:spPr>
                  <a:xfrm>
                    <a:off x="8475329" y="4114593"/>
                    <a:ext cx="2256033"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2" name="Picture 51">
                    <a:extLst>
                      <a:ext uri="{FF2B5EF4-FFF2-40B4-BE49-F238E27FC236}">
                        <a16:creationId xmlns:a16="http://schemas.microsoft.com/office/drawing/2014/main" id="{6EBC1351-A5BB-570E-66FE-BE92A7D8A6AF}"/>
                      </a:ext>
                    </a:extLst>
                  </p:cNvPr>
                  <p:cNvPicPr>
                    <a:picLocks noChangeAspect="1"/>
                  </p:cNvPicPr>
                  <p:nvPr/>
                </p:nvPicPr>
                <p:blipFill>
                  <a:blip r:embed="rId5"/>
                  <a:stretch>
                    <a:fillRect/>
                  </a:stretch>
                </p:blipFill>
                <p:spPr>
                  <a:xfrm>
                    <a:off x="8475329" y="4114593"/>
                    <a:ext cx="795722" cy="397862"/>
                  </a:xfrm>
                  <a:prstGeom prst="rect">
                    <a:avLst/>
                  </a:prstGeom>
                </p:spPr>
              </p:pic>
            </p:grpSp>
            <p:pic>
              <p:nvPicPr>
                <p:cNvPr id="53" name="Picture 52">
                  <a:extLst>
                    <a:ext uri="{FF2B5EF4-FFF2-40B4-BE49-F238E27FC236}">
                      <a16:creationId xmlns:a16="http://schemas.microsoft.com/office/drawing/2014/main" id="{2FDA53EC-C66C-BC75-D5AB-3853A0AAC4D6}"/>
                    </a:ext>
                  </a:extLst>
                </p:cNvPr>
                <p:cNvPicPr>
                  <a:picLocks noChangeAspect="1"/>
                </p:cNvPicPr>
                <p:nvPr/>
              </p:nvPicPr>
              <p:blipFill>
                <a:blip r:embed="rId5"/>
                <a:stretch>
                  <a:fillRect/>
                </a:stretch>
              </p:blipFill>
              <p:spPr>
                <a:xfrm>
                  <a:off x="1750253" y="3031648"/>
                  <a:ext cx="795722" cy="397862"/>
                </a:xfrm>
                <a:prstGeom prst="rect">
                  <a:avLst/>
                </a:prstGeom>
              </p:spPr>
            </p:pic>
            <p:pic>
              <p:nvPicPr>
                <p:cNvPr id="54" name="Picture 53">
                  <a:extLst>
                    <a:ext uri="{FF2B5EF4-FFF2-40B4-BE49-F238E27FC236}">
                      <a16:creationId xmlns:a16="http://schemas.microsoft.com/office/drawing/2014/main" id="{83138081-8FC4-2820-15C9-D89CB568D715}"/>
                    </a:ext>
                  </a:extLst>
                </p:cNvPr>
                <p:cNvPicPr>
                  <a:picLocks noChangeAspect="1"/>
                </p:cNvPicPr>
                <p:nvPr/>
              </p:nvPicPr>
              <p:blipFill>
                <a:blip r:embed="rId5"/>
                <a:stretch>
                  <a:fillRect/>
                </a:stretch>
              </p:blipFill>
              <p:spPr>
                <a:xfrm>
                  <a:off x="703194" y="3829494"/>
                  <a:ext cx="795722" cy="397862"/>
                </a:xfrm>
                <a:prstGeom prst="rect">
                  <a:avLst/>
                </a:prstGeom>
              </p:spPr>
            </p:pic>
            <p:pic>
              <p:nvPicPr>
                <p:cNvPr id="55" name="Picture 54">
                  <a:extLst>
                    <a:ext uri="{FF2B5EF4-FFF2-40B4-BE49-F238E27FC236}">
                      <a16:creationId xmlns:a16="http://schemas.microsoft.com/office/drawing/2014/main" id="{D99408CA-718A-4611-0919-7A90D2A499C9}"/>
                    </a:ext>
                  </a:extLst>
                </p:cNvPr>
                <p:cNvPicPr>
                  <a:picLocks noChangeAspect="1"/>
                </p:cNvPicPr>
                <p:nvPr/>
              </p:nvPicPr>
              <p:blipFill>
                <a:blip r:embed="rId5"/>
                <a:stretch>
                  <a:fillRect/>
                </a:stretch>
              </p:blipFill>
              <p:spPr>
                <a:xfrm>
                  <a:off x="1119671" y="4609256"/>
                  <a:ext cx="795722" cy="397862"/>
                </a:xfrm>
                <a:prstGeom prst="rect">
                  <a:avLst/>
                </a:prstGeom>
              </p:spPr>
            </p:pic>
            <p:grpSp>
              <p:nvGrpSpPr>
                <p:cNvPr id="56" name="Group 55">
                  <a:extLst>
                    <a:ext uri="{FF2B5EF4-FFF2-40B4-BE49-F238E27FC236}">
                      <a16:creationId xmlns:a16="http://schemas.microsoft.com/office/drawing/2014/main" id="{3F183B82-26F2-6F7D-740B-C8F2D6516B81}"/>
                    </a:ext>
                  </a:extLst>
                </p:cNvPr>
                <p:cNvGrpSpPr/>
                <p:nvPr/>
              </p:nvGrpSpPr>
              <p:grpSpPr>
                <a:xfrm>
                  <a:off x="7674128" y="3071958"/>
                  <a:ext cx="2931279" cy="397862"/>
                  <a:chOff x="8475329" y="4114593"/>
                  <a:chExt cx="2931279" cy="397862"/>
                </a:xfrm>
              </p:grpSpPr>
              <p:sp>
                <p:nvSpPr>
                  <p:cNvPr id="57" name="Rectangle 56">
                    <a:extLst>
                      <a:ext uri="{FF2B5EF4-FFF2-40B4-BE49-F238E27FC236}">
                        <a16:creationId xmlns:a16="http://schemas.microsoft.com/office/drawing/2014/main" id="{5A86438E-AE24-AF9F-B824-D0B2EF85745C}"/>
                      </a:ext>
                    </a:extLst>
                  </p:cNvPr>
                  <p:cNvSpPr/>
                  <p:nvPr/>
                </p:nvSpPr>
                <p:spPr>
                  <a:xfrm>
                    <a:off x="8475329" y="4114593"/>
                    <a:ext cx="293127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8" name="Picture 57">
                    <a:extLst>
                      <a:ext uri="{FF2B5EF4-FFF2-40B4-BE49-F238E27FC236}">
                        <a16:creationId xmlns:a16="http://schemas.microsoft.com/office/drawing/2014/main" id="{23313708-55CD-AE52-E34A-F97F4E3B0803}"/>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59" name="Group 58">
                  <a:extLst>
                    <a:ext uri="{FF2B5EF4-FFF2-40B4-BE49-F238E27FC236}">
                      <a16:creationId xmlns:a16="http://schemas.microsoft.com/office/drawing/2014/main" id="{DC338AA7-77AD-D441-BAEA-2103C99DD1F6}"/>
                    </a:ext>
                  </a:extLst>
                </p:cNvPr>
                <p:cNvGrpSpPr/>
                <p:nvPr/>
              </p:nvGrpSpPr>
              <p:grpSpPr>
                <a:xfrm>
                  <a:off x="8237251" y="4609256"/>
                  <a:ext cx="3021299" cy="397862"/>
                  <a:chOff x="8475329" y="4114593"/>
                  <a:chExt cx="3021299" cy="397862"/>
                </a:xfrm>
              </p:grpSpPr>
              <p:sp>
                <p:nvSpPr>
                  <p:cNvPr id="60" name="Rectangle 59">
                    <a:extLst>
                      <a:ext uri="{FF2B5EF4-FFF2-40B4-BE49-F238E27FC236}">
                        <a16:creationId xmlns:a16="http://schemas.microsoft.com/office/drawing/2014/main" id="{7EF58FF1-A10E-38FD-F07B-51BD85811F3E}"/>
                      </a:ext>
                    </a:extLst>
                  </p:cNvPr>
                  <p:cNvSpPr/>
                  <p:nvPr/>
                </p:nvSpPr>
                <p:spPr>
                  <a:xfrm>
                    <a:off x="8475329" y="4114593"/>
                    <a:ext cx="302129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1" name="Picture 60">
                    <a:extLst>
                      <a:ext uri="{FF2B5EF4-FFF2-40B4-BE49-F238E27FC236}">
                        <a16:creationId xmlns:a16="http://schemas.microsoft.com/office/drawing/2014/main" id="{94A22448-A54A-00EE-DF97-EE45E62FC167}"/>
                      </a:ext>
                    </a:extLst>
                  </p:cNvPr>
                  <p:cNvPicPr>
                    <a:picLocks noChangeAspect="1"/>
                  </p:cNvPicPr>
                  <p:nvPr/>
                </p:nvPicPr>
                <p:blipFill>
                  <a:blip r:embed="rId5"/>
                  <a:stretch>
                    <a:fillRect/>
                  </a:stretch>
                </p:blipFill>
                <p:spPr>
                  <a:xfrm>
                    <a:off x="8475329" y="4114593"/>
                    <a:ext cx="795722" cy="397862"/>
                  </a:xfrm>
                  <a:prstGeom prst="rect">
                    <a:avLst/>
                  </a:prstGeom>
                </p:spPr>
              </p:pic>
            </p:grpSp>
          </p:grpSp>
          <p:sp>
            <p:nvSpPr>
              <p:cNvPr id="67" name="Rectangle 66">
                <a:extLst>
                  <a:ext uri="{FF2B5EF4-FFF2-40B4-BE49-F238E27FC236}">
                    <a16:creationId xmlns:a16="http://schemas.microsoft.com/office/drawing/2014/main" id="{A6190714-9C3C-4FE6-BB88-B3FD5031C065}"/>
                  </a:ext>
                </a:extLst>
              </p:cNvPr>
              <p:cNvSpPr/>
              <p:nvPr/>
            </p:nvSpPr>
            <p:spPr>
              <a:xfrm>
                <a:off x="623541" y="3269141"/>
                <a:ext cx="11095264" cy="249085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62590372-2AB7-584B-A955-130526EA0F31}"/>
                  </a:ext>
                </a:extLst>
              </p:cNvPr>
              <p:cNvCxnSpPr>
                <a:cxnSpLocks/>
              </p:cNvCxnSpPr>
              <p:nvPr/>
            </p:nvCxnSpPr>
            <p:spPr>
              <a:xfrm>
                <a:off x="623541" y="3416495"/>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2136DA-7EEF-B806-59EA-9ED311B308FE}"/>
                  </a:ext>
                </a:extLst>
              </p:cNvPr>
              <p:cNvCxnSpPr>
                <a:cxnSpLocks/>
              </p:cNvCxnSpPr>
              <p:nvPr/>
            </p:nvCxnSpPr>
            <p:spPr>
              <a:xfrm>
                <a:off x="627423" y="4119683"/>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6C07480-C8A6-357D-43DA-79F7FEF9AFC0}"/>
                  </a:ext>
                </a:extLst>
              </p:cNvPr>
              <p:cNvSpPr/>
              <p:nvPr/>
            </p:nvSpPr>
            <p:spPr>
              <a:xfrm>
                <a:off x="525571" y="3214571"/>
                <a:ext cx="11291206" cy="2610737"/>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24B82413-6804-F314-B7CA-42433E433EE0}"/>
                  </a:ext>
                </a:extLst>
              </p:cNvPr>
              <p:cNvCxnSpPr>
                <a:cxnSpLocks/>
              </p:cNvCxnSpPr>
              <p:nvPr/>
            </p:nvCxnSpPr>
            <p:spPr>
              <a:xfrm>
                <a:off x="640935" y="5627069"/>
                <a:ext cx="11095264"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9D9D399-3C7C-096C-D958-5993F95891BD}"/>
                  </a:ext>
                </a:extLst>
              </p:cNvPr>
              <p:cNvCxnSpPr>
                <a:cxnSpLocks/>
              </p:cNvCxnSpPr>
              <p:nvPr/>
            </p:nvCxnSpPr>
            <p:spPr>
              <a:xfrm>
                <a:off x="623541" y="4892569"/>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837A9DC2-0EB8-9529-378E-E86F6EB3046E}"/>
                  </a:ext>
                </a:extLst>
              </p:cNvPr>
              <p:cNvGrpSpPr/>
              <p:nvPr/>
            </p:nvGrpSpPr>
            <p:grpSpPr>
              <a:xfrm>
                <a:off x="2314138" y="4278348"/>
                <a:ext cx="3645446" cy="419676"/>
                <a:chOff x="4532773" y="4384676"/>
                <a:chExt cx="3645446" cy="419676"/>
              </a:xfrm>
            </p:grpSpPr>
            <p:sp>
              <p:nvSpPr>
                <p:cNvPr id="92" name="Rectangle 91">
                  <a:extLst>
                    <a:ext uri="{FF2B5EF4-FFF2-40B4-BE49-F238E27FC236}">
                      <a16:creationId xmlns:a16="http://schemas.microsoft.com/office/drawing/2014/main" id="{B1D2DA5B-96D7-C187-92E8-428C2498875E}"/>
                    </a:ext>
                  </a:extLst>
                </p:cNvPr>
                <p:cNvSpPr/>
                <p:nvPr/>
              </p:nvSpPr>
              <p:spPr>
                <a:xfrm>
                  <a:off x="4532773" y="4409372"/>
                  <a:ext cx="3645446"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93" name="Group 92">
                  <a:extLst>
                    <a:ext uri="{FF2B5EF4-FFF2-40B4-BE49-F238E27FC236}">
                      <a16:creationId xmlns:a16="http://schemas.microsoft.com/office/drawing/2014/main" id="{FF6AC5BE-DA35-F1EF-D05E-A9BB88B69AF0}"/>
                    </a:ext>
                  </a:extLst>
                </p:cNvPr>
                <p:cNvGrpSpPr/>
                <p:nvPr/>
              </p:nvGrpSpPr>
              <p:grpSpPr>
                <a:xfrm>
                  <a:off x="4537190" y="4384676"/>
                  <a:ext cx="773620" cy="418649"/>
                  <a:chOff x="4771260" y="3869905"/>
                  <a:chExt cx="773620" cy="418649"/>
                </a:xfrm>
              </p:grpSpPr>
              <p:pic>
                <p:nvPicPr>
                  <p:cNvPr id="94" name="Picture 93">
                    <a:extLst>
                      <a:ext uri="{FF2B5EF4-FFF2-40B4-BE49-F238E27FC236}">
                        <a16:creationId xmlns:a16="http://schemas.microsoft.com/office/drawing/2014/main" id="{A8E59FB2-760B-D9A6-BD35-188A9421E311}"/>
                      </a:ext>
                    </a:extLst>
                  </p:cNvPr>
                  <p:cNvPicPr>
                    <a:picLocks noChangeAspect="1"/>
                  </p:cNvPicPr>
                  <p:nvPr/>
                </p:nvPicPr>
                <p:blipFill>
                  <a:blip r:embed="rId3"/>
                  <a:stretch>
                    <a:fillRect/>
                  </a:stretch>
                </p:blipFill>
                <p:spPr>
                  <a:xfrm>
                    <a:off x="4771260" y="3890911"/>
                    <a:ext cx="773620" cy="397643"/>
                  </a:xfrm>
                  <a:prstGeom prst="rect">
                    <a:avLst/>
                  </a:prstGeom>
                </p:spPr>
              </p:pic>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86BC5D7D-EAAE-DEED-D671-689D34183F97}"/>
                          </a:ext>
                        </a:extLst>
                      </p:cNvPr>
                      <p:cNvSpPr txBox="1"/>
                      <p:nvPr/>
                    </p:nvSpPr>
                    <p:spPr>
                      <a:xfrm>
                        <a:off x="4846241" y="3869905"/>
                        <a:ext cx="5145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95" name="TextBox 94">
                        <a:extLst>
                          <a:ext uri="{FF2B5EF4-FFF2-40B4-BE49-F238E27FC236}">
                            <a16:creationId xmlns:a16="http://schemas.microsoft.com/office/drawing/2014/main" id="{86BC5D7D-EAAE-DEED-D671-689D34183F97}"/>
                          </a:ext>
                        </a:extLst>
                      </p:cNvPr>
                      <p:cNvSpPr txBox="1">
                        <a:spLocks noRot="1" noChangeAspect="1" noMove="1" noResize="1" noEditPoints="1" noAdjustHandles="1" noChangeArrowheads="1" noChangeShapeType="1" noTextEdit="1"/>
                      </p:cNvSpPr>
                      <p:nvPr/>
                    </p:nvSpPr>
                    <p:spPr>
                      <a:xfrm>
                        <a:off x="4846241" y="3869905"/>
                        <a:ext cx="514517" cy="369332"/>
                      </a:xfrm>
                      <a:prstGeom prst="rect">
                        <a:avLst/>
                      </a:prstGeom>
                      <a:blipFill>
                        <a:blip r:embed="rId9"/>
                        <a:stretch>
                          <a:fillRect r="-7143" b="-10000"/>
                        </a:stretch>
                      </a:blipFill>
                    </p:spPr>
                    <p:txBody>
                      <a:bodyPr/>
                      <a:lstStyle/>
                      <a:p>
                        <a:r>
                          <a:rPr lang="en-US">
                            <a:noFill/>
                          </a:rPr>
                          <a:t> </a:t>
                        </a:r>
                      </a:p>
                    </p:txBody>
                  </p:sp>
                </mc:Fallback>
              </mc:AlternateContent>
            </p:grpSp>
          </p:grpSp>
          <p:grpSp>
            <p:nvGrpSpPr>
              <p:cNvPr id="74" name="Group 73">
                <a:extLst>
                  <a:ext uri="{FF2B5EF4-FFF2-40B4-BE49-F238E27FC236}">
                    <a16:creationId xmlns:a16="http://schemas.microsoft.com/office/drawing/2014/main" id="{4DEBF64A-B0D7-65E3-3555-CF75C1169ACA}"/>
                  </a:ext>
                </a:extLst>
              </p:cNvPr>
              <p:cNvGrpSpPr/>
              <p:nvPr/>
            </p:nvGrpSpPr>
            <p:grpSpPr>
              <a:xfrm>
                <a:off x="6368517" y="4297373"/>
                <a:ext cx="1590361" cy="397862"/>
                <a:chOff x="7138992" y="4123647"/>
                <a:chExt cx="1590361" cy="397862"/>
              </a:xfrm>
            </p:grpSpPr>
            <p:sp>
              <p:nvSpPr>
                <p:cNvPr id="90" name="Rectangle 89">
                  <a:extLst>
                    <a:ext uri="{FF2B5EF4-FFF2-40B4-BE49-F238E27FC236}">
                      <a16:creationId xmlns:a16="http://schemas.microsoft.com/office/drawing/2014/main" id="{62F78F6E-FEB2-C89E-75F6-AADF52CF6D5D}"/>
                    </a:ext>
                  </a:extLst>
                </p:cNvPr>
                <p:cNvSpPr/>
                <p:nvPr/>
              </p:nvSpPr>
              <p:spPr>
                <a:xfrm>
                  <a:off x="7138993" y="4123647"/>
                  <a:ext cx="1590360"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1" name="Picture 90">
                  <a:extLst>
                    <a:ext uri="{FF2B5EF4-FFF2-40B4-BE49-F238E27FC236}">
                      <a16:creationId xmlns:a16="http://schemas.microsoft.com/office/drawing/2014/main" id="{CA3D755B-0D1D-8DAB-1B26-8782CAFBEA73}"/>
                    </a:ext>
                  </a:extLst>
                </p:cNvPr>
                <p:cNvPicPr>
                  <a:picLocks noChangeAspect="1"/>
                </p:cNvPicPr>
                <p:nvPr/>
              </p:nvPicPr>
              <p:blipFill>
                <a:blip r:embed="rId5"/>
                <a:stretch>
                  <a:fillRect/>
                </a:stretch>
              </p:blipFill>
              <p:spPr>
                <a:xfrm>
                  <a:off x="7138992" y="4123647"/>
                  <a:ext cx="795722" cy="397862"/>
                </a:xfrm>
                <a:prstGeom prst="rect">
                  <a:avLst/>
                </a:prstGeom>
              </p:spPr>
            </p:pic>
          </p:grpSp>
          <p:grpSp>
            <p:nvGrpSpPr>
              <p:cNvPr id="75" name="Group 74">
                <a:extLst>
                  <a:ext uri="{FF2B5EF4-FFF2-40B4-BE49-F238E27FC236}">
                    <a16:creationId xmlns:a16="http://schemas.microsoft.com/office/drawing/2014/main" id="{6F45D49C-A9CF-7F77-869C-82544EE53B32}"/>
                  </a:ext>
                </a:extLst>
              </p:cNvPr>
              <p:cNvGrpSpPr/>
              <p:nvPr/>
            </p:nvGrpSpPr>
            <p:grpSpPr>
              <a:xfrm>
                <a:off x="3153391" y="3547874"/>
                <a:ext cx="2486579" cy="397862"/>
                <a:chOff x="8475329" y="4114593"/>
                <a:chExt cx="2486579" cy="397862"/>
              </a:xfrm>
            </p:grpSpPr>
            <p:sp>
              <p:nvSpPr>
                <p:cNvPr id="88" name="Rectangle 87">
                  <a:extLst>
                    <a:ext uri="{FF2B5EF4-FFF2-40B4-BE49-F238E27FC236}">
                      <a16:creationId xmlns:a16="http://schemas.microsoft.com/office/drawing/2014/main" id="{657619B4-B630-5DEB-A923-94EBEB18C723}"/>
                    </a:ext>
                  </a:extLst>
                </p:cNvPr>
                <p:cNvSpPr/>
                <p:nvPr/>
              </p:nvSpPr>
              <p:spPr>
                <a:xfrm>
                  <a:off x="8475329" y="4114593"/>
                  <a:ext cx="248657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9" name="Picture 88">
                  <a:extLst>
                    <a:ext uri="{FF2B5EF4-FFF2-40B4-BE49-F238E27FC236}">
                      <a16:creationId xmlns:a16="http://schemas.microsoft.com/office/drawing/2014/main" id="{61E844F5-E0BC-06BB-AA02-FF3B3C328E99}"/>
                    </a:ext>
                  </a:extLst>
                </p:cNvPr>
                <p:cNvPicPr>
                  <a:picLocks noChangeAspect="1"/>
                </p:cNvPicPr>
                <p:nvPr/>
              </p:nvPicPr>
              <p:blipFill>
                <a:blip r:embed="rId5"/>
                <a:stretch>
                  <a:fillRect/>
                </a:stretch>
              </p:blipFill>
              <p:spPr>
                <a:xfrm>
                  <a:off x="8475329" y="4114593"/>
                  <a:ext cx="795722" cy="397862"/>
                </a:xfrm>
                <a:prstGeom prst="rect">
                  <a:avLst/>
                </a:prstGeom>
              </p:spPr>
            </p:pic>
          </p:grpSp>
          <p:pic>
            <p:nvPicPr>
              <p:cNvPr id="77" name="Picture 76">
                <a:extLst>
                  <a:ext uri="{FF2B5EF4-FFF2-40B4-BE49-F238E27FC236}">
                    <a16:creationId xmlns:a16="http://schemas.microsoft.com/office/drawing/2014/main" id="{3B6C3155-9BD1-FDC2-E51E-B1B771BC34B4}"/>
                  </a:ext>
                </a:extLst>
              </p:cNvPr>
              <p:cNvPicPr>
                <a:picLocks noChangeAspect="1"/>
              </p:cNvPicPr>
              <p:nvPr/>
            </p:nvPicPr>
            <p:blipFill>
              <a:blip r:embed="rId5"/>
              <a:stretch>
                <a:fillRect/>
              </a:stretch>
            </p:blipFill>
            <p:spPr>
              <a:xfrm>
                <a:off x="1387117" y="3499837"/>
                <a:ext cx="795722" cy="397862"/>
              </a:xfrm>
              <a:prstGeom prst="rect">
                <a:avLst/>
              </a:prstGeom>
            </p:spPr>
          </p:pic>
          <p:pic>
            <p:nvPicPr>
              <p:cNvPr id="79" name="Picture 78">
                <a:extLst>
                  <a:ext uri="{FF2B5EF4-FFF2-40B4-BE49-F238E27FC236}">
                    <a16:creationId xmlns:a16="http://schemas.microsoft.com/office/drawing/2014/main" id="{4BB67AC0-18C8-B752-8478-6AFDBBC33FA5}"/>
                  </a:ext>
                </a:extLst>
              </p:cNvPr>
              <p:cNvPicPr>
                <a:picLocks noChangeAspect="1"/>
              </p:cNvPicPr>
              <p:nvPr/>
            </p:nvPicPr>
            <p:blipFill>
              <a:blip r:embed="rId5"/>
              <a:stretch>
                <a:fillRect/>
              </a:stretch>
            </p:blipFill>
            <p:spPr>
              <a:xfrm>
                <a:off x="756535" y="5077445"/>
                <a:ext cx="795722" cy="397862"/>
              </a:xfrm>
              <a:prstGeom prst="rect">
                <a:avLst/>
              </a:prstGeom>
            </p:spPr>
          </p:pic>
          <p:grpSp>
            <p:nvGrpSpPr>
              <p:cNvPr id="80" name="Group 79">
                <a:extLst>
                  <a:ext uri="{FF2B5EF4-FFF2-40B4-BE49-F238E27FC236}">
                    <a16:creationId xmlns:a16="http://schemas.microsoft.com/office/drawing/2014/main" id="{84381165-7CA7-34C7-9E3F-7F5B123861CB}"/>
                  </a:ext>
                </a:extLst>
              </p:cNvPr>
              <p:cNvGrpSpPr/>
              <p:nvPr/>
            </p:nvGrpSpPr>
            <p:grpSpPr>
              <a:xfrm>
                <a:off x="7539592" y="3540147"/>
                <a:ext cx="2931279" cy="397862"/>
                <a:chOff x="8475329" y="4114593"/>
                <a:chExt cx="2931279" cy="397862"/>
              </a:xfrm>
            </p:grpSpPr>
            <p:sp>
              <p:nvSpPr>
                <p:cNvPr id="84" name="Rectangle 83">
                  <a:extLst>
                    <a:ext uri="{FF2B5EF4-FFF2-40B4-BE49-F238E27FC236}">
                      <a16:creationId xmlns:a16="http://schemas.microsoft.com/office/drawing/2014/main" id="{5950E30B-BE11-251C-6023-13E85134AF7B}"/>
                    </a:ext>
                  </a:extLst>
                </p:cNvPr>
                <p:cNvSpPr/>
                <p:nvPr/>
              </p:nvSpPr>
              <p:spPr>
                <a:xfrm>
                  <a:off x="8475329" y="4114593"/>
                  <a:ext cx="293127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5" name="Picture 84">
                  <a:extLst>
                    <a:ext uri="{FF2B5EF4-FFF2-40B4-BE49-F238E27FC236}">
                      <a16:creationId xmlns:a16="http://schemas.microsoft.com/office/drawing/2014/main" id="{5D4935C9-8A01-4E20-FA79-7E47660FCD12}"/>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81" name="Group 80">
                <a:extLst>
                  <a:ext uri="{FF2B5EF4-FFF2-40B4-BE49-F238E27FC236}">
                    <a16:creationId xmlns:a16="http://schemas.microsoft.com/office/drawing/2014/main" id="{47398BBE-4B2F-E1EE-E16C-E94BCCE70E6A}"/>
                  </a:ext>
                </a:extLst>
              </p:cNvPr>
              <p:cNvGrpSpPr/>
              <p:nvPr/>
            </p:nvGrpSpPr>
            <p:grpSpPr>
              <a:xfrm>
                <a:off x="8102715" y="5077445"/>
                <a:ext cx="3021299" cy="397862"/>
                <a:chOff x="8475329" y="4114593"/>
                <a:chExt cx="3021299" cy="397862"/>
              </a:xfrm>
            </p:grpSpPr>
            <p:sp>
              <p:nvSpPr>
                <p:cNvPr id="82" name="Rectangle 81">
                  <a:extLst>
                    <a:ext uri="{FF2B5EF4-FFF2-40B4-BE49-F238E27FC236}">
                      <a16:creationId xmlns:a16="http://schemas.microsoft.com/office/drawing/2014/main" id="{2E5A951C-4E8A-38FE-87B8-000A1E736DC6}"/>
                    </a:ext>
                  </a:extLst>
                </p:cNvPr>
                <p:cNvSpPr/>
                <p:nvPr/>
              </p:nvSpPr>
              <p:spPr>
                <a:xfrm>
                  <a:off x="8475329" y="4114593"/>
                  <a:ext cx="302129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3" name="Picture 82">
                  <a:extLst>
                    <a:ext uri="{FF2B5EF4-FFF2-40B4-BE49-F238E27FC236}">
                      <a16:creationId xmlns:a16="http://schemas.microsoft.com/office/drawing/2014/main" id="{F88ADCF2-7091-9FE1-AD54-3FA9273F0266}"/>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185" name="Group 184">
                <a:extLst>
                  <a:ext uri="{FF2B5EF4-FFF2-40B4-BE49-F238E27FC236}">
                    <a16:creationId xmlns:a16="http://schemas.microsoft.com/office/drawing/2014/main" id="{5D3C4DEF-2AB3-0048-BEDA-CEAD7154F753}"/>
                  </a:ext>
                </a:extLst>
              </p:cNvPr>
              <p:cNvGrpSpPr/>
              <p:nvPr/>
            </p:nvGrpSpPr>
            <p:grpSpPr>
              <a:xfrm>
                <a:off x="3462904" y="5062934"/>
                <a:ext cx="2701100" cy="397862"/>
                <a:chOff x="8475329" y="4114593"/>
                <a:chExt cx="2701100" cy="397862"/>
              </a:xfrm>
            </p:grpSpPr>
            <p:sp>
              <p:nvSpPr>
                <p:cNvPr id="186" name="Rectangle 185">
                  <a:extLst>
                    <a:ext uri="{FF2B5EF4-FFF2-40B4-BE49-F238E27FC236}">
                      <a16:creationId xmlns:a16="http://schemas.microsoft.com/office/drawing/2014/main" id="{74B58A42-926D-6776-F425-EA37B4D5EE07}"/>
                    </a:ext>
                  </a:extLst>
                </p:cNvPr>
                <p:cNvSpPr/>
                <p:nvPr/>
              </p:nvSpPr>
              <p:spPr>
                <a:xfrm>
                  <a:off x="8475329" y="4114593"/>
                  <a:ext cx="2701100"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87" name="Picture 186">
                  <a:extLst>
                    <a:ext uri="{FF2B5EF4-FFF2-40B4-BE49-F238E27FC236}">
                      <a16:creationId xmlns:a16="http://schemas.microsoft.com/office/drawing/2014/main" id="{1DE5ED2A-9EA3-B830-5080-5921F89C0CDF}"/>
                    </a:ext>
                  </a:extLst>
                </p:cNvPr>
                <p:cNvPicPr>
                  <a:picLocks noChangeAspect="1"/>
                </p:cNvPicPr>
                <p:nvPr/>
              </p:nvPicPr>
              <p:blipFill>
                <a:blip r:embed="rId5"/>
                <a:stretch>
                  <a:fillRect/>
                </a:stretch>
              </p:blipFill>
              <p:spPr>
                <a:xfrm>
                  <a:off x="8475329" y="4114593"/>
                  <a:ext cx="795722" cy="397862"/>
                </a:xfrm>
                <a:prstGeom prst="rect">
                  <a:avLst/>
                </a:prstGeom>
              </p:spPr>
            </p:pic>
          </p:grpSp>
        </p:grpSp>
      </p:grpSp>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Collision Detection</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17</a:t>
            </a:fld>
            <a:endParaRPr lang="en-US"/>
          </a:p>
        </p:txBody>
      </p:sp>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p:txBody>
          <a:bodyPr/>
          <a:lstStyle/>
          <a:p>
            <a:r>
              <a:rPr lang="en-US" dirty="0"/>
              <a:t>Lane-following mode: AV detects the overlap between REs</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10663BE-3BC1-5C49-B8D2-92F116AA9210}"/>
                  </a:ext>
                </a:extLst>
              </p:cNvPr>
              <p:cNvSpPr txBox="1"/>
              <p:nvPr/>
            </p:nvSpPr>
            <p:spPr>
              <a:xfrm>
                <a:off x="3675917" y="1786152"/>
                <a:ext cx="5212774" cy="737189"/>
              </a:xfrm>
              <a:prstGeom prst="rect">
                <a:avLst/>
              </a:prstGeom>
              <a:noFill/>
              <a:ln>
                <a:solidFill>
                  <a:schemeClr val="tx1">
                    <a:lumMod val="50000"/>
                    <a:lumOff val="50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𝑪𝒐𝒍𝒍𝒊𝒔𝒊𝒐𝒏</m:t>
                          </m:r>
                          <m:r>
                            <a:rPr lang="en-US" b="1" i="1" smtClean="0">
                              <a:latin typeface="Cambria Math" panose="02040503050406030204" pitchFamily="18" charset="0"/>
                            </a:rPr>
                            <m:t>_</m:t>
                          </m:r>
                          <m:r>
                            <a:rPr lang="en-US" b="1" i="1" smtClean="0">
                              <a:latin typeface="Cambria Math" panose="02040503050406030204" pitchFamily="18" charset="0"/>
                            </a:rPr>
                            <m:t>𝑨𝒓𝒆𝒂</m:t>
                          </m:r>
                        </m:e>
                        <m:sub>
                          <m:r>
                            <a:rPr lang="en-US" b="0" i="1" smtClean="0">
                              <a:latin typeface="Cambria Math" panose="02040503050406030204" pitchFamily="18" charset="0"/>
                            </a:rPr>
                            <m:t>𝑒𝑔𝑜</m:t>
                          </m:r>
                          <m:r>
                            <a:rPr lang="en-US" b="0" i="1" smtClean="0">
                              <a:latin typeface="Cambria Math" panose="02040503050406030204" pitchFamily="18" charset="0"/>
                            </a:rPr>
                            <m:t>,</m:t>
                          </m:r>
                          <m:r>
                            <a:rPr lang="en-US" b="0" i="1" smtClean="0">
                              <a:latin typeface="Cambria Math" panose="02040503050406030204" pitchFamily="18" charset="0"/>
                            </a:rPr>
                            <m:t>𝐿𝐹</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𝑅𝐸</m:t>
                          </m:r>
                        </m:e>
                        <m:sub>
                          <m:r>
                            <a:rPr lang="en-US" b="0" i="1" smtClean="0">
                              <a:latin typeface="Cambria Math" panose="02040503050406030204" pitchFamily="18" charset="0"/>
                            </a:rPr>
                            <m:t>𝑒𝑔𝑜</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𝑅𝐸</m:t>
                                      </m:r>
                                    </m:e>
                                  </m:acc>
                                </m:e>
                                <m:sub>
                                  <m:r>
                                    <a:rPr lang="en-US" b="0" i="1" smtClean="0">
                                      <a:latin typeface="Cambria Math" panose="02040503050406030204" pitchFamily="18" charset="0"/>
                                      <a:ea typeface="Cambria Math" panose="02040503050406030204" pitchFamily="18" charset="0"/>
                                    </a:rPr>
                                    <m:t>𝑐</m:t>
                                  </m:r>
                                </m:sub>
                              </m:sSub>
                            </m:e>
                          </m:nary>
                        </m:e>
                      </m:d>
                    </m:oMath>
                  </m:oMathPara>
                </a14:m>
                <a:endParaRPr lang="en-US" dirty="0"/>
              </a:p>
            </p:txBody>
          </p:sp>
        </mc:Choice>
        <mc:Fallback xmlns="">
          <p:sp>
            <p:nvSpPr>
              <p:cNvPr id="63" name="TextBox 62">
                <a:extLst>
                  <a:ext uri="{FF2B5EF4-FFF2-40B4-BE49-F238E27FC236}">
                    <a16:creationId xmlns:a16="http://schemas.microsoft.com/office/drawing/2014/main" id="{610663BE-3BC1-5C49-B8D2-92F116AA9210}"/>
                  </a:ext>
                </a:extLst>
              </p:cNvPr>
              <p:cNvSpPr txBox="1">
                <a:spLocks noRot="1" noChangeAspect="1" noMove="1" noResize="1" noEditPoints="1" noAdjustHandles="1" noChangeArrowheads="1" noChangeShapeType="1" noTextEdit="1"/>
              </p:cNvSpPr>
              <p:nvPr/>
            </p:nvSpPr>
            <p:spPr>
              <a:xfrm>
                <a:off x="3675917" y="1786152"/>
                <a:ext cx="5212774" cy="737189"/>
              </a:xfrm>
              <a:prstGeom prst="rect">
                <a:avLst/>
              </a:prstGeom>
              <a:blipFill>
                <a:blip r:embed="rId10"/>
                <a:stretch>
                  <a:fillRect l="-242" t="-126667" b="-185000"/>
                </a:stretch>
              </a:blipFill>
              <a:ln>
                <a:solidFill>
                  <a:schemeClr val="tx1">
                    <a:lumMod val="50000"/>
                    <a:lumOff val="50000"/>
                  </a:schemeClr>
                </a:solidFill>
              </a:ln>
            </p:spPr>
            <p:txBody>
              <a:bodyPr/>
              <a:lstStyle/>
              <a:p>
                <a:r>
                  <a:rPr lang="en-US">
                    <a:noFill/>
                  </a:rPr>
                  <a:t> </a:t>
                </a:r>
              </a:p>
            </p:txBody>
          </p:sp>
        </mc:Fallback>
      </mc:AlternateContent>
      <p:grpSp>
        <p:nvGrpSpPr>
          <p:cNvPr id="447" name="Group 446">
            <a:extLst>
              <a:ext uri="{FF2B5EF4-FFF2-40B4-BE49-F238E27FC236}">
                <a16:creationId xmlns:a16="http://schemas.microsoft.com/office/drawing/2014/main" id="{54C11CE9-69CE-5309-AE5E-563AC390ED30}"/>
              </a:ext>
            </a:extLst>
          </p:cNvPr>
          <p:cNvGrpSpPr/>
          <p:nvPr/>
        </p:nvGrpSpPr>
        <p:grpSpPr>
          <a:xfrm>
            <a:off x="518400" y="3062525"/>
            <a:ext cx="11291206" cy="2610737"/>
            <a:chOff x="518401" y="3073402"/>
            <a:chExt cx="11291206" cy="2610737"/>
          </a:xfrm>
        </p:grpSpPr>
        <p:grpSp>
          <p:nvGrpSpPr>
            <p:cNvPr id="387" name="Group 386">
              <a:extLst>
                <a:ext uri="{FF2B5EF4-FFF2-40B4-BE49-F238E27FC236}">
                  <a16:creationId xmlns:a16="http://schemas.microsoft.com/office/drawing/2014/main" id="{B583B0CF-2579-2782-A3D9-E9642AEA831C}"/>
                </a:ext>
              </a:extLst>
            </p:cNvPr>
            <p:cNvGrpSpPr/>
            <p:nvPr/>
          </p:nvGrpSpPr>
          <p:grpSpPr>
            <a:xfrm>
              <a:off x="518401" y="3073402"/>
              <a:ext cx="11291206" cy="2610737"/>
              <a:chOff x="525571" y="3214571"/>
              <a:chExt cx="11291206" cy="2610737"/>
            </a:xfrm>
          </p:grpSpPr>
          <p:grpSp>
            <p:nvGrpSpPr>
              <p:cNvPr id="388" name="Group 387">
                <a:extLst>
                  <a:ext uri="{FF2B5EF4-FFF2-40B4-BE49-F238E27FC236}">
                    <a16:creationId xmlns:a16="http://schemas.microsoft.com/office/drawing/2014/main" id="{7F11F1DD-441C-EB9F-E348-90E28B3949D8}"/>
                  </a:ext>
                </a:extLst>
              </p:cNvPr>
              <p:cNvGrpSpPr/>
              <p:nvPr/>
            </p:nvGrpSpPr>
            <p:grpSpPr>
              <a:xfrm>
                <a:off x="525571" y="3214571"/>
                <a:ext cx="11291206" cy="2610737"/>
                <a:chOff x="587830" y="2736870"/>
                <a:chExt cx="11291206" cy="2610737"/>
              </a:xfrm>
            </p:grpSpPr>
            <p:sp>
              <p:nvSpPr>
                <p:cNvPr id="417" name="Rectangle 416">
                  <a:extLst>
                    <a:ext uri="{FF2B5EF4-FFF2-40B4-BE49-F238E27FC236}">
                      <a16:creationId xmlns:a16="http://schemas.microsoft.com/office/drawing/2014/main" id="{B9873F51-E295-5452-F733-1A6871B7E16C}"/>
                    </a:ext>
                  </a:extLst>
                </p:cNvPr>
                <p:cNvSpPr/>
                <p:nvPr/>
              </p:nvSpPr>
              <p:spPr>
                <a:xfrm>
                  <a:off x="685800" y="2791440"/>
                  <a:ext cx="11095264" cy="249085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8" name="Straight Connector 417">
                  <a:extLst>
                    <a:ext uri="{FF2B5EF4-FFF2-40B4-BE49-F238E27FC236}">
                      <a16:creationId xmlns:a16="http://schemas.microsoft.com/office/drawing/2014/main" id="{CE033362-F156-B192-8952-40A3B89FBA52}"/>
                    </a:ext>
                  </a:extLst>
                </p:cNvPr>
                <p:cNvCxnSpPr>
                  <a:cxnSpLocks/>
                </p:cNvCxnSpPr>
                <p:nvPr/>
              </p:nvCxnSpPr>
              <p:spPr>
                <a:xfrm>
                  <a:off x="685800" y="2938794"/>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7560624B-1135-8D0C-8997-D92A70F8B742}"/>
                    </a:ext>
                  </a:extLst>
                </p:cNvPr>
                <p:cNvCxnSpPr>
                  <a:cxnSpLocks/>
                </p:cNvCxnSpPr>
                <p:nvPr/>
              </p:nvCxnSpPr>
              <p:spPr>
                <a:xfrm>
                  <a:off x="689682" y="3641982"/>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C4E3EC3E-D082-77A2-8C02-2B711D0A4952}"/>
                    </a:ext>
                  </a:extLst>
                </p:cNvPr>
                <p:cNvSpPr/>
                <p:nvPr/>
              </p:nvSpPr>
              <p:spPr>
                <a:xfrm>
                  <a:off x="587830" y="2736870"/>
                  <a:ext cx="11291206" cy="2610737"/>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1" name="Straight Connector 420">
                  <a:extLst>
                    <a:ext uri="{FF2B5EF4-FFF2-40B4-BE49-F238E27FC236}">
                      <a16:creationId xmlns:a16="http://schemas.microsoft.com/office/drawing/2014/main" id="{6988EE40-CB45-315B-699D-6BCFF8C8E646}"/>
                    </a:ext>
                  </a:extLst>
                </p:cNvPr>
                <p:cNvCxnSpPr>
                  <a:cxnSpLocks/>
                </p:cNvCxnSpPr>
                <p:nvPr/>
              </p:nvCxnSpPr>
              <p:spPr>
                <a:xfrm>
                  <a:off x="703194" y="5149368"/>
                  <a:ext cx="11095264"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B4242A6B-C080-EAA4-C051-EAB03706074B}"/>
                    </a:ext>
                  </a:extLst>
                </p:cNvPr>
                <p:cNvCxnSpPr>
                  <a:cxnSpLocks/>
                </p:cNvCxnSpPr>
                <p:nvPr/>
              </p:nvCxnSpPr>
              <p:spPr>
                <a:xfrm>
                  <a:off x="685800" y="4414868"/>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423" name="Group 422">
                  <a:extLst>
                    <a:ext uri="{FF2B5EF4-FFF2-40B4-BE49-F238E27FC236}">
                      <a16:creationId xmlns:a16="http://schemas.microsoft.com/office/drawing/2014/main" id="{3EB58B2B-CCA4-D98E-67E0-2C3AF8A46A61}"/>
                    </a:ext>
                  </a:extLst>
                </p:cNvPr>
                <p:cNvGrpSpPr/>
                <p:nvPr/>
              </p:nvGrpSpPr>
              <p:grpSpPr>
                <a:xfrm>
                  <a:off x="2394971" y="3800805"/>
                  <a:ext cx="3164856" cy="419676"/>
                  <a:chOff x="4532773" y="4384676"/>
                  <a:chExt cx="3164856" cy="419676"/>
                </a:xfrm>
              </p:grpSpPr>
              <p:sp>
                <p:nvSpPr>
                  <p:cNvPr id="442" name="Rectangle 441">
                    <a:extLst>
                      <a:ext uri="{FF2B5EF4-FFF2-40B4-BE49-F238E27FC236}">
                        <a16:creationId xmlns:a16="http://schemas.microsoft.com/office/drawing/2014/main" id="{0D53B7B6-9785-CC11-52B7-0A43AA7D8960}"/>
                      </a:ext>
                    </a:extLst>
                  </p:cNvPr>
                  <p:cNvSpPr/>
                  <p:nvPr/>
                </p:nvSpPr>
                <p:spPr>
                  <a:xfrm>
                    <a:off x="4532773" y="4409372"/>
                    <a:ext cx="3164856"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43" name="Group 442">
                    <a:extLst>
                      <a:ext uri="{FF2B5EF4-FFF2-40B4-BE49-F238E27FC236}">
                        <a16:creationId xmlns:a16="http://schemas.microsoft.com/office/drawing/2014/main" id="{9DB2D108-BA6E-D371-CF65-1B7320F4AAE9}"/>
                      </a:ext>
                    </a:extLst>
                  </p:cNvPr>
                  <p:cNvGrpSpPr/>
                  <p:nvPr/>
                </p:nvGrpSpPr>
                <p:grpSpPr>
                  <a:xfrm>
                    <a:off x="4537190" y="4384676"/>
                    <a:ext cx="773620" cy="418649"/>
                    <a:chOff x="4771260" y="3869905"/>
                    <a:chExt cx="773620" cy="418649"/>
                  </a:xfrm>
                </p:grpSpPr>
                <p:pic>
                  <p:nvPicPr>
                    <p:cNvPr id="444" name="Picture 443">
                      <a:extLst>
                        <a:ext uri="{FF2B5EF4-FFF2-40B4-BE49-F238E27FC236}">
                          <a16:creationId xmlns:a16="http://schemas.microsoft.com/office/drawing/2014/main" id="{502C6909-FF61-ECAE-6E18-011718861637}"/>
                        </a:ext>
                      </a:extLst>
                    </p:cNvPr>
                    <p:cNvPicPr>
                      <a:picLocks noChangeAspect="1"/>
                    </p:cNvPicPr>
                    <p:nvPr/>
                  </p:nvPicPr>
                  <p:blipFill>
                    <a:blip r:embed="rId3"/>
                    <a:stretch>
                      <a:fillRect/>
                    </a:stretch>
                  </p:blipFill>
                  <p:spPr>
                    <a:xfrm>
                      <a:off x="4771260" y="3890911"/>
                      <a:ext cx="773620" cy="397643"/>
                    </a:xfrm>
                    <a:prstGeom prst="rect">
                      <a:avLst/>
                    </a:prstGeom>
                  </p:spPr>
                </p:pic>
                <mc:AlternateContent xmlns:mc="http://schemas.openxmlformats.org/markup-compatibility/2006" xmlns:a14="http://schemas.microsoft.com/office/drawing/2010/main">
                  <mc:Choice Requires="a14">
                    <p:sp>
                      <p:nvSpPr>
                        <p:cNvPr id="445" name="TextBox 444">
                          <a:extLst>
                            <a:ext uri="{FF2B5EF4-FFF2-40B4-BE49-F238E27FC236}">
                              <a16:creationId xmlns:a16="http://schemas.microsoft.com/office/drawing/2014/main" id="{7B632D0A-D60F-8FC7-4847-9128321DA120}"/>
                            </a:ext>
                          </a:extLst>
                        </p:cNvPr>
                        <p:cNvSpPr txBox="1"/>
                        <p:nvPr/>
                      </p:nvSpPr>
                      <p:spPr>
                        <a:xfrm>
                          <a:off x="4846241" y="3869905"/>
                          <a:ext cx="5145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445" name="TextBox 444">
                          <a:extLst>
                            <a:ext uri="{FF2B5EF4-FFF2-40B4-BE49-F238E27FC236}">
                              <a16:creationId xmlns:a16="http://schemas.microsoft.com/office/drawing/2014/main" id="{7B632D0A-D60F-8FC7-4847-9128321DA120}"/>
                            </a:ext>
                          </a:extLst>
                        </p:cNvPr>
                        <p:cNvSpPr txBox="1">
                          <a:spLocks noRot="1" noChangeAspect="1" noMove="1" noResize="1" noEditPoints="1" noAdjustHandles="1" noChangeArrowheads="1" noChangeShapeType="1" noTextEdit="1"/>
                        </p:cNvSpPr>
                        <p:nvPr/>
                      </p:nvSpPr>
                      <p:spPr>
                        <a:xfrm>
                          <a:off x="4846241" y="3869905"/>
                          <a:ext cx="514517" cy="369332"/>
                        </a:xfrm>
                        <a:prstGeom prst="rect">
                          <a:avLst/>
                        </a:prstGeom>
                        <a:blipFill>
                          <a:blip r:embed="rId11"/>
                          <a:stretch>
                            <a:fillRect r="-7317" b="-10000"/>
                          </a:stretch>
                        </a:blipFill>
                      </p:spPr>
                      <p:txBody>
                        <a:bodyPr/>
                        <a:lstStyle/>
                        <a:p>
                          <a:r>
                            <a:rPr lang="en-US">
                              <a:noFill/>
                            </a:rPr>
                            <a:t> </a:t>
                          </a:r>
                        </a:p>
                      </p:txBody>
                    </p:sp>
                  </mc:Fallback>
                </mc:AlternateContent>
              </p:grpSp>
            </p:grpSp>
            <p:grpSp>
              <p:nvGrpSpPr>
                <p:cNvPr id="424" name="Group 423">
                  <a:extLst>
                    <a:ext uri="{FF2B5EF4-FFF2-40B4-BE49-F238E27FC236}">
                      <a16:creationId xmlns:a16="http://schemas.microsoft.com/office/drawing/2014/main" id="{BE22D779-0462-2C01-1951-4F510A720755}"/>
                    </a:ext>
                  </a:extLst>
                </p:cNvPr>
                <p:cNvGrpSpPr/>
                <p:nvPr/>
              </p:nvGrpSpPr>
              <p:grpSpPr>
                <a:xfrm>
                  <a:off x="7839390" y="3820130"/>
                  <a:ext cx="1590361" cy="397862"/>
                  <a:chOff x="8475329" y="4114593"/>
                  <a:chExt cx="1590361" cy="397862"/>
                </a:xfrm>
              </p:grpSpPr>
              <p:sp>
                <p:nvSpPr>
                  <p:cNvPr id="440" name="Rectangle 439">
                    <a:extLst>
                      <a:ext uri="{FF2B5EF4-FFF2-40B4-BE49-F238E27FC236}">
                        <a16:creationId xmlns:a16="http://schemas.microsoft.com/office/drawing/2014/main" id="{1C1B1931-AAB2-BEF0-3189-5392EE86BCCE}"/>
                      </a:ext>
                    </a:extLst>
                  </p:cNvPr>
                  <p:cNvSpPr/>
                  <p:nvPr/>
                </p:nvSpPr>
                <p:spPr>
                  <a:xfrm>
                    <a:off x="8475330" y="4114593"/>
                    <a:ext cx="1590360"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41" name="Picture 440">
                    <a:extLst>
                      <a:ext uri="{FF2B5EF4-FFF2-40B4-BE49-F238E27FC236}">
                        <a16:creationId xmlns:a16="http://schemas.microsoft.com/office/drawing/2014/main" id="{1D55EF4D-4806-993C-2715-4AACD3A3914D}"/>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425" name="Group 424">
                  <a:extLst>
                    <a:ext uri="{FF2B5EF4-FFF2-40B4-BE49-F238E27FC236}">
                      <a16:creationId xmlns:a16="http://schemas.microsoft.com/office/drawing/2014/main" id="{C97BFE91-7106-66B2-6CC3-2680BE136C0D}"/>
                    </a:ext>
                  </a:extLst>
                </p:cNvPr>
                <p:cNvGrpSpPr/>
                <p:nvPr/>
              </p:nvGrpSpPr>
              <p:grpSpPr>
                <a:xfrm>
                  <a:off x="3722152" y="3042857"/>
                  <a:ext cx="2256033" cy="397862"/>
                  <a:chOff x="8475329" y="4114593"/>
                  <a:chExt cx="2256033" cy="397862"/>
                </a:xfrm>
              </p:grpSpPr>
              <p:sp>
                <p:nvSpPr>
                  <p:cNvPr id="438" name="Rectangle 437">
                    <a:extLst>
                      <a:ext uri="{FF2B5EF4-FFF2-40B4-BE49-F238E27FC236}">
                        <a16:creationId xmlns:a16="http://schemas.microsoft.com/office/drawing/2014/main" id="{8759EDF5-91F2-392F-5158-0755B2B053FD}"/>
                      </a:ext>
                    </a:extLst>
                  </p:cNvPr>
                  <p:cNvSpPr/>
                  <p:nvPr/>
                </p:nvSpPr>
                <p:spPr>
                  <a:xfrm>
                    <a:off x="8475329" y="4114593"/>
                    <a:ext cx="2256033"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39" name="Picture 438">
                    <a:extLst>
                      <a:ext uri="{FF2B5EF4-FFF2-40B4-BE49-F238E27FC236}">
                        <a16:creationId xmlns:a16="http://schemas.microsoft.com/office/drawing/2014/main" id="{73D0D9DD-475E-4555-2349-A7F01784C527}"/>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426" name="Group 425">
                  <a:extLst>
                    <a:ext uri="{FF2B5EF4-FFF2-40B4-BE49-F238E27FC236}">
                      <a16:creationId xmlns:a16="http://schemas.microsoft.com/office/drawing/2014/main" id="{3666E5A7-4333-3A2B-D708-BC3C6ABDAF42}"/>
                    </a:ext>
                  </a:extLst>
                </p:cNvPr>
                <p:cNvGrpSpPr/>
                <p:nvPr/>
              </p:nvGrpSpPr>
              <p:grpSpPr>
                <a:xfrm>
                  <a:off x="4431810" y="4615654"/>
                  <a:ext cx="2256033" cy="397862"/>
                  <a:chOff x="8475329" y="4114593"/>
                  <a:chExt cx="2256033" cy="397862"/>
                </a:xfrm>
              </p:grpSpPr>
              <p:sp>
                <p:nvSpPr>
                  <p:cNvPr id="436" name="Rectangle 435">
                    <a:extLst>
                      <a:ext uri="{FF2B5EF4-FFF2-40B4-BE49-F238E27FC236}">
                        <a16:creationId xmlns:a16="http://schemas.microsoft.com/office/drawing/2014/main" id="{1CFCEBE9-F6D4-DC2B-AB21-FB67E47B8454}"/>
                      </a:ext>
                    </a:extLst>
                  </p:cNvPr>
                  <p:cNvSpPr/>
                  <p:nvPr/>
                </p:nvSpPr>
                <p:spPr>
                  <a:xfrm>
                    <a:off x="8475329" y="4114593"/>
                    <a:ext cx="2256033"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37" name="Picture 436">
                    <a:extLst>
                      <a:ext uri="{FF2B5EF4-FFF2-40B4-BE49-F238E27FC236}">
                        <a16:creationId xmlns:a16="http://schemas.microsoft.com/office/drawing/2014/main" id="{8938C0B1-0C1F-BBA4-C203-CB862485E34B}"/>
                      </a:ext>
                    </a:extLst>
                  </p:cNvPr>
                  <p:cNvPicPr>
                    <a:picLocks noChangeAspect="1"/>
                  </p:cNvPicPr>
                  <p:nvPr/>
                </p:nvPicPr>
                <p:blipFill>
                  <a:blip r:embed="rId5"/>
                  <a:stretch>
                    <a:fillRect/>
                  </a:stretch>
                </p:blipFill>
                <p:spPr>
                  <a:xfrm>
                    <a:off x="8475329" y="4114593"/>
                    <a:ext cx="795722" cy="397862"/>
                  </a:xfrm>
                  <a:prstGeom prst="rect">
                    <a:avLst/>
                  </a:prstGeom>
                </p:spPr>
              </p:pic>
            </p:grpSp>
            <p:pic>
              <p:nvPicPr>
                <p:cNvPr id="427" name="Picture 426">
                  <a:extLst>
                    <a:ext uri="{FF2B5EF4-FFF2-40B4-BE49-F238E27FC236}">
                      <a16:creationId xmlns:a16="http://schemas.microsoft.com/office/drawing/2014/main" id="{F9A6099B-E6A4-A89A-764B-85171E622EDE}"/>
                    </a:ext>
                  </a:extLst>
                </p:cNvPr>
                <p:cNvPicPr>
                  <a:picLocks noChangeAspect="1"/>
                </p:cNvPicPr>
                <p:nvPr/>
              </p:nvPicPr>
              <p:blipFill>
                <a:blip r:embed="rId5"/>
                <a:stretch>
                  <a:fillRect/>
                </a:stretch>
              </p:blipFill>
              <p:spPr>
                <a:xfrm>
                  <a:off x="1750253" y="3031648"/>
                  <a:ext cx="795722" cy="397862"/>
                </a:xfrm>
                <a:prstGeom prst="rect">
                  <a:avLst/>
                </a:prstGeom>
              </p:spPr>
            </p:pic>
            <p:pic>
              <p:nvPicPr>
                <p:cNvPr id="428" name="Picture 427">
                  <a:extLst>
                    <a:ext uri="{FF2B5EF4-FFF2-40B4-BE49-F238E27FC236}">
                      <a16:creationId xmlns:a16="http://schemas.microsoft.com/office/drawing/2014/main" id="{DE6BEF71-9426-D4E5-7749-E40E70499606}"/>
                    </a:ext>
                  </a:extLst>
                </p:cNvPr>
                <p:cNvPicPr>
                  <a:picLocks noChangeAspect="1"/>
                </p:cNvPicPr>
                <p:nvPr/>
              </p:nvPicPr>
              <p:blipFill>
                <a:blip r:embed="rId5"/>
                <a:stretch>
                  <a:fillRect/>
                </a:stretch>
              </p:blipFill>
              <p:spPr>
                <a:xfrm>
                  <a:off x="703194" y="3829494"/>
                  <a:ext cx="795722" cy="397862"/>
                </a:xfrm>
                <a:prstGeom prst="rect">
                  <a:avLst/>
                </a:prstGeom>
              </p:spPr>
            </p:pic>
            <p:pic>
              <p:nvPicPr>
                <p:cNvPr id="429" name="Picture 428">
                  <a:extLst>
                    <a:ext uri="{FF2B5EF4-FFF2-40B4-BE49-F238E27FC236}">
                      <a16:creationId xmlns:a16="http://schemas.microsoft.com/office/drawing/2014/main" id="{D57386D6-7862-9C9C-8062-219DEFDFD04E}"/>
                    </a:ext>
                  </a:extLst>
                </p:cNvPr>
                <p:cNvPicPr>
                  <a:picLocks noChangeAspect="1"/>
                </p:cNvPicPr>
                <p:nvPr/>
              </p:nvPicPr>
              <p:blipFill>
                <a:blip r:embed="rId5"/>
                <a:stretch>
                  <a:fillRect/>
                </a:stretch>
              </p:blipFill>
              <p:spPr>
                <a:xfrm>
                  <a:off x="1119671" y="4609256"/>
                  <a:ext cx="795722" cy="397862"/>
                </a:xfrm>
                <a:prstGeom prst="rect">
                  <a:avLst/>
                </a:prstGeom>
              </p:spPr>
            </p:pic>
            <p:grpSp>
              <p:nvGrpSpPr>
                <p:cNvPr id="430" name="Group 429">
                  <a:extLst>
                    <a:ext uri="{FF2B5EF4-FFF2-40B4-BE49-F238E27FC236}">
                      <a16:creationId xmlns:a16="http://schemas.microsoft.com/office/drawing/2014/main" id="{33238426-4C89-31EA-A41E-430B5B0696AE}"/>
                    </a:ext>
                  </a:extLst>
                </p:cNvPr>
                <p:cNvGrpSpPr/>
                <p:nvPr/>
              </p:nvGrpSpPr>
              <p:grpSpPr>
                <a:xfrm>
                  <a:off x="7674128" y="3071958"/>
                  <a:ext cx="2931279" cy="397862"/>
                  <a:chOff x="8475329" y="4114593"/>
                  <a:chExt cx="2931279" cy="397862"/>
                </a:xfrm>
              </p:grpSpPr>
              <p:sp>
                <p:nvSpPr>
                  <p:cNvPr id="434" name="Rectangle 433">
                    <a:extLst>
                      <a:ext uri="{FF2B5EF4-FFF2-40B4-BE49-F238E27FC236}">
                        <a16:creationId xmlns:a16="http://schemas.microsoft.com/office/drawing/2014/main" id="{6531EAE0-2A51-7BFE-2A02-13DD54AB274C}"/>
                      </a:ext>
                    </a:extLst>
                  </p:cNvPr>
                  <p:cNvSpPr/>
                  <p:nvPr/>
                </p:nvSpPr>
                <p:spPr>
                  <a:xfrm>
                    <a:off x="8475329" y="4114593"/>
                    <a:ext cx="293127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35" name="Picture 434">
                    <a:extLst>
                      <a:ext uri="{FF2B5EF4-FFF2-40B4-BE49-F238E27FC236}">
                        <a16:creationId xmlns:a16="http://schemas.microsoft.com/office/drawing/2014/main" id="{AC6B9197-C753-908E-FBCC-47DE17832148}"/>
                      </a:ext>
                    </a:extLst>
                  </p:cNvPr>
                  <p:cNvPicPr>
                    <a:picLocks noChangeAspect="1"/>
                  </p:cNvPicPr>
                  <p:nvPr/>
                </p:nvPicPr>
                <p:blipFill>
                  <a:blip r:embed="rId5"/>
                  <a:stretch>
                    <a:fillRect/>
                  </a:stretch>
                </p:blipFill>
                <p:spPr>
                  <a:xfrm>
                    <a:off x="8475329" y="4114593"/>
                    <a:ext cx="795722" cy="397862"/>
                  </a:xfrm>
                  <a:prstGeom prst="rect">
                    <a:avLst/>
                  </a:prstGeom>
                </p:spPr>
              </p:pic>
            </p:grpSp>
            <p:grpSp>
              <p:nvGrpSpPr>
                <p:cNvPr id="431" name="Group 430">
                  <a:extLst>
                    <a:ext uri="{FF2B5EF4-FFF2-40B4-BE49-F238E27FC236}">
                      <a16:creationId xmlns:a16="http://schemas.microsoft.com/office/drawing/2014/main" id="{1058A084-1709-341E-B2E8-2C3DC6F29D26}"/>
                    </a:ext>
                  </a:extLst>
                </p:cNvPr>
                <p:cNvGrpSpPr/>
                <p:nvPr/>
              </p:nvGrpSpPr>
              <p:grpSpPr>
                <a:xfrm>
                  <a:off x="8237251" y="4609256"/>
                  <a:ext cx="3021299" cy="397862"/>
                  <a:chOff x="8475329" y="4114593"/>
                  <a:chExt cx="3021299" cy="397862"/>
                </a:xfrm>
              </p:grpSpPr>
              <p:sp>
                <p:nvSpPr>
                  <p:cNvPr id="432" name="Rectangle 431">
                    <a:extLst>
                      <a:ext uri="{FF2B5EF4-FFF2-40B4-BE49-F238E27FC236}">
                        <a16:creationId xmlns:a16="http://schemas.microsoft.com/office/drawing/2014/main" id="{F9CEDAF7-CE1A-5E33-2938-9A900D245C22}"/>
                      </a:ext>
                    </a:extLst>
                  </p:cNvPr>
                  <p:cNvSpPr/>
                  <p:nvPr/>
                </p:nvSpPr>
                <p:spPr>
                  <a:xfrm>
                    <a:off x="8475329" y="4114593"/>
                    <a:ext cx="302129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33" name="Picture 432">
                    <a:extLst>
                      <a:ext uri="{FF2B5EF4-FFF2-40B4-BE49-F238E27FC236}">
                        <a16:creationId xmlns:a16="http://schemas.microsoft.com/office/drawing/2014/main" id="{233B3DA1-0D35-5D91-21FF-9815AA0FEFD7}"/>
                      </a:ext>
                    </a:extLst>
                  </p:cNvPr>
                  <p:cNvPicPr>
                    <a:picLocks noChangeAspect="1"/>
                  </p:cNvPicPr>
                  <p:nvPr/>
                </p:nvPicPr>
                <p:blipFill>
                  <a:blip r:embed="rId5"/>
                  <a:stretch>
                    <a:fillRect/>
                  </a:stretch>
                </p:blipFill>
                <p:spPr>
                  <a:xfrm>
                    <a:off x="8475329" y="4114593"/>
                    <a:ext cx="795722" cy="397862"/>
                  </a:xfrm>
                  <a:prstGeom prst="rect">
                    <a:avLst/>
                  </a:prstGeom>
                </p:spPr>
              </p:pic>
            </p:grpSp>
          </p:grpSp>
          <p:sp>
            <p:nvSpPr>
              <p:cNvPr id="389" name="Rectangle 388">
                <a:extLst>
                  <a:ext uri="{FF2B5EF4-FFF2-40B4-BE49-F238E27FC236}">
                    <a16:creationId xmlns:a16="http://schemas.microsoft.com/office/drawing/2014/main" id="{C6171D3B-D371-96EE-1CD7-CEAA3939BDDB}"/>
                  </a:ext>
                </a:extLst>
              </p:cNvPr>
              <p:cNvSpPr/>
              <p:nvPr/>
            </p:nvSpPr>
            <p:spPr>
              <a:xfrm>
                <a:off x="623541" y="3269141"/>
                <a:ext cx="11095264" cy="249085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0" name="Straight Connector 389">
                <a:extLst>
                  <a:ext uri="{FF2B5EF4-FFF2-40B4-BE49-F238E27FC236}">
                    <a16:creationId xmlns:a16="http://schemas.microsoft.com/office/drawing/2014/main" id="{6E2F880C-D188-D92A-D7D1-84DEFE9012E8}"/>
                  </a:ext>
                </a:extLst>
              </p:cNvPr>
              <p:cNvCxnSpPr>
                <a:cxnSpLocks/>
              </p:cNvCxnSpPr>
              <p:nvPr/>
            </p:nvCxnSpPr>
            <p:spPr>
              <a:xfrm>
                <a:off x="623541" y="3416495"/>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21B3F22B-693B-3691-A047-F847F50B3D71}"/>
                  </a:ext>
                </a:extLst>
              </p:cNvPr>
              <p:cNvCxnSpPr>
                <a:cxnSpLocks/>
              </p:cNvCxnSpPr>
              <p:nvPr/>
            </p:nvCxnSpPr>
            <p:spPr>
              <a:xfrm>
                <a:off x="627423" y="4119683"/>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92" name="Rectangle 391">
                <a:extLst>
                  <a:ext uri="{FF2B5EF4-FFF2-40B4-BE49-F238E27FC236}">
                    <a16:creationId xmlns:a16="http://schemas.microsoft.com/office/drawing/2014/main" id="{945D5D47-F0CF-9FB1-0978-69C085AFCD97}"/>
                  </a:ext>
                </a:extLst>
              </p:cNvPr>
              <p:cNvSpPr/>
              <p:nvPr/>
            </p:nvSpPr>
            <p:spPr>
              <a:xfrm>
                <a:off x="525571" y="3214571"/>
                <a:ext cx="11291206" cy="2610737"/>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3" name="Straight Connector 392">
                <a:extLst>
                  <a:ext uri="{FF2B5EF4-FFF2-40B4-BE49-F238E27FC236}">
                    <a16:creationId xmlns:a16="http://schemas.microsoft.com/office/drawing/2014/main" id="{D625646F-5B52-48A3-0BE9-9B02D3B3B7D9}"/>
                  </a:ext>
                </a:extLst>
              </p:cNvPr>
              <p:cNvCxnSpPr>
                <a:cxnSpLocks/>
              </p:cNvCxnSpPr>
              <p:nvPr/>
            </p:nvCxnSpPr>
            <p:spPr>
              <a:xfrm>
                <a:off x="640935" y="5627069"/>
                <a:ext cx="11095264"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29A19231-CBCF-FA2D-F750-05C69E444589}"/>
                  </a:ext>
                </a:extLst>
              </p:cNvPr>
              <p:cNvCxnSpPr>
                <a:cxnSpLocks/>
              </p:cNvCxnSpPr>
              <p:nvPr/>
            </p:nvCxnSpPr>
            <p:spPr>
              <a:xfrm>
                <a:off x="623541" y="4892569"/>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95" name="Group 394">
                <a:extLst>
                  <a:ext uri="{FF2B5EF4-FFF2-40B4-BE49-F238E27FC236}">
                    <a16:creationId xmlns:a16="http://schemas.microsoft.com/office/drawing/2014/main" id="{E2D14023-D9E6-5D90-64D2-97675D6D95A6}"/>
                  </a:ext>
                </a:extLst>
              </p:cNvPr>
              <p:cNvGrpSpPr/>
              <p:nvPr/>
            </p:nvGrpSpPr>
            <p:grpSpPr>
              <a:xfrm>
                <a:off x="3200330" y="4278750"/>
                <a:ext cx="3740358" cy="419676"/>
                <a:chOff x="5418965" y="4385078"/>
                <a:chExt cx="3740358" cy="419676"/>
              </a:xfrm>
            </p:grpSpPr>
            <p:sp>
              <p:nvSpPr>
                <p:cNvPr id="413" name="Rectangle 412">
                  <a:extLst>
                    <a:ext uri="{FF2B5EF4-FFF2-40B4-BE49-F238E27FC236}">
                      <a16:creationId xmlns:a16="http://schemas.microsoft.com/office/drawing/2014/main" id="{60CAAFAC-9198-6F41-80EB-AC81FA58DA28}"/>
                    </a:ext>
                  </a:extLst>
                </p:cNvPr>
                <p:cNvSpPr/>
                <p:nvPr/>
              </p:nvSpPr>
              <p:spPr>
                <a:xfrm>
                  <a:off x="5418965" y="4409774"/>
                  <a:ext cx="3740358"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14" name="Group 413">
                  <a:extLst>
                    <a:ext uri="{FF2B5EF4-FFF2-40B4-BE49-F238E27FC236}">
                      <a16:creationId xmlns:a16="http://schemas.microsoft.com/office/drawing/2014/main" id="{963D2426-C5E9-C8C3-E5B1-B41F91640610}"/>
                    </a:ext>
                  </a:extLst>
                </p:cNvPr>
                <p:cNvGrpSpPr/>
                <p:nvPr/>
              </p:nvGrpSpPr>
              <p:grpSpPr>
                <a:xfrm>
                  <a:off x="5423382" y="4385078"/>
                  <a:ext cx="793762" cy="418649"/>
                  <a:chOff x="5657452" y="3870307"/>
                  <a:chExt cx="793762" cy="418649"/>
                </a:xfrm>
              </p:grpSpPr>
              <p:pic>
                <p:nvPicPr>
                  <p:cNvPr id="415" name="Picture 414">
                    <a:extLst>
                      <a:ext uri="{FF2B5EF4-FFF2-40B4-BE49-F238E27FC236}">
                        <a16:creationId xmlns:a16="http://schemas.microsoft.com/office/drawing/2014/main" id="{D9F1231F-A481-C71A-C019-888D0C5A1B79}"/>
                      </a:ext>
                    </a:extLst>
                  </p:cNvPr>
                  <p:cNvPicPr>
                    <a:picLocks noChangeAspect="1"/>
                  </p:cNvPicPr>
                  <p:nvPr/>
                </p:nvPicPr>
                <p:blipFill>
                  <a:blip r:embed="rId3"/>
                  <a:stretch>
                    <a:fillRect/>
                  </a:stretch>
                </p:blipFill>
                <p:spPr>
                  <a:xfrm>
                    <a:off x="5657452" y="3891313"/>
                    <a:ext cx="793762" cy="397643"/>
                  </a:xfrm>
                  <a:prstGeom prst="rect">
                    <a:avLst/>
                  </a:prstGeom>
                </p:spPr>
              </p:pic>
              <mc:AlternateContent xmlns:mc="http://schemas.openxmlformats.org/markup-compatibility/2006" xmlns:a14="http://schemas.microsoft.com/office/drawing/2010/main">
                <mc:Choice Requires="a14">
                  <p:sp>
                    <p:nvSpPr>
                      <p:cNvPr id="416" name="TextBox 415">
                        <a:extLst>
                          <a:ext uri="{FF2B5EF4-FFF2-40B4-BE49-F238E27FC236}">
                            <a16:creationId xmlns:a16="http://schemas.microsoft.com/office/drawing/2014/main" id="{82CB25F1-04D7-8505-5DB6-44F65F074F56}"/>
                          </a:ext>
                        </a:extLst>
                      </p:cNvPr>
                      <p:cNvSpPr txBox="1"/>
                      <p:nvPr/>
                    </p:nvSpPr>
                    <p:spPr>
                      <a:xfrm>
                        <a:off x="5732433" y="3870307"/>
                        <a:ext cx="5279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416" name="TextBox 415">
                        <a:extLst>
                          <a:ext uri="{FF2B5EF4-FFF2-40B4-BE49-F238E27FC236}">
                            <a16:creationId xmlns:a16="http://schemas.microsoft.com/office/drawing/2014/main" id="{82CB25F1-04D7-8505-5DB6-44F65F074F56}"/>
                          </a:ext>
                        </a:extLst>
                      </p:cNvPr>
                      <p:cNvSpPr txBox="1">
                        <a:spLocks noRot="1" noChangeAspect="1" noMove="1" noResize="1" noEditPoints="1" noAdjustHandles="1" noChangeArrowheads="1" noChangeShapeType="1" noTextEdit="1"/>
                      </p:cNvSpPr>
                      <p:nvPr/>
                    </p:nvSpPr>
                    <p:spPr>
                      <a:xfrm>
                        <a:off x="5732433" y="3870307"/>
                        <a:ext cx="527913" cy="369332"/>
                      </a:xfrm>
                      <a:prstGeom prst="rect">
                        <a:avLst/>
                      </a:prstGeom>
                      <a:blipFill>
                        <a:blip r:embed="rId12"/>
                        <a:stretch>
                          <a:fillRect r="-2326" b="-6452"/>
                        </a:stretch>
                      </a:blipFill>
                    </p:spPr>
                    <p:txBody>
                      <a:bodyPr/>
                      <a:lstStyle/>
                      <a:p>
                        <a:r>
                          <a:rPr lang="en-US">
                            <a:noFill/>
                          </a:rPr>
                          <a:t> </a:t>
                        </a:r>
                      </a:p>
                    </p:txBody>
                  </p:sp>
                </mc:Fallback>
              </mc:AlternateContent>
            </p:grpSp>
          </p:grpSp>
          <p:grpSp>
            <p:nvGrpSpPr>
              <p:cNvPr id="396" name="Group 395">
                <a:extLst>
                  <a:ext uri="{FF2B5EF4-FFF2-40B4-BE49-F238E27FC236}">
                    <a16:creationId xmlns:a16="http://schemas.microsoft.com/office/drawing/2014/main" id="{08CA1F84-1B47-0E8D-73EE-0C53311B86BE}"/>
                  </a:ext>
                </a:extLst>
              </p:cNvPr>
              <p:cNvGrpSpPr/>
              <p:nvPr/>
            </p:nvGrpSpPr>
            <p:grpSpPr>
              <a:xfrm>
                <a:off x="6458614" y="4307594"/>
                <a:ext cx="1210141" cy="397862"/>
                <a:chOff x="7229089" y="4133868"/>
                <a:chExt cx="1210141" cy="397862"/>
              </a:xfrm>
            </p:grpSpPr>
            <p:sp>
              <p:nvSpPr>
                <p:cNvPr id="411" name="Rectangle 410">
                  <a:extLst>
                    <a:ext uri="{FF2B5EF4-FFF2-40B4-BE49-F238E27FC236}">
                      <a16:creationId xmlns:a16="http://schemas.microsoft.com/office/drawing/2014/main" id="{6E68FB35-3DF7-A90A-B19F-256DAA1E934D}"/>
                    </a:ext>
                  </a:extLst>
                </p:cNvPr>
                <p:cNvSpPr/>
                <p:nvPr/>
              </p:nvSpPr>
              <p:spPr>
                <a:xfrm>
                  <a:off x="7229090" y="4133868"/>
                  <a:ext cx="1210140"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12" name="Picture 411">
                  <a:extLst>
                    <a:ext uri="{FF2B5EF4-FFF2-40B4-BE49-F238E27FC236}">
                      <a16:creationId xmlns:a16="http://schemas.microsoft.com/office/drawing/2014/main" id="{B87A51CC-6DD0-1C59-8659-15C2FB737A87}"/>
                    </a:ext>
                  </a:extLst>
                </p:cNvPr>
                <p:cNvPicPr>
                  <a:picLocks noChangeAspect="1"/>
                </p:cNvPicPr>
                <p:nvPr/>
              </p:nvPicPr>
              <p:blipFill>
                <a:blip r:embed="rId5"/>
                <a:stretch>
                  <a:fillRect/>
                </a:stretch>
              </p:blipFill>
              <p:spPr>
                <a:xfrm>
                  <a:off x="7229089" y="4133868"/>
                  <a:ext cx="795722" cy="397862"/>
                </a:xfrm>
                <a:prstGeom prst="rect">
                  <a:avLst/>
                </a:prstGeom>
              </p:spPr>
            </p:pic>
          </p:grpSp>
          <p:grpSp>
            <p:nvGrpSpPr>
              <p:cNvPr id="397" name="Group 396">
                <a:extLst>
                  <a:ext uri="{FF2B5EF4-FFF2-40B4-BE49-F238E27FC236}">
                    <a16:creationId xmlns:a16="http://schemas.microsoft.com/office/drawing/2014/main" id="{29E86B37-0B23-8BD6-90AF-9EB9FBE3D0F1}"/>
                  </a:ext>
                </a:extLst>
              </p:cNvPr>
              <p:cNvGrpSpPr/>
              <p:nvPr/>
            </p:nvGrpSpPr>
            <p:grpSpPr>
              <a:xfrm>
                <a:off x="3664383" y="3547874"/>
                <a:ext cx="2486579" cy="397862"/>
                <a:chOff x="8986321" y="4114593"/>
                <a:chExt cx="2486579" cy="397862"/>
              </a:xfrm>
            </p:grpSpPr>
            <p:sp>
              <p:nvSpPr>
                <p:cNvPr id="409" name="Rectangle 408">
                  <a:extLst>
                    <a:ext uri="{FF2B5EF4-FFF2-40B4-BE49-F238E27FC236}">
                      <a16:creationId xmlns:a16="http://schemas.microsoft.com/office/drawing/2014/main" id="{1CFB77EB-32BB-3AC7-7778-3038461EA838}"/>
                    </a:ext>
                  </a:extLst>
                </p:cNvPr>
                <p:cNvSpPr/>
                <p:nvPr/>
              </p:nvSpPr>
              <p:spPr>
                <a:xfrm>
                  <a:off x="8986321" y="4114593"/>
                  <a:ext cx="248657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10" name="Picture 409">
                  <a:extLst>
                    <a:ext uri="{FF2B5EF4-FFF2-40B4-BE49-F238E27FC236}">
                      <a16:creationId xmlns:a16="http://schemas.microsoft.com/office/drawing/2014/main" id="{DC52D034-61E1-7418-14A5-E2609B9BF228}"/>
                    </a:ext>
                  </a:extLst>
                </p:cNvPr>
                <p:cNvPicPr>
                  <a:picLocks noChangeAspect="1"/>
                </p:cNvPicPr>
                <p:nvPr/>
              </p:nvPicPr>
              <p:blipFill>
                <a:blip r:embed="rId5"/>
                <a:stretch>
                  <a:fillRect/>
                </a:stretch>
              </p:blipFill>
              <p:spPr>
                <a:xfrm>
                  <a:off x="8986321" y="4114593"/>
                  <a:ext cx="795722" cy="397862"/>
                </a:xfrm>
                <a:prstGeom prst="rect">
                  <a:avLst/>
                </a:prstGeom>
              </p:spPr>
            </p:pic>
          </p:grpSp>
          <p:pic>
            <p:nvPicPr>
              <p:cNvPr id="398" name="Picture 397">
                <a:extLst>
                  <a:ext uri="{FF2B5EF4-FFF2-40B4-BE49-F238E27FC236}">
                    <a16:creationId xmlns:a16="http://schemas.microsoft.com/office/drawing/2014/main" id="{63ADAFE0-CB50-A3D2-1FC4-910C1E5F2F0E}"/>
                  </a:ext>
                </a:extLst>
              </p:cNvPr>
              <p:cNvPicPr>
                <a:picLocks noChangeAspect="1"/>
              </p:cNvPicPr>
              <p:nvPr/>
            </p:nvPicPr>
            <p:blipFill>
              <a:blip r:embed="rId5"/>
              <a:stretch>
                <a:fillRect/>
              </a:stretch>
            </p:blipFill>
            <p:spPr>
              <a:xfrm>
                <a:off x="1898109" y="3499837"/>
                <a:ext cx="795722" cy="397862"/>
              </a:xfrm>
              <a:prstGeom prst="rect">
                <a:avLst/>
              </a:prstGeom>
            </p:spPr>
          </p:pic>
          <p:pic>
            <p:nvPicPr>
              <p:cNvPr id="399" name="Picture 398">
                <a:extLst>
                  <a:ext uri="{FF2B5EF4-FFF2-40B4-BE49-F238E27FC236}">
                    <a16:creationId xmlns:a16="http://schemas.microsoft.com/office/drawing/2014/main" id="{D0618BEE-8591-7DAC-F663-1D5DA4924F5D}"/>
                  </a:ext>
                </a:extLst>
              </p:cNvPr>
              <p:cNvPicPr>
                <a:picLocks noChangeAspect="1"/>
              </p:cNvPicPr>
              <p:nvPr/>
            </p:nvPicPr>
            <p:blipFill>
              <a:blip r:embed="rId5"/>
              <a:stretch>
                <a:fillRect/>
              </a:stretch>
            </p:blipFill>
            <p:spPr>
              <a:xfrm>
                <a:off x="1267527" y="5077445"/>
                <a:ext cx="795722" cy="397862"/>
              </a:xfrm>
              <a:prstGeom prst="rect">
                <a:avLst/>
              </a:prstGeom>
            </p:spPr>
          </p:pic>
          <p:grpSp>
            <p:nvGrpSpPr>
              <p:cNvPr id="400" name="Group 399">
                <a:extLst>
                  <a:ext uri="{FF2B5EF4-FFF2-40B4-BE49-F238E27FC236}">
                    <a16:creationId xmlns:a16="http://schemas.microsoft.com/office/drawing/2014/main" id="{B4486E83-96F9-CCBE-824A-BA2340989764}"/>
                  </a:ext>
                </a:extLst>
              </p:cNvPr>
              <p:cNvGrpSpPr/>
              <p:nvPr/>
            </p:nvGrpSpPr>
            <p:grpSpPr>
              <a:xfrm>
                <a:off x="8050584" y="3540147"/>
                <a:ext cx="2931279" cy="397862"/>
                <a:chOff x="8986321" y="4114593"/>
                <a:chExt cx="2931279" cy="397862"/>
              </a:xfrm>
            </p:grpSpPr>
            <p:sp>
              <p:nvSpPr>
                <p:cNvPr id="407" name="Rectangle 406">
                  <a:extLst>
                    <a:ext uri="{FF2B5EF4-FFF2-40B4-BE49-F238E27FC236}">
                      <a16:creationId xmlns:a16="http://schemas.microsoft.com/office/drawing/2014/main" id="{0DE9F766-A0E4-3A0A-C0EF-5F1898E6A9E5}"/>
                    </a:ext>
                  </a:extLst>
                </p:cNvPr>
                <p:cNvSpPr/>
                <p:nvPr/>
              </p:nvSpPr>
              <p:spPr>
                <a:xfrm>
                  <a:off x="8986321" y="4114593"/>
                  <a:ext cx="293127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08" name="Picture 407">
                  <a:extLst>
                    <a:ext uri="{FF2B5EF4-FFF2-40B4-BE49-F238E27FC236}">
                      <a16:creationId xmlns:a16="http://schemas.microsoft.com/office/drawing/2014/main" id="{FB0AD692-2512-5FE6-A157-9CC876B87D56}"/>
                    </a:ext>
                  </a:extLst>
                </p:cNvPr>
                <p:cNvPicPr>
                  <a:picLocks noChangeAspect="1"/>
                </p:cNvPicPr>
                <p:nvPr/>
              </p:nvPicPr>
              <p:blipFill>
                <a:blip r:embed="rId5"/>
                <a:stretch>
                  <a:fillRect/>
                </a:stretch>
              </p:blipFill>
              <p:spPr>
                <a:xfrm>
                  <a:off x="8986321" y="4114593"/>
                  <a:ext cx="795722" cy="397862"/>
                </a:xfrm>
                <a:prstGeom prst="rect">
                  <a:avLst/>
                </a:prstGeom>
              </p:spPr>
            </p:pic>
          </p:grpSp>
          <p:grpSp>
            <p:nvGrpSpPr>
              <p:cNvPr id="401" name="Group 400">
                <a:extLst>
                  <a:ext uri="{FF2B5EF4-FFF2-40B4-BE49-F238E27FC236}">
                    <a16:creationId xmlns:a16="http://schemas.microsoft.com/office/drawing/2014/main" id="{0326FCC7-6925-3CF7-DDAD-43D5017E7C8B}"/>
                  </a:ext>
                </a:extLst>
              </p:cNvPr>
              <p:cNvGrpSpPr/>
              <p:nvPr/>
            </p:nvGrpSpPr>
            <p:grpSpPr>
              <a:xfrm>
                <a:off x="8613707" y="5077445"/>
                <a:ext cx="3021299" cy="397862"/>
                <a:chOff x="8986321" y="4114593"/>
                <a:chExt cx="3021299" cy="397862"/>
              </a:xfrm>
            </p:grpSpPr>
            <p:sp>
              <p:nvSpPr>
                <p:cNvPr id="405" name="Rectangle 404">
                  <a:extLst>
                    <a:ext uri="{FF2B5EF4-FFF2-40B4-BE49-F238E27FC236}">
                      <a16:creationId xmlns:a16="http://schemas.microsoft.com/office/drawing/2014/main" id="{D080D341-5BC6-DAE9-D683-C957847608A4}"/>
                    </a:ext>
                  </a:extLst>
                </p:cNvPr>
                <p:cNvSpPr/>
                <p:nvPr/>
              </p:nvSpPr>
              <p:spPr>
                <a:xfrm>
                  <a:off x="8986321" y="4114593"/>
                  <a:ext cx="3021299"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06" name="Picture 405">
                  <a:extLst>
                    <a:ext uri="{FF2B5EF4-FFF2-40B4-BE49-F238E27FC236}">
                      <a16:creationId xmlns:a16="http://schemas.microsoft.com/office/drawing/2014/main" id="{2C0C2499-4653-D1DC-271B-4C302F0351AF}"/>
                    </a:ext>
                  </a:extLst>
                </p:cNvPr>
                <p:cNvPicPr>
                  <a:picLocks noChangeAspect="1"/>
                </p:cNvPicPr>
                <p:nvPr/>
              </p:nvPicPr>
              <p:blipFill>
                <a:blip r:embed="rId5"/>
                <a:stretch>
                  <a:fillRect/>
                </a:stretch>
              </p:blipFill>
              <p:spPr>
                <a:xfrm>
                  <a:off x="8986321" y="4114593"/>
                  <a:ext cx="795722" cy="397862"/>
                </a:xfrm>
                <a:prstGeom prst="rect">
                  <a:avLst/>
                </a:prstGeom>
              </p:spPr>
            </p:pic>
          </p:grpSp>
          <p:grpSp>
            <p:nvGrpSpPr>
              <p:cNvPr id="402" name="Group 401">
                <a:extLst>
                  <a:ext uri="{FF2B5EF4-FFF2-40B4-BE49-F238E27FC236}">
                    <a16:creationId xmlns:a16="http://schemas.microsoft.com/office/drawing/2014/main" id="{66AC3EB2-298F-DBA5-1CAE-44023F64192F}"/>
                  </a:ext>
                </a:extLst>
              </p:cNvPr>
              <p:cNvGrpSpPr/>
              <p:nvPr/>
            </p:nvGrpSpPr>
            <p:grpSpPr>
              <a:xfrm>
                <a:off x="3973896" y="5062934"/>
                <a:ext cx="2701100" cy="397862"/>
                <a:chOff x="8986321" y="4114593"/>
                <a:chExt cx="2701100" cy="397862"/>
              </a:xfrm>
            </p:grpSpPr>
            <p:sp>
              <p:nvSpPr>
                <p:cNvPr id="403" name="Rectangle 402">
                  <a:extLst>
                    <a:ext uri="{FF2B5EF4-FFF2-40B4-BE49-F238E27FC236}">
                      <a16:creationId xmlns:a16="http://schemas.microsoft.com/office/drawing/2014/main" id="{B07D00D1-BC26-14C8-E265-622E5DE0AC63}"/>
                    </a:ext>
                  </a:extLst>
                </p:cNvPr>
                <p:cNvSpPr/>
                <p:nvPr/>
              </p:nvSpPr>
              <p:spPr>
                <a:xfrm>
                  <a:off x="8986321" y="4114593"/>
                  <a:ext cx="2701100"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04" name="Picture 403">
                  <a:extLst>
                    <a:ext uri="{FF2B5EF4-FFF2-40B4-BE49-F238E27FC236}">
                      <a16:creationId xmlns:a16="http://schemas.microsoft.com/office/drawing/2014/main" id="{33EFB361-ADA2-DEFF-3721-F6C88FB24A4B}"/>
                    </a:ext>
                  </a:extLst>
                </p:cNvPr>
                <p:cNvPicPr>
                  <a:picLocks noChangeAspect="1"/>
                </p:cNvPicPr>
                <p:nvPr/>
              </p:nvPicPr>
              <p:blipFill>
                <a:blip r:embed="rId5"/>
                <a:stretch>
                  <a:fillRect/>
                </a:stretch>
              </p:blipFill>
              <p:spPr>
                <a:xfrm>
                  <a:off x="8986321" y="4114593"/>
                  <a:ext cx="795722" cy="397862"/>
                </a:xfrm>
                <a:prstGeom prst="rect">
                  <a:avLst/>
                </a:prstGeom>
              </p:spPr>
            </p:pic>
          </p:grpSp>
        </p:grpSp>
        <p:sp>
          <p:nvSpPr>
            <p:cNvPr id="446" name="Rectangle 445">
              <a:extLst>
                <a:ext uri="{FF2B5EF4-FFF2-40B4-BE49-F238E27FC236}">
                  <a16:creationId xmlns:a16="http://schemas.microsoft.com/office/drawing/2014/main" id="{D7C44B27-B027-70A0-FC62-D0398C3095B8}"/>
                </a:ext>
              </a:extLst>
            </p:cNvPr>
            <p:cNvSpPr/>
            <p:nvPr/>
          </p:nvSpPr>
          <p:spPr>
            <a:xfrm>
              <a:off x="6451444" y="4152315"/>
              <a:ext cx="482074" cy="409090"/>
            </a:xfrm>
            <a:prstGeom prst="rect">
              <a:avLst/>
            </a:prstGeom>
            <a:solidFill>
              <a:srgbClr val="FF0000">
                <a:alpha val="7490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812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subTnLst>
                                    <p:set>
                                      <p:cBhvr override="childStyle">
                                        <p:cTn dur="1" fill="hold" display="0" masterRel="nextClick" afterEffect="1"/>
                                        <p:tgtEl>
                                          <p:spTgt spid="18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subTnLst>
                                    <p:set>
                                      <p:cBhvr override="childStyle">
                                        <p:cTn dur="1" fill="hold" display="0" masterRel="nextClick" afterEffect="1"/>
                                        <p:tgtEl>
                                          <p:spTgt spid="44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Collision Detection</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18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a:xfrm>
                <a:off x="157506" y="1032691"/>
                <a:ext cx="12191999" cy="4792617"/>
              </a:xfrm>
            </p:spPr>
            <p:txBody>
              <a:bodyPr/>
              <a:lstStyle/>
              <a:p>
                <a:r>
                  <a:rPr lang="en-US" dirty="0"/>
                  <a:t>Lane-changing mode: AV also detects the collision area in the target lane</a:t>
                </a:r>
              </a:p>
              <a:p>
                <a:pPr lvl="1"/>
                <a:r>
                  <a:rPr lang="en-US" dirty="0"/>
                  <a:t>AV creates ‘Lane-change Envelope’ (</a:t>
                </a:r>
                <a14:m>
                  <m:oMath xmlns:m="http://schemas.openxmlformats.org/officeDocument/2006/math">
                    <m:sSub>
                      <m:sSubPr>
                        <m:ctrlPr>
                          <a:rPr lang="en-US" i="1" smtClean="0">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𝐿𝐸</m:t>
                        </m:r>
                      </m:e>
                      <m:sub>
                        <m:r>
                          <a:rPr lang="en-US" i="1">
                            <a:solidFill>
                              <a:srgbClr val="002060"/>
                            </a:solidFill>
                            <a:latin typeface="Cambria Math" panose="02040503050406030204" pitchFamily="18" charset="0"/>
                          </a:rPr>
                          <m:t>𝑒𝑔𝑜</m:t>
                        </m:r>
                      </m:sub>
                    </m:sSub>
                  </m:oMath>
                </a14:m>
                <a:r>
                  <a:rPr lang="en-US" dirty="0"/>
                  <a:t>) to detect the collision in the target lane.</a:t>
                </a:r>
              </a:p>
              <a:p>
                <a:pPr lvl="1"/>
                <a:endParaRPr lang="en-US" dirty="0"/>
              </a:p>
              <a:p>
                <a:pPr lvl="1"/>
                <a:endParaRPr lang="en-US" dirty="0"/>
              </a:p>
              <a:p>
                <a:pPr lvl="1"/>
                <a:endParaRPr lang="en-US" dirty="0"/>
              </a:p>
              <a:p>
                <a:pPr lvl="1"/>
                <a:endParaRPr lang="en-US" dirty="0"/>
              </a:p>
              <a:p>
                <a:pPr lvl="1"/>
                <a:endParaRPr lang="en-US" sz="1400" dirty="0"/>
              </a:p>
            </p:txBody>
          </p:sp>
        </mc:Choice>
        <mc:Fallback xmlns="">
          <p:sp>
            <p:nvSpPr>
              <p:cNvPr id="4" name="Content Placeholder 3">
                <a:extLst>
                  <a:ext uri="{FF2B5EF4-FFF2-40B4-BE49-F238E27FC236}">
                    <a16:creationId xmlns:a16="http://schemas.microsoft.com/office/drawing/2014/main" id="{21A15C32-781E-4D0C-B3DC-A83A570444FC}"/>
                  </a:ext>
                </a:extLst>
              </p:cNvPr>
              <p:cNvSpPr>
                <a:spLocks noGrp="1" noRot="1" noChangeAspect="1" noMove="1" noResize="1" noEditPoints="1" noAdjustHandles="1" noChangeArrowheads="1" noChangeShapeType="1" noTextEdit="1"/>
              </p:cNvSpPr>
              <p:nvPr>
                <p:ph sz="quarter" idx="1"/>
              </p:nvPr>
            </p:nvSpPr>
            <p:spPr>
              <a:xfrm>
                <a:off x="157506" y="1032691"/>
                <a:ext cx="12191999" cy="4792617"/>
              </a:xfrm>
              <a:blipFill>
                <a:blip r:embed="rId3"/>
                <a:stretch>
                  <a:fillRect l="-520" t="-1323"/>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FAE5230-6967-D4BD-1184-C2BBA721BD5F}"/>
              </a:ext>
            </a:extLst>
          </p:cNvPr>
          <p:cNvGrpSpPr/>
          <p:nvPr/>
        </p:nvGrpSpPr>
        <p:grpSpPr>
          <a:xfrm>
            <a:off x="607902" y="2886682"/>
            <a:ext cx="11291206" cy="1849442"/>
            <a:chOff x="525571" y="1995728"/>
            <a:chExt cx="11291206" cy="1849442"/>
          </a:xfrm>
        </p:grpSpPr>
        <p:cxnSp>
          <p:nvCxnSpPr>
            <p:cNvPr id="234" name="Straight Connector 233">
              <a:extLst>
                <a:ext uri="{FF2B5EF4-FFF2-40B4-BE49-F238E27FC236}">
                  <a16:creationId xmlns:a16="http://schemas.microsoft.com/office/drawing/2014/main" id="{ADB708F8-0CF0-740B-290F-49BE2B771ABA}"/>
                </a:ext>
              </a:extLst>
            </p:cNvPr>
            <p:cNvCxnSpPr>
              <a:cxnSpLocks/>
            </p:cNvCxnSpPr>
            <p:nvPr/>
          </p:nvCxnSpPr>
          <p:spPr>
            <a:xfrm>
              <a:off x="623541" y="2197650"/>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5DCAE1C-7DE5-FCE0-3CF7-3114A0AB0B7A}"/>
                </a:ext>
              </a:extLst>
            </p:cNvPr>
            <p:cNvCxnSpPr>
              <a:cxnSpLocks/>
            </p:cNvCxnSpPr>
            <p:nvPr/>
          </p:nvCxnSpPr>
          <p:spPr>
            <a:xfrm>
              <a:off x="627423" y="2900838"/>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BEE7C66-D68F-BE66-9D23-64C91D7CFE0D}"/>
                </a:ext>
              </a:extLst>
            </p:cNvPr>
            <p:cNvCxnSpPr>
              <a:cxnSpLocks/>
            </p:cNvCxnSpPr>
            <p:nvPr/>
          </p:nvCxnSpPr>
          <p:spPr>
            <a:xfrm>
              <a:off x="623541" y="3673724"/>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3" name="Picture 242">
              <a:extLst>
                <a:ext uri="{FF2B5EF4-FFF2-40B4-BE49-F238E27FC236}">
                  <a16:creationId xmlns:a16="http://schemas.microsoft.com/office/drawing/2014/main" id="{9820323B-6416-89F2-EE93-684F3EE12B17}"/>
                </a:ext>
              </a:extLst>
            </p:cNvPr>
            <p:cNvPicPr>
              <a:picLocks noChangeAspect="1"/>
            </p:cNvPicPr>
            <p:nvPr/>
          </p:nvPicPr>
          <p:blipFill>
            <a:blip r:embed="rId4"/>
            <a:stretch>
              <a:fillRect/>
            </a:stretch>
          </p:blipFill>
          <p:spPr>
            <a:xfrm>
              <a:off x="1687994" y="2290504"/>
              <a:ext cx="795722" cy="397862"/>
            </a:xfrm>
            <a:prstGeom prst="rect">
              <a:avLst/>
            </a:prstGeom>
          </p:spPr>
        </p:pic>
        <p:sp>
          <p:nvSpPr>
            <p:cNvPr id="205" name="Rectangle 204">
              <a:extLst>
                <a:ext uri="{FF2B5EF4-FFF2-40B4-BE49-F238E27FC236}">
                  <a16:creationId xmlns:a16="http://schemas.microsoft.com/office/drawing/2014/main" id="{361200C2-4FBE-D3DD-97BA-CAD12686629B}"/>
                </a:ext>
              </a:extLst>
            </p:cNvPr>
            <p:cNvSpPr/>
            <p:nvPr/>
          </p:nvSpPr>
          <p:spPr>
            <a:xfrm>
              <a:off x="606050" y="2058098"/>
              <a:ext cx="11095264" cy="168547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2B69388C-FC7A-FEBC-B8EB-10088A3BC3A2}"/>
                </a:ext>
              </a:extLst>
            </p:cNvPr>
            <p:cNvCxnSpPr>
              <a:cxnSpLocks/>
            </p:cNvCxnSpPr>
            <p:nvPr/>
          </p:nvCxnSpPr>
          <p:spPr>
            <a:xfrm>
              <a:off x="623541" y="2197650"/>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F0F95FE-CBD3-98E6-42E7-BE65F5C729B1}"/>
                </a:ext>
              </a:extLst>
            </p:cNvPr>
            <p:cNvCxnSpPr>
              <a:cxnSpLocks/>
            </p:cNvCxnSpPr>
            <p:nvPr/>
          </p:nvCxnSpPr>
          <p:spPr>
            <a:xfrm>
              <a:off x="627423" y="2900838"/>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6643A992-32DE-9ED7-7EB8-0555B380FA3B}"/>
                </a:ext>
              </a:extLst>
            </p:cNvPr>
            <p:cNvSpPr/>
            <p:nvPr/>
          </p:nvSpPr>
          <p:spPr>
            <a:xfrm>
              <a:off x="525571" y="1995728"/>
              <a:ext cx="11291206" cy="184944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Connector 208">
              <a:extLst>
                <a:ext uri="{FF2B5EF4-FFF2-40B4-BE49-F238E27FC236}">
                  <a16:creationId xmlns:a16="http://schemas.microsoft.com/office/drawing/2014/main" id="{D7BC3118-65AF-0F50-0863-C5B5D018EB86}"/>
                </a:ext>
              </a:extLst>
            </p:cNvPr>
            <p:cNvCxnSpPr>
              <a:cxnSpLocks/>
            </p:cNvCxnSpPr>
            <p:nvPr/>
          </p:nvCxnSpPr>
          <p:spPr>
            <a:xfrm>
              <a:off x="640935" y="3657952"/>
              <a:ext cx="11095264"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82F9B883-F709-5D42-B1AD-676E19DC5705}"/>
                </a:ext>
              </a:extLst>
            </p:cNvPr>
            <p:cNvSpPr/>
            <p:nvPr/>
          </p:nvSpPr>
          <p:spPr>
            <a:xfrm>
              <a:off x="1735954" y="2345755"/>
              <a:ext cx="2719661"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30" name="Group 229">
              <a:extLst>
                <a:ext uri="{FF2B5EF4-FFF2-40B4-BE49-F238E27FC236}">
                  <a16:creationId xmlns:a16="http://schemas.microsoft.com/office/drawing/2014/main" id="{D8DA4560-7201-A2EA-861C-471263D4BE0C}"/>
                </a:ext>
              </a:extLst>
            </p:cNvPr>
            <p:cNvGrpSpPr/>
            <p:nvPr/>
          </p:nvGrpSpPr>
          <p:grpSpPr>
            <a:xfrm>
              <a:off x="1740371" y="2321059"/>
              <a:ext cx="793762" cy="418649"/>
              <a:chOff x="4193076" y="3131461"/>
              <a:chExt cx="793762" cy="418649"/>
            </a:xfrm>
          </p:grpSpPr>
          <p:pic>
            <p:nvPicPr>
              <p:cNvPr id="231" name="Picture 230">
                <a:extLst>
                  <a:ext uri="{FF2B5EF4-FFF2-40B4-BE49-F238E27FC236}">
                    <a16:creationId xmlns:a16="http://schemas.microsoft.com/office/drawing/2014/main" id="{FF70252E-9B07-1632-A6EA-4C013205B751}"/>
                  </a:ext>
                </a:extLst>
              </p:cNvPr>
              <p:cNvPicPr>
                <a:picLocks noChangeAspect="1"/>
              </p:cNvPicPr>
              <p:nvPr/>
            </p:nvPicPr>
            <p:blipFill>
              <a:blip r:embed="rId5"/>
              <a:stretch>
                <a:fillRect/>
              </a:stretch>
            </p:blipFill>
            <p:spPr>
              <a:xfrm>
                <a:off x="4193076" y="3152467"/>
                <a:ext cx="793762" cy="397643"/>
              </a:xfrm>
              <a:prstGeom prst="rect">
                <a:avLst/>
              </a:prstGeom>
            </p:spPr>
          </p:pic>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B69EF6ED-215D-2465-F7E2-42BA468B0E27}"/>
                      </a:ext>
                    </a:extLst>
                  </p:cNvPr>
                  <p:cNvSpPr txBox="1"/>
                  <p:nvPr/>
                </p:nvSpPr>
                <p:spPr>
                  <a:xfrm>
                    <a:off x="4268057" y="3131461"/>
                    <a:ext cx="5279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232" name="TextBox 231">
                    <a:extLst>
                      <a:ext uri="{FF2B5EF4-FFF2-40B4-BE49-F238E27FC236}">
                        <a16:creationId xmlns:a16="http://schemas.microsoft.com/office/drawing/2014/main" id="{B69EF6ED-215D-2465-F7E2-42BA468B0E27}"/>
                      </a:ext>
                    </a:extLst>
                  </p:cNvPr>
                  <p:cNvSpPr txBox="1">
                    <a:spLocks noRot="1" noChangeAspect="1" noMove="1" noResize="1" noEditPoints="1" noAdjustHandles="1" noChangeArrowheads="1" noChangeShapeType="1" noTextEdit="1"/>
                  </p:cNvSpPr>
                  <p:nvPr/>
                </p:nvSpPr>
                <p:spPr>
                  <a:xfrm>
                    <a:off x="4268057" y="3131461"/>
                    <a:ext cx="527913" cy="369332"/>
                  </a:xfrm>
                  <a:prstGeom prst="rect">
                    <a:avLst/>
                  </a:prstGeom>
                  <a:blipFill>
                    <a:blip r:embed="rId6"/>
                    <a:stretch>
                      <a:fillRect r="-2326" b="-10000"/>
                    </a:stretch>
                  </a:blipFill>
                </p:spPr>
                <p:txBody>
                  <a:bodyPr/>
                  <a:lstStyle/>
                  <a:p>
                    <a:r>
                      <a:rPr lang="en-US">
                        <a:noFill/>
                      </a:rPr>
                      <a:t> </a:t>
                    </a:r>
                  </a:p>
                </p:txBody>
              </p:sp>
            </mc:Fallback>
          </mc:AlternateContent>
        </p:grpSp>
        <p:sp>
          <p:nvSpPr>
            <p:cNvPr id="262" name="Rectangle 261">
              <a:extLst>
                <a:ext uri="{FF2B5EF4-FFF2-40B4-BE49-F238E27FC236}">
                  <a16:creationId xmlns:a16="http://schemas.microsoft.com/office/drawing/2014/main" id="{54F8D7EF-67C8-083E-1473-F3907D0516BC}"/>
                </a:ext>
              </a:extLst>
            </p:cNvPr>
            <p:cNvSpPr/>
            <p:nvPr/>
          </p:nvSpPr>
          <p:spPr>
            <a:xfrm rot="1134688">
              <a:off x="6043069" y="2815044"/>
              <a:ext cx="1700472" cy="394980"/>
            </a:xfrm>
            <a:prstGeom prst="rect">
              <a:avLst/>
            </a:prstGeom>
            <a:solidFill>
              <a:srgbClr val="FFFFFF">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64" name="TextBox 263">
                  <a:extLst>
                    <a:ext uri="{FF2B5EF4-FFF2-40B4-BE49-F238E27FC236}">
                      <a16:creationId xmlns:a16="http://schemas.microsoft.com/office/drawing/2014/main" id="{005AE023-1FE8-D9B5-D7A0-DAEA7DD3E0EB}"/>
                    </a:ext>
                  </a:extLst>
                </p:cNvPr>
                <p:cNvSpPr txBox="1"/>
                <p:nvPr/>
              </p:nvSpPr>
              <p:spPr>
                <a:xfrm>
                  <a:off x="6391783" y="3234865"/>
                  <a:ext cx="1186777"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𝑳𝑬</m:t>
                            </m:r>
                          </m:e>
                          <m:sub>
                            <m:r>
                              <a:rPr lang="en-US" b="1" i="1" smtClean="0">
                                <a:solidFill>
                                  <a:schemeClr val="bg1"/>
                                </a:solidFill>
                                <a:latin typeface="Cambria Math" panose="02040503050406030204" pitchFamily="18" charset="0"/>
                              </a:rPr>
                              <m:t>𝒆𝒈𝒐</m:t>
                            </m:r>
                          </m:sub>
                        </m:sSub>
                      </m:oMath>
                    </m:oMathPara>
                  </a14:m>
                  <a:endParaRPr lang="en-US" b="1" dirty="0">
                    <a:solidFill>
                      <a:schemeClr val="bg1"/>
                    </a:solidFill>
                  </a:endParaRPr>
                </a:p>
              </p:txBody>
            </p:sp>
          </mc:Choice>
          <mc:Fallback xmlns="">
            <p:sp>
              <p:nvSpPr>
                <p:cNvPr id="264" name="TextBox 263">
                  <a:extLst>
                    <a:ext uri="{FF2B5EF4-FFF2-40B4-BE49-F238E27FC236}">
                      <a16:creationId xmlns:a16="http://schemas.microsoft.com/office/drawing/2014/main" id="{005AE023-1FE8-D9B5-D7A0-DAEA7DD3E0EB}"/>
                    </a:ext>
                  </a:extLst>
                </p:cNvPr>
                <p:cNvSpPr txBox="1">
                  <a:spLocks noRot="1" noChangeAspect="1" noMove="1" noResize="1" noEditPoints="1" noAdjustHandles="1" noChangeArrowheads="1" noChangeShapeType="1" noTextEdit="1"/>
                </p:cNvSpPr>
                <p:nvPr/>
              </p:nvSpPr>
              <p:spPr>
                <a:xfrm>
                  <a:off x="6391783" y="3234865"/>
                  <a:ext cx="1186777" cy="391902"/>
                </a:xfrm>
                <a:prstGeom prst="rect">
                  <a:avLst/>
                </a:prstGeom>
                <a:blipFill>
                  <a:blip r:embed="rId7"/>
                  <a:stretch>
                    <a:fillRect b="-6250"/>
                  </a:stretch>
                </a:blipFill>
              </p:spPr>
              <p:txBody>
                <a:bodyPr/>
                <a:lstStyle/>
                <a:p>
                  <a:r>
                    <a:rPr lang="en-US">
                      <a:noFill/>
                    </a:rPr>
                    <a:t> </a:t>
                  </a:r>
                </a:p>
              </p:txBody>
            </p:sp>
          </mc:Fallback>
        </mc:AlternateContent>
        <p:sp>
          <p:nvSpPr>
            <p:cNvPr id="266" name="Rectangle 265">
              <a:extLst>
                <a:ext uri="{FF2B5EF4-FFF2-40B4-BE49-F238E27FC236}">
                  <a16:creationId xmlns:a16="http://schemas.microsoft.com/office/drawing/2014/main" id="{9E31E453-3884-FCE7-0E16-712DF478D482}"/>
                </a:ext>
              </a:extLst>
            </p:cNvPr>
            <p:cNvSpPr/>
            <p:nvPr/>
          </p:nvSpPr>
          <p:spPr>
            <a:xfrm>
              <a:off x="7618800" y="3070964"/>
              <a:ext cx="1700472" cy="394980"/>
            </a:xfrm>
            <a:prstGeom prst="rect">
              <a:avLst/>
            </a:prstGeom>
            <a:solidFill>
              <a:srgbClr val="FFFFFF">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mc:AlternateContent xmlns:mc="http://schemas.openxmlformats.org/markup-compatibility/2006" xmlns:a14="http://schemas.microsoft.com/office/drawing/2010/main">
        <mc:Choice Requires="a14">
          <p:sp>
            <p:nvSpPr>
              <p:cNvPr id="287" name="TextBox 286">
                <a:extLst>
                  <a:ext uri="{FF2B5EF4-FFF2-40B4-BE49-F238E27FC236}">
                    <a16:creationId xmlns:a16="http://schemas.microsoft.com/office/drawing/2014/main" id="{957351C1-74B7-9B16-2BEE-30BF6C7E665F}"/>
                  </a:ext>
                </a:extLst>
              </p:cNvPr>
              <p:cNvSpPr txBox="1"/>
              <p:nvPr/>
            </p:nvSpPr>
            <p:spPr>
              <a:xfrm>
                <a:off x="1686504" y="2146117"/>
                <a:ext cx="9243818" cy="451342"/>
              </a:xfrm>
              <a:prstGeom prst="rect">
                <a:avLst/>
              </a:prstGeom>
              <a:noFill/>
              <a:ln>
                <a:solidFill>
                  <a:schemeClr val="tx1"/>
                </a:solidFill>
              </a:ln>
            </p:spPr>
            <p:txBody>
              <a:bodyPr wrap="square" anchor="ctr">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𝑳𝑬</m:t>
                          </m:r>
                        </m:e>
                        <m:sub>
                          <m:r>
                            <a:rPr lang="en-US" sz="2000" b="1" i="1" smtClean="0">
                              <a:solidFill>
                                <a:schemeClr val="tx1"/>
                              </a:solidFill>
                              <a:latin typeface="Cambria Math" panose="02040503050406030204" pitchFamily="18" charset="0"/>
                            </a:rPr>
                            <m:t>𝒆𝒈𝒐</m:t>
                          </m:r>
                        </m:sub>
                      </m:sSub>
                      <m:r>
                        <a:rPr lang="en-US" sz="2000" b="1" i="1" smtClean="0">
                          <a:solidFill>
                            <a:schemeClr val="tx1"/>
                          </a:solidFill>
                          <a:latin typeface="Cambria Math" panose="02040503050406030204" pitchFamily="18" charset="0"/>
                        </a:rPr>
                        <m:t>=</m:t>
                      </m:r>
                      <m:d>
                        <m:dPr>
                          <m:begChr m:val="{"/>
                          <m:endChr m:val="}"/>
                          <m:ctrlPr>
                            <a:rPr lang="en-US" sz="2000" b="1" i="1" smtClean="0">
                              <a:solidFill>
                                <a:schemeClr val="tx1"/>
                              </a:solidFill>
                              <a:latin typeface="Cambria Math" panose="02040503050406030204" pitchFamily="18" charset="0"/>
                            </a:rPr>
                          </m:ctrlPr>
                        </m:d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𝒕</m:t>
                              </m:r>
                            </m:e>
                            <m:sub>
                              <m:r>
                                <a:rPr lang="en-US" sz="2000" b="1" i="1" smtClean="0">
                                  <a:solidFill>
                                    <a:schemeClr val="tx1"/>
                                  </a:solidFill>
                                  <a:latin typeface="Cambria Math" panose="02040503050406030204" pitchFamily="18" charset="0"/>
                                </a:rPr>
                                <m:t>𝒆𝒈𝒐</m:t>
                              </m:r>
                            </m:sub>
                          </m:sSub>
                          <m:d>
                            <m:dPr>
                              <m:ctrlPr>
                                <a:rPr lang="en-US" sz="2000" b="1"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𝒀</m:t>
                              </m:r>
                            </m:e>
                          </m:d>
                          <m:r>
                            <a:rPr lang="en-US" sz="2000" b="1" i="1" smtClean="0">
                              <a:solidFill>
                                <a:schemeClr val="tx1"/>
                              </a:solidFill>
                              <a:latin typeface="Cambria Math" panose="02040503050406030204" pitchFamily="18" charset="0"/>
                            </a:rPr>
                            <m:t>+</m:t>
                          </m:r>
                          <m:r>
                            <a:rPr lang="en-US" sz="2000" b="1" i="1">
                              <a:solidFill>
                                <a:schemeClr val="tx1"/>
                              </a:solidFill>
                              <a:latin typeface="Cambria Math" panose="02040503050406030204" pitchFamily="18" charset="0"/>
                              <a:ea typeface="Cambria Math" panose="02040503050406030204" pitchFamily="18" charset="0"/>
                            </a:rPr>
                            <m:t>𝜶</m:t>
                          </m:r>
                          <m:r>
                            <a:rPr lang="en-US" sz="2000" b="1" i="1">
                              <a:solidFill>
                                <a:schemeClr val="tx1"/>
                              </a:solidFill>
                              <a:latin typeface="Cambria Math" panose="02040503050406030204" pitchFamily="18" charset="0"/>
                              <a:ea typeface="Cambria Math" panose="02040503050406030204" pitchFamily="18" charset="0"/>
                            </a:rPr>
                            <m:t>∙</m:t>
                          </m:r>
                          <m:sSub>
                            <m:sSubPr>
                              <m:ctrlPr>
                                <a:rPr lang="en-US" sz="2000" b="1" i="1">
                                  <a:solidFill>
                                    <a:schemeClr val="tx1"/>
                                  </a:solidFill>
                                  <a:latin typeface="Cambria Math" panose="02040503050406030204" pitchFamily="18" charset="0"/>
                                  <a:ea typeface="Cambria Math" panose="02040503050406030204" pitchFamily="18" charset="0"/>
                                </a:rPr>
                              </m:ctrlPr>
                            </m:sSubPr>
                            <m:e>
                              <m:r>
                                <a:rPr lang="en-US" sz="2000" b="1" i="1">
                                  <a:solidFill>
                                    <a:schemeClr val="tx1"/>
                                  </a:solidFill>
                                  <a:latin typeface="Cambria Math" panose="02040503050406030204" pitchFamily="18" charset="0"/>
                                  <a:ea typeface="Cambria Math" panose="02040503050406030204" pitchFamily="18" charset="0"/>
                                </a:rPr>
                                <m:t>𝒘</m:t>
                              </m:r>
                            </m:e>
                            <m:sub>
                              <m:r>
                                <a:rPr lang="en-US" sz="2000" b="1" i="1" smtClean="0">
                                  <a:solidFill>
                                    <a:schemeClr val="tx1"/>
                                  </a:solidFill>
                                  <a:latin typeface="Cambria Math" panose="02040503050406030204" pitchFamily="18" charset="0"/>
                                  <a:ea typeface="Cambria Math" panose="02040503050406030204" pitchFamily="18" charset="0"/>
                                </a:rPr>
                                <m:t>𝒆𝒈𝒐</m:t>
                              </m:r>
                            </m:sub>
                          </m:sSub>
                          <m:d>
                            <m:dPr>
                              <m:ctrlPr>
                                <a:rPr lang="en-US" sz="2000" b="1" i="1">
                                  <a:solidFill>
                                    <a:schemeClr val="tx1"/>
                                  </a:solidFill>
                                  <a:latin typeface="Cambria Math" panose="02040503050406030204" pitchFamily="18" charset="0"/>
                                </a:rPr>
                              </m:ctrlPr>
                            </m:dPr>
                            <m:e>
                              <m:r>
                                <a:rPr lang="en-US" sz="2000" b="1" i="1">
                                  <a:solidFill>
                                    <a:schemeClr val="tx1"/>
                                  </a:solidFill>
                                  <a:latin typeface="Cambria Math" panose="02040503050406030204" pitchFamily="18" charset="0"/>
                                </a:rPr>
                                <m:t>𝒀</m:t>
                              </m:r>
                            </m:e>
                          </m:d>
                          <m:r>
                            <a:rPr lang="en-US" sz="2000" b="1" i="1">
                              <a:solidFill>
                                <a:schemeClr val="tx1"/>
                              </a:solidFill>
                              <a:latin typeface="Cambria Math" panose="02040503050406030204" pitchFamily="18" charset="0"/>
                              <a:ea typeface="Cambria Math" panose="02040503050406030204" pitchFamily="18" charset="0"/>
                            </a:rPr>
                            <m:t>∙</m:t>
                          </m:r>
                          <m:sSubSup>
                            <m:sSubSupPr>
                              <m:ctrlPr>
                                <a:rPr lang="en-US" sz="2000" b="1" i="1">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rPr>
                                <m:t>𝒕</m:t>
                              </m:r>
                            </m:e>
                            <m:sub>
                              <m:r>
                                <a:rPr lang="en-US" sz="2000" b="1" i="1" smtClean="0">
                                  <a:solidFill>
                                    <a:schemeClr val="tx1"/>
                                  </a:solidFill>
                                  <a:latin typeface="Cambria Math" panose="02040503050406030204" pitchFamily="18" charset="0"/>
                                </a:rPr>
                                <m:t>𝒆𝒈𝒐</m:t>
                              </m:r>
                            </m:sub>
                            <m:sup>
                              <m:r>
                                <a:rPr lang="en-US" sz="2000" b="1" i="1">
                                  <a:solidFill>
                                    <a:schemeClr val="tx1"/>
                                  </a:solidFill>
                                  <a:latin typeface="Cambria Math" panose="02040503050406030204" pitchFamily="18" charset="0"/>
                                  <a:ea typeface="Cambria Math" panose="02040503050406030204" pitchFamily="18" charset="0"/>
                                </a:rPr>
                                <m:t>⊥</m:t>
                              </m:r>
                            </m:sup>
                          </m:sSubSup>
                          <m:d>
                            <m:dPr>
                              <m:ctrlPr>
                                <a:rPr lang="en-US" sz="2000" b="1" i="1">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𝒀</m:t>
                              </m:r>
                            </m:e>
                          </m:d>
                        </m:e>
                        <m:e>
                          <m:r>
                            <a:rPr lang="en-US" sz="2000" b="1" i="1" smtClean="0">
                              <a:solidFill>
                                <a:schemeClr val="tx1"/>
                              </a:solidFill>
                              <a:latin typeface="Cambria Math" panose="02040503050406030204" pitchFamily="18" charset="0"/>
                            </a:rPr>
                            <m:t>𝒀</m:t>
                          </m:r>
                          <m:r>
                            <a:rPr lang="en-US" sz="2000" b="1" i="1" smtClean="0">
                              <a:solidFill>
                                <a:schemeClr val="tx1"/>
                              </a:solidFill>
                              <a:latin typeface="Cambria Math" panose="02040503050406030204" pitchFamily="18" charset="0"/>
                              <a:ea typeface="Cambria Math" panose="02040503050406030204" pitchFamily="18" charset="0"/>
                            </a:rPr>
                            <m:t>∈</m:t>
                          </m:r>
                          <m:d>
                            <m:dPr>
                              <m:begChr m:val="["/>
                              <m:endChr m:val="]"/>
                              <m:ctrlPr>
                                <a:rPr lang="en-US" sz="2000" b="1" i="1" smtClean="0">
                                  <a:solidFill>
                                    <a:schemeClr val="tx1"/>
                                  </a:solidFill>
                                  <a:latin typeface="Cambria Math" panose="02040503050406030204" pitchFamily="18" charset="0"/>
                                  <a:ea typeface="Cambria Math" panose="02040503050406030204" pitchFamily="18" charset="0"/>
                                </a:rPr>
                              </m:ctrlPr>
                            </m:d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𝒀</m:t>
                                  </m:r>
                                </m:e>
                                <m:sub>
                                  <m:r>
                                    <a:rPr lang="en-US" sz="2000" b="1" i="1">
                                      <a:solidFill>
                                        <a:schemeClr val="tx1"/>
                                      </a:solidFill>
                                      <a:latin typeface="Cambria Math" panose="02040503050406030204" pitchFamily="18" charset="0"/>
                                    </a:rPr>
                                    <m:t>𝑳𝑪</m:t>
                                  </m:r>
                                </m:sub>
                              </m:sSub>
                              <m:r>
                                <a:rPr lang="en-US" sz="2000" b="1" i="1" smtClean="0">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sSub>
                                    <m:sSubPr>
                                      <m:ctrlPr>
                                        <a:rPr lang="en-US" sz="2000" b="1" i="1">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𝒀</m:t>
                                      </m:r>
                                    </m:e>
                                    <m:sub>
                                      <m:r>
                                        <a:rPr lang="en-US" sz="2000" b="1" i="1" smtClean="0">
                                          <a:solidFill>
                                            <a:schemeClr val="tx1"/>
                                          </a:solidFill>
                                          <a:latin typeface="Cambria Math" panose="02040503050406030204" pitchFamily="18" charset="0"/>
                                        </a:rPr>
                                        <m:t>𝑳𝑪</m:t>
                                      </m:r>
                                    </m:sub>
                                  </m:sSub>
                                  <m:r>
                                    <a:rPr lang="en-US" sz="2000" b="1" i="1">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𝒅</m:t>
                                  </m:r>
                                </m:e>
                                <m:sub>
                                  <m:r>
                                    <a:rPr lang="en-US" sz="2000" b="1" i="1" smtClean="0">
                                      <a:solidFill>
                                        <a:schemeClr val="tx1"/>
                                      </a:solidFill>
                                      <a:latin typeface="Cambria Math" panose="02040503050406030204" pitchFamily="18" charset="0"/>
                                    </a:rPr>
                                    <m:t>𝒓</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𝒆𝒈𝒐</m:t>
                                  </m:r>
                                </m:sub>
                              </m:sSub>
                            </m:e>
                          </m:d>
                          <m:r>
                            <a:rPr lang="en-US" sz="2000" b="1" i="1">
                              <a:solidFill>
                                <a:schemeClr val="tx1"/>
                              </a:solidFill>
                              <a:latin typeface="Cambria Math" panose="02040503050406030204" pitchFamily="18" charset="0"/>
                              <a:ea typeface="Cambria Math" panose="02040503050406030204" pitchFamily="18" charset="0"/>
                            </a:rPr>
                            <m:t>,</m:t>
                          </m:r>
                          <m:r>
                            <a:rPr lang="en-US" sz="2000" b="1" i="1">
                              <a:solidFill>
                                <a:schemeClr val="tx1"/>
                              </a:solidFill>
                              <a:latin typeface="Cambria Math" panose="02040503050406030204" pitchFamily="18" charset="0"/>
                              <a:ea typeface="Cambria Math" panose="02040503050406030204" pitchFamily="18" charset="0"/>
                            </a:rPr>
                            <m:t>𝜶</m:t>
                          </m:r>
                          <m:r>
                            <a:rPr lang="en-US" sz="2000" b="1" i="1">
                              <a:solidFill>
                                <a:schemeClr val="tx1"/>
                              </a:solidFill>
                              <a:latin typeface="Cambria Math" panose="02040503050406030204" pitchFamily="18" charset="0"/>
                              <a:ea typeface="Cambria Math" panose="02040503050406030204" pitchFamily="18" charset="0"/>
                            </a:rPr>
                            <m:t>∈</m:t>
                          </m:r>
                          <m:d>
                            <m:dPr>
                              <m:begChr m:val="["/>
                              <m:endChr m:val="]"/>
                              <m:ctrlPr>
                                <a:rPr lang="en-US" sz="2000" b="1" i="1">
                                  <a:solidFill>
                                    <a:schemeClr val="tx1"/>
                                  </a:solidFill>
                                  <a:latin typeface="Cambria Math" panose="02040503050406030204" pitchFamily="18" charset="0"/>
                                  <a:ea typeface="Cambria Math" panose="02040503050406030204" pitchFamily="18" charset="0"/>
                                </a:rPr>
                              </m:ctrlPr>
                            </m:dPr>
                            <m:e>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𝟏</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𝟐</m:t>
                              </m:r>
                            </m:e>
                          </m:d>
                        </m:e>
                      </m:d>
                    </m:oMath>
                  </m:oMathPara>
                </a14:m>
                <a:endParaRPr lang="en-US" sz="2000" b="1" dirty="0">
                  <a:solidFill>
                    <a:schemeClr val="tx1"/>
                  </a:solidFill>
                </a:endParaRPr>
              </a:p>
            </p:txBody>
          </p:sp>
        </mc:Choice>
        <mc:Fallback xmlns="">
          <p:sp>
            <p:nvSpPr>
              <p:cNvPr id="287" name="TextBox 286">
                <a:extLst>
                  <a:ext uri="{FF2B5EF4-FFF2-40B4-BE49-F238E27FC236}">
                    <a16:creationId xmlns:a16="http://schemas.microsoft.com/office/drawing/2014/main" id="{957351C1-74B7-9B16-2BEE-30BF6C7E665F}"/>
                  </a:ext>
                </a:extLst>
              </p:cNvPr>
              <p:cNvSpPr txBox="1">
                <a:spLocks noRot="1" noChangeAspect="1" noMove="1" noResize="1" noEditPoints="1" noAdjustHandles="1" noChangeArrowheads="1" noChangeShapeType="1" noTextEdit="1"/>
              </p:cNvSpPr>
              <p:nvPr/>
            </p:nvSpPr>
            <p:spPr>
              <a:xfrm>
                <a:off x="1686504" y="2146117"/>
                <a:ext cx="9243818" cy="451342"/>
              </a:xfrm>
              <a:prstGeom prst="rect">
                <a:avLst/>
              </a:prstGeom>
              <a:blipFill>
                <a:blip r:embed="rId8"/>
                <a:stretch>
                  <a:fillRect b="-5405"/>
                </a:stretch>
              </a:blipFill>
              <a:ln>
                <a:solidFill>
                  <a:schemeClr val="tx1"/>
                </a:solidFill>
              </a:ln>
            </p:spPr>
            <p:txBody>
              <a:bodyPr/>
              <a:lstStyle/>
              <a:p>
                <a:r>
                  <a:rPr lang="en-US">
                    <a:noFill/>
                  </a:rPr>
                  <a:t> </a:t>
                </a:r>
              </a:p>
            </p:txBody>
          </p:sp>
        </mc:Fallback>
      </mc:AlternateContent>
      <p:pic>
        <p:nvPicPr>
          <p:cNvPr id="288" name="Picture 287">
            <a:extLst>
              <a:ext uri="{FF2B5EF4-FFF2-40B4-BE49-F238E27FC236}">
                <a16:creationId xmlns:a16="http://schemas.microsoft.com/office/drawing/2014/main" id="{5A95969D-BA61-F954-5601-28CA7A19BC58}"/>
              </a:ext>
            </a:extLst>
          </p:cNvPr>
          <p:cNvPicPr>
            <a:picLocks noChangeAspect="1"/>
          </p:cNvPicPr>
          <p:nvPr/>
        </p:nvPicPr>
        <p:blipFill>
          <a:blip r:embed="rId5">
            <a:alphaModFix amt="50000"/>
          </a:blip>
          <a:stretch>
            <a:fillRect/>
          </a:stretch>
        </p:blipFill>
        <p:spPr>
          <a:xfrm rot="1107063">
            <a:off x="5378259" y="3292408"/>
            <a:ext cx="793762" cy="397643"/>
          </a:xfrm>
          <a:prstGeom prst="rect">
            <a:avLst/>
          </a:prstGeom>
        </p:spPr>
      </p:pic>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27A64B8A-7732-A177-7372-55AA8CE6629C}"/>
                  </a:ext>
                </a:extLst>
              </p:cNvPr>
              <p:cNvSpPr txBox="1"/>
              <p:nvPr/>
            </p:nvSpPr>
            <p:spPr>
              <a:xfrm>
                <a:off x="6140672" y="3056031"/>
                <a:ext cx="7741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𝒀</m:t>
                          </m:r>
                        </m:e>
                        <m:sub>
                          <m:r>
                            <a:rPr lang="en-US" b="1" i="1" smtClean="0">
                              <a:solidFill>
                                <a:schemeClr val="bg1"/>
                              </a:solidFill>
                              <a:latin typeface="Cambria Math" panose="02040503050406030204" pitchFamily="18" charset="0"/>
                            </a:rPr>
                            <m:t>𝑳𝑪</m:t>
                          </m:r>
                        </m:sub>
                      </m:sSub>
                    </m:oMath>
                  </m:oMathPara>
                </a14:m>
                <a:endParaRPr lang="en-US" dirty="0">
                  <a:solidFill>
                    <a:schemeClr val="bg1"/>
                  </a:solidFill>
                </a:endParaRPr>
              </a:p>
            </p:txBody>
          </p:sp>
        </mc:Choice>
        <mc:Fallback xmlns="">
          <p:sp>
            <p:nvSpPr>
              <p:cNvPr id="290" name="TextBox 289">
                <a:extLst>
                  <a:ext uri="{FF2B5EF4-FFF2-40B4-BE49-F238E27FC236}">
                    <a16:creationId xmlns:a16="http://schemas.microsoft.com/office/drawing/2014/main" id="{27A64B8A-7732-A177-7372-55AA8CE6629C}"/>
                  </a:ext>
                </a:extLst>
              </p:cNvPr>
              <p:cNvSpPr txBox="1">
                <a:spLocks noRot="1" noChangeAspect="1" noMove="1" noResize="1" noEditPoints="1" noAdjustHandles="1" noChangeArrowheads="1" noChangeShapeType="1" noTextEdit="1"/>
              </p:cNvSpPr>
              <p:nvPr/>
            </p:nvSpPr>
            <p:spPr>
              <a:xfrm>
                <a:off x="6140672" y="3056031"/>
                <a:ext cx="77417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163F0250-5A13-B485-A133-38B1B4229C66}"/>
                  </a:ext>
                </a:extLst>
              </p:cNvPr>
              <p:cNvSpPr txBox="1"/>
              <p:nvPr/>
            </p:nvSpPr>
            <p:spPr>
              <a:xfrm>
                <a:off x="8761517" y="3277237"/>
                <a:ext cx="2061569"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bg1"/>
                              </a:solidFill>
                              <a:latin typeface="Cambria Math" panose="02040503050406030204" pitchFamily="18" charset="0"/>
                            </a:rPr>
                          </m:ctrlPr>
                        </m:sSubPr>
                        <m:e>
                          <m:sSub>
                            <m:sSubPr>
                              <m:ctrlPr>
                                <a:rPr lang="en-US" sz="1800" b="1" i="1">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𝒀</m:t>
                              </m:r>
                            </m:e>
                            <m:sub>
                              <m:r>
                                <a:rPr lang="en-US" sz="1800" b="1" i="1" smtClean="0">
                                  <a:solidFill>
                                    <a:schemeClr val="bg1"/>
                                  </a:solidFill>
                                  <a:latin typeface="Cambria Math" panose="02040503050406030204" pitchFamily="18" charset="0"/>
                                </a:rPr>
                                <m:t>𝑳𝑪</m:t>
                              </m:r>
                            </m:sub>
                          </m:sSub>
                          <m:r>
                            <a:rPr lang="en-US" sz="1800" b="1" i="1">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𝒅</m:t>
                          </m:r>
                        </m:e>
                        <m:sub>
                          <m:r>
                            <a:rPr lang="en-US" sz="1800" b="1" i="1" smtClean="0">
                              <a:solidFill>
                                <a:schemeClr val="bg1"/>
                              </a:solidFill>
                              <a:latin typeface="Cambria Math" panose="02040503050406030204" pitchFamily="18" charset="0"/>
                            </a:rPr>
                            <m:t>𝒓</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𝒆𝒈𝒐</m:t>
                          </m:r>
                        </m:sub>
                      </m:sSub>
                    </m:oMath>
                  </m:oMathPara>
                </a14:m>
                <a:endParaRPr lang="en-US" dirty="0">
                  <a:solidFill>
                    <a:schemeClr val="bg1"/>
                  </a:solidFill>
                </a:endParaRPr>
              </a:p>
            </p:txBody>
          </p:sp>
        </mc:Choice>
        <mc:Fallback xmlns="">
          <p:sp>
            <p:nvSpPr>
              <p:cNvPr id="292" name="TextBox 291">
                <a:extLst>
                  <a:ext uri="{FF2B5EF4-FFF2-40B4-BE49-F238E27FC236}">
                    <a16:creationId xmlns:a16="http://schemas.microsoft.com/office/drawing/2014/main" id="{163F0250-5A13-B485-A133-38B1B4229C66}"/>
                  </a:ext>
                </a:extLst>
              </p:cNvPr>
              <p:cNvSpPr txBox="1">
                <a:spLocks noRot="1" noChangeAspect="1" noMove="1" noResize="1" noEditPoints="1" noAdjustHandles="1" noChangeArrowheads="1" noChangeShapeType="1" noTextEdit="1"/>
              </p:cNvSpPr>
              <p:nvPr/>
            </p:nvSpPr>
            <p:spPr>
              <a:xfrm>
                <a:off x="8761517" y="3277237"/>
                <a:ext cx="2061569" cy="395621"/>
              </a:xfrm>
              <a:prstGeom prst="rect">
                <a:avLst/>
              </a:prstGeom>
              <a:blipFill>
                <a:blip r:embed="rId10"/>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23025B66-188D-6083-60B9-62E81565D50F}"/>
              </a:ext>
            </a:extLst>
          </p:cNvPr>
          <p:cNvCxnSpPr>
            <a:cxnSpLocks/>
          </p:cNvCxnSpPr>
          <p:nvPr/>
        </p:nvCxnSpPr>
        <p:spPr>
          <a:xfrm flipV="1">
            <a:off x="6120676" y="3214979"/>
            <a:ext cx="187737" cy="590463"/>
          </a:xfrm>
          <a:prstGeom prst="line">
            <a:avLst/>
          </a:prstGeom>
          <a:ln>
            <a:solidFill>
              <a:schemeClr val="bg1"/>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6" name="Straight Connector 295">
            <a:extLst>
              <a:ext uri="{FF2B5EF4-FFF2-40B4-BE49-F238E27FC236}">
                <a16:creationId xmlns:a16="http://schemas.microsoft.com/office/drawing/2014/main" id="{D7D72E25-3214-5CB4-B38F-DF78227D3DAA}"/>
              </a:ext>
            </a:extLst>
          </p:cNvPr>
          <p:cNvCxnSpPr>
            <a:cxnSpLocks/>
          </p:cNvCxnSpPr>
          <p:nvPr/>
        </p:nvCxnSpPr>
        <p:spPr>
          <a:xfrm flipV="1">
            <a:off x="9404154" y="3607691"/>
            <a:ext cx="0" cy="758194"/>
          </a:xfrm>
          <a:prstGeom prst="line">
            <a:avLst/>
          </a:prstGeom>
          <a:ln>
            <a:solidFill>
              <a:schemeClr val="bg1"/>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8501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Collision Detection</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19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a:xfrm>
                <a:off x="157506" y="1032691"/>
                <a:ext cx="12191999" cy="4792617"/>
              </a:xfrm>
            </p:spPr>
            <p:txBody>
              <a:bodyPr/>
              <a:lstStyle/>
              <a:p>
                <a:r>
                  <a:rPr lang="en-US" dirty="0"/>
                  <a:t>Lane-changing mode: AV also detects the collision area in the target lane</a:t>
                </a:r>
              </a:p>
              <a:p>
                <a:pPr lvl="1"/>
                <a:r>
                  <a:rPr lang="en-US" dirty="0"/>
                  <a:t>AV’s assumption #1: </a:t>
                </a:r>
                <a:r>
                  <a:rPr lang="en-US" b="1" i="1" dirty="0"/>
                  <a:t>“Others will not notice my lane-changing until I get into their lane!” </a:t>
                </a:r>
                <a:endParaRPr lang="en-US" dirty="0"/>
              </a:p>
              <a:p>
                <a:pPr lvl="2"/>
                <a:r>
                  <a:rPr lang="en-US" dirty="0"/>
                  <a:t>Lengthened by longer response time: </a:t>
                </a:r>
                <a14:m>
                  <m:oMath xmlns:m="http://schemas.openxmlformats.org/officeDocument/2006/math">
                    <m:r>
                      <a:rPr lang="en-US" b="1" i="1" smtClean="0">
                        <a:latin typeface="Cambria Math" panose="02040503050406030204" pitchFamily="18" charset="0"/>
                        <a:ea typeface="Cambria Math" panose="02040503050406030204" pitchFamily="18" charset="0"/>
                      </a:rPr>
                      <m:t>𝝆</m:t>
                    </m:r>
                    <m:r>
                      <a:rPr lang="en-US" b="1"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𝝆</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𝒕</m:t>
                        </m:r>
                      </m:e>
                      <m:sub>
                        <m:r>
                          <a:rPr lang="en-US" b="1" i="1" smtClean="0">
                            <a:latin typeface="Cambria Math" panose="02040503050406030204" pitchFamily="18" charset="0"/>
                            <a:ea typeface="Cambria Math" panose="02040503050406030204" pitchFamily="18" charset="0"/>
                          </a:rPr>
                          <m:t>𝒆𝒏𝒕𝒆𝒓</m:t>
                        </m:r>
                      </m:sub>
                    </m:sSub>
                  </m:oMath>
                </a14:m>
                <a:endParaRPr lang="en-US" b="1" dirty="0"/>
              </a:p>
              <a:p>
                <a:pPr lvl="1"/>
                <a:r>
                  <a:rPr lang="en-US" dirty="0"/>
                  <a:t>AV’s assumption #2: </a:t>
                </a:r>
                <a:r>
                  <a:rPr lang="en-US" i="1" dirty="0"/>
                  <a:t>“I will not enter the lane, whenever I cut into other’s RE!” </a:t>
                </a:r>
                <a:endParaRPr lang="en-US" dirty="0"/>
              </a:p>
              <a:p>
                <a:pPr lvl="2"/>
                <a:r>
                  <a:rPr lang="en-US" dirty="0"/>
                  <a:t>Widened by lane width: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𝐿𝑎𝑛𝑒</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4" name="Content Placeholder 3">
                <a:extLst>
                  <a:ext uri="{FF2B5EF4-FFF2-40B4-BE49-F238E27FC236}">
                    <a16:creationId xmlns:a16="http://schemas.microsoft.com/office/drawing/2014/main" id="{21A15C32-781E-4D0C-B3DC-A83A570444FC}"/>
                  </a:ext>
                </a:extLst>
              </p:cNvPr>
              <p:cNvSpPr>
                <a:spLocks noGrp="1" noRot="1" noChangeAspect="1" noMove="1" noResize="1" noEditPoints="1" noAdjustHandles="1" noChangeArrowheads="1" noChangeShapeType="1" noTextEdit="1"/>
              </p:cNvSpPr>
              <p:nvPr>
                <p:ph sz="quarter" idx="1"/>
              </p:nvPr>
            </p:nvSpPr>
            <p:spPr>
              <a:xfrm>
                <a:off x="157506" y="1032691"/>
                <a:ext cx="12191999" cy="4792617"/>
              </a:xfrm>
              <a:blipFill>
                <a:blip r:embed="rId3"/>
                <a:stretch>
                  <a:fillRect l="-520" t="-1323"/>
                </a:stretch>
              </a:blipFill>
            </p:spPr>
            <p:txBody>
              <a:bodyPr/>
              <a:lstStyle/>
              <a:p>
                <a:r>
                  <a:rPr lang="en-US">
                    <a:noFill/>
                  </a:rPr>
                  <a:t> </a:t>
                </a:r>
              </a:p>
            </p:txBody>
          </p:sp>
        </mc:Fallback>
      </mc:AlternateContent>
      <p:cxnSp>
        <p:nvCxnSpPr>
          <p:cNvPr id="269" name="Straight Connector 268">
            <a:extLst>
              <a:ext uri="{FF2B5EF4-FFF2-40B4-BE49-F238E27FC236}">
                <a16:creationId xmlns:a16="http://schemas.microsoft.com/office/drawing/2014/main" id="{57AA2965-25B7-B462-868F-C9F4505A0416}"/>
              </a:ext>
            </a:extLst>
          </p:cNvPr>
          <p:cNvCxnSpPr>
            <a:cxnSpLocks/>
          </p:cNvCxnSpPr>
          <p:nvPr/>
        </p:nvCxnSpPr>
        <p:spPr>
          <a:xfrm>
            <a:off x="705872" y="3840276"/>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B924FEE-A943-6820-D1A2-D2B6B945F031}"/>
              </a:ext>
            </a:extLst>
          </p:cNvPr>
          <p:cNvCxnSpPr>
            <a:cxnSpLocks/>
          </p:cNvCxnSpPr>
          <p:nvPr/>
        </p:nvCxnSpPr>
        <p:spPr>
          <a:xfrm>
            <a:off x="709754" y="4543464"/>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3CC5E06-5D23-BD2D-EC14-C61548A9ABC0}"/>
              </a:ext>
            </a:extLst>
          </p:cNvPr>
          <p:cNvCxnSpPr>
            <a:cxnSpLocks/>
          </p:cNvCxnSpPr>
          <p:nvPr/>
        </p:nvCxnSpPr>
        <p:spPr>
          <a:xfrm>
            <a:off x="705872" y="5316350"/>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72" name="Picture 271">
            <a:extLst>
              <a:ext uri="{FF2B5EF4-FFF2-40B4-BE49-F238E27FC236}">
                <a16:creationId xmlns:a16="http://schemas.microsoft.com/office/drawing/2014/main" id="{6A2AB219-B4A0-D326-E6F8-F2386E6ACF03}"/>
              </a:ext>
            </a:extLst>
          </p:cNvPr>
          <p:cNvPicPr>
            <a:picLocks noChangeAspect="1"/>
          </p:cNvPicPr>
          <p:nvPr/>
        </p:nvPicPr>
        <p:blipFill>
          <a:blip r:embed="rId4"/>
          <a:stretch>
            <a:fillRect/>
          </a:stretch>
        </p:blipFill>
        <p:spPr>
          <a:xfrm>
            <a:off x="1770325" y="3933130"/>
            <a:ext cx="795722" cy="397862"/>
          </a:xfrm>
          <a:prstGeom prst="rect">
            <a:avLst/>
          </a:prstGeom>
        </p:spPr>
      </p:pic>
      <p:sp>
        <p:nvSpPr>
          <p:cNvPr id="273" name="Rectangle 272">
            <a:extLst>
              <a:ext uri="{FF2B5EF4-FFF2-40B4-BE49-F238E27FC236}">
                <a16:creationId xmlns:a16="http://schemas.microsoft.com/office/drawing/2014/main" id="{D37F8BBE-E744-5FB6-462B-4FE93A7DC1EC}"/>
              </a:ext>
            </a:extLst>
          </p:cNvPr>
          <p:cNvSpPr/>
          <p:nvPr/>
        </p:nvSpPr>
        <p:spPr>
          <a:xfrm>
            <a:off x="688381" y="3700724"/>
            <a:ext cx="11095264" cy="168547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4" name="Straight Connector 273">
            <a:extLst>
              <a:ext uri="{FF2B5EF4-FFF2-40B4-BE49-F238E27FC236}">
                <a16:creationId xmlns:a16="http://schemas.microsoft.com/office/drawing/2014/main" id="{E7718EED-064B-3974-DBC1-C5CFC2251920}"/>
              </a:ext>
            </a:extLst>
          </p:cNvPr>
          <p:cNvCxnSpPr>
            <a:cxnSpLocks/>
          </p:cNvCxnSpPr>
          <p:nvPr/>
        </p:nvCxnSpPr>
        <p:spPr>
          <a:xfrm>
            <a:off x="705872" y="3840276"/>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7E3B4037-0648-18A2-289B-BD1E6A96A458}"/>
              </a:ext>
            </a:extLst>
          </p:cNvPr>
          <p:cNvCxnSpPr>
            <a:cxnSpLocks/>
          </p:cNvCxnSpPr>
          <p:nvPr/>
        </p:nvCxnSpPr>
        <p:spPr>
          <a:xfrm>
            <a:off x="709754" y="4543464"/>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492D5352-0340-E71B-EAC9-AD3F907C1DD7}"/>
              </a:ext>
            </a:extLst>
          </p:cNvPr>
          <p:cNvSpPr/>
          <p:nvPr/>
        </p:nvSpPr>
        <p:spPr>
          <a:xfrm>
            <a:off x="607902" y="3638354"/>
            <a:ext cx="11291206" cy="184944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7" name="Straight Connector 276">
            <a:extLst>
              <a:ext uri="{FF2B5EF4-FFF2-40B4-BE49-F238E27FC236}">
                <a16:creationId xmlns:a16="http://schemas.microsoft.com/office/drawing/2014/main" id="{A4353451-DC2D-F499-0606-DC4C54096801}"/>
              </a:ext>
            </a:extLst>
          </p:cNvPr>
          <p:cNvCxnSpPr>
            <a:cxnSpLocks/>
          </p:cNvCxnSpPr>
          <p:nvPr/>
        </p:nvCxnSpPr>
        <p:spPr>
          <a:xfrm>
            <a:off x="723266" y="5300578"/>
            <a:ext cx="11095264"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78" name="Rectangle 277">
            <a:extLst>
              <a:ext uri="{FF2B5EF4-FFF2-40B4-BE49-F238E27FC236}">
                <a16:creationId xmlns:a16="http://schemas.microsoft.com/office/drawing/2014/main" id="{FEC9C437-F1F0-F9DE-1476-A0A5AACEA2C3}"/>
              </a:ext>
            </a:extLst>
          </p:cNvPr>
          <p:cNvSpPr/>
          <p:nvPr/>
        </p:nvSpPr>
        <p:spPr>
          <a:xfrm>
            <a:off x="1818285" y="3988381"/>
            <a:ext cx="2719661"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7" name="Group 6">
            <a:extLst>
              <a:ext uri="{FF2B5EF4-FFF2-40B4-BE49-F238E27FC236}">
                <a16:creationId xmlns:a16="http://schemas.microsoft.com/office/drawing/2014/main" id="{F060E8C2-63D2-8848-0611-78637544FE52}"/>
              </a:ext>
            </a:extLst>
          </p:cNvPr>
          <p:cNvGrpSpPr/>
          <p:nvPr/>
        </p:nvGrpSpPr>
        <p:grpSpPr>
          <a:xfrm>
            <a:off x="1822702" y="3963685"/>
            <a:ext cx="793762" cy="418649"/>
            <a:chOff x="1822702" y="3963685"/>
            <a:chExt cx="793762" cy="418649"/>
          </a:xfrm>
        </p:grpSpPr>
        <p:pic>
          <p:nvPicPr>
            <p:cNvPr id="283" name="Picture 282">
              <a:extLst>
                <a:ext uri="{FF2B5EF4-FFF2-40B4-BE49-F238E27FC236}">
                  <a16:creationId xmlns:a16="http://schemas.microsoft.com/office/drawing/2014/main" id="{ECC6D856-B385-C928-1744-1D6810C14B99}"/>
                </a:ext>
              </a:extLst>
            </p:cNvPr>
            <p:cNvPicPr>
              <a:picLocks noChangeAspect="1"/>
            </p:cNvPicPr>
            <p:nvPr/>
          </p:nvPicPr>
          <p:blipFill>
            <a:blip r:embed="rId5"/>
            <a:stretch>
              <a:fillRect/>
            </a:stretch>
          </p:blipFill>
          <p:spPr>
            <a:xfrm>
              <a:off x="1822702" y="3984691"/>
              <a:ext cx="793762" cy="397643"/>
            </a:xfrm>
            <a:prstGeom prst="rect">
              <a:avLst/>
            </a:prstGeom>
          </p:spPr>
        </p:pic>
        <mc:AlternateContent xmlns:mc="http://schemas.openxmlformats.org/markup-compatibility/2006" xmlns:a14="http://schemas.microsoft.com/office/drawing/2010/main">
          <mc:Choice Requires="a14">
            <p:sp>
              <p:nvSpPr>
                <p:cNvPr id="284" name="TextBox 283">
                  <a:extLst>
                    <a:ext uri="{FF2B5EF4-FFF2-40B4-BE49-F238E27FC236}">
                      <a16:creationId xmlns:a16="http://schemas.microsoft.com/office/drawing/2014/main" id="{718DBCCB-BB6A-888C-83E2-C5C58AE921F0}"/>
                    </a:ext>
                  </a:extLst>
                </p:cNvPr>
                <p:cNvSpPr txBox="1"/>
                <p:nvPr/>
              </p:nvSpPr>
              <p:spPr>
                <a:xfrm>
                  <a:off x="1897683" y="3963685"/>
                  <a:ext cx="5279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284" name="TextBox 283">
                  <a:extLst>
                    <a:ext uri="{FF2B5EF4-FFF2-40B4-BE49-F238E27FC236}">
                      <a16:creationId xmlns:a16="http://schemas.microsoft.com/office/drawing/2014/main" id="{718DBCCB-BB6A-888C-83E2-C5C58AE921F0}"/>
                    </a:ext>
                  </a:extLst>
                </p:cNvPr>
                <p:cNvSpPr txBox="1">
                  <a:spLocks noRot="1" noChangeAspect="1" noMove="1" noResize="1" noEditPoints="1" noAdjustHandles="1" noChangeArrowheads="1" noChangeShapeType="1" noTextEdit="1"/>
                </p:cNvSpPr>
                <p:nvPr/>
              </p:nvSpPr>
              <p:spPr>
                <a:xfrm>
                  <a:off x="1897683" y="3963685"/>
                  <a:ext cx="527913" cy="369332"/>
                </a:xfrm>
                <a:prstGeom prst="rect">
                  <a:avLst/>
                </a:prstGeom>
                <a:blipFill>
                  <a:blip r:embed="rId6"/>
                  <a:stretch>
                    <a:fillRect r="-2326" b="-6667"/>
                  </a:stretch>
                </a:blipFill>
              </p:spPr>
              <p:txBody>
                <a:bodyPr/>
                <a:lstStyle/>
                <a:p>
                  <a:r>
                    <a:rPr lang="en-US">
                      <a:noFill/>
                    </a:rPr>
                    <a:t> </a:t>
                  </a:r>
                </a:p>
              </p:txBody>
            </p:sp>
          </mc:Fallback>
        </mc:AlternateContent>
      </p:grpSp>
      <p:sp>
        <p:nvSpPr>
          <p:cNvPr id="280" name="Rectangle 279">
            <a:extLst>
              <a:ext uri="{FF2B5EF4-FFF2-40B4-BE49-F238E27FC236}">
                <a16:creationId xmlns:a16="http://schemas.microsoft.com/office/drawing/2014/main" id="{43DDB6AD-B15E-D4B4-0C77-9CC2354CF7F1}"/>
              </a:ext>
            </a:extLst>
          </p:cNvPr>
          <p:cNvSpPr/>
          <p:nvPr/>
        </p:nvSpPr>
        <p:spPr>
          <a:xfrm rot="1134688">
            <a:off x="6125400" y="4457670"/>
            <a:ext cx="1700472" cy="394980"/>
          </a:xfrm>
          <a:prstGeom prst="rect">
            <a:avLst/>
          </a:prstGeom>
          <a:solidFill>
            <a:srgbClr val="FFFFFF">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153ED352-E8FA-1757-DE0A-B1B016589EA3}"/>
                  </a:ext>
                </a:extLst>
              </p:cNvPr>
              <p:cNvSpPr txBox="1"/>
              <p:nvPr/>
            </p:nvSpPr>
            <p:spPr>
              <a:xfrm>
                <a:off x="7747039" y="4104350"/>
                <a:ext cx="527913"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𝐿𝐸</m:t>
                          </m:r>
                        </m:e>
                        <m:sub>
                          <m:r>
                            <a:rPr lang="en-US" b="0" i="1" smtClean="0">
                              <a:solidFill>
                                <a:schemeClr val="bg1"/>
                              </a:solidFill>
                              <a:latin typeface="Cambria Math" panose="02040503050406030204" pitchFamily="18" charset="0"/>
                            </a:rPr>
                            <m:t>𝑒𝑔𝑜</m:t>
                          </m:r>
                        </m:sub>
                      </m:sSub>
                    </m:oMath>
                  </m:oMathPara>
                </a14:m>
                <a:endParaRPr lang="en-US" dirty="0">
                  <a:solidFill>
                    <a:schemeClr val="bg1"/>
                  </a:solidFill>
                </a:endParaRPr>
              </a:p>
            </p:txBody>
          </p:sp>
        </mc:Choice>
        <mc:Fallback xmlns="">
          <p:sp>
            <p:nvSpPr>
              <p:cNvPr id="281" name="TextBox 280">
                <a:extLst>
                  <a:ext uri="{FF2B5EF4-FFF2-40B4-BE49-F238E27FC236}">
                    <a16:creationId xmlns:a16="http://schemas.microsoft.com/office/drawing/2014/main" id="{153ED352-E8FA-1757-DE0A-B1B016589EA3}"/>
                  </a:ext>
                </a:extLst>
              </p:cNvPr>
              <p:cNvSpPr txBox="1">
                <a:spLocks noRot="1" noChangeAspect="1" noMove="1" noResize="1" noEditPoints="1" noAdjustHandles="1" noChangeArrowheads="1" noChangeShapeType="1" noTextEdit="1"/>
              </p:cNvSpPr>
              <p:nvPr/>
            </p:nvSpPr>
            <p:spPr>
              <a:xfrm>
                <a:off x="7747039" y="4104350"/>
                <a:ext cx="527913" cy="391902"/>
              </a:xfrm>
              <a:prstGeom prst="rect">
                <a:avLst/>
              </a:prstGeom>
              <a:blipFill>
                <a:blip r:embed="rId7"/>
                <a:stretch>
                  <a:fillRect r="-33333" b="-3125"/>
                </a:stretch>
              </a:blipFill>
            </p:spPr>
            <p:txBody>
              <a:bodyPr/>
              <a:lstStyle/>
              <a:p>
                <a:r>
                  <a:rPr lang="en-US">
                    <a:noFill/>
                  </a:rPr>
                  <a:t> </a:t>
                </a:r>
              </a:p>
            </p:txBody>
          </p:sp>
        </mc:Fallback>
      </mc:AlternateContent>
      <p:sp>
        <p:nvSpPr>
          <p:cNvPr id="282" name="Rectangle 281">
            <a:extLst>
              <a:ext uri="{FF2B5EF4-FFF2-40B4-BE49-F238E27FC236}">
                <a16:creationId xmlns:a16="http://schemas.microsoft.com/office/drawing/2014/main" id="{C24B7748-B907-52EE-D140-2C1A9F190DC8}"/>
              </a:ext>
            </a:extLst>
          </p:cNvPr>
          <p:cNvSpPr/>
          <p:nvPr/>
        </p:nvSpPr>
        <p:spPr>
          <a:xfrm>
            <a:off x="7701131" y="4713590"/>
            <a:ext cx="1700472" cy="394980"/>
          </a:xfrm>
          <a:prstGeom prst="rect">
            <a:avLst/>
          </a:prstGeom>
          <a:solidFill>
            <a:srgbClr val="FFFFFF">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6" name="Rectangle 285">
            <a:extLst>
              <a:ext uri="{FF2B5EF4-FFF2-40B4-BE49-F238E27FC236}">
                <a16:creationId xmlns:a16="http://schemas.microsoft.com/office/drawing/2014/main" id="{02B13EA2-C106-FBDD-1CC1-DBC32550CD0C}"/>
              </a:ext>
            </a:extLst>
          </p:cNvPr>
          <p:cNvSpPr/>
          <p:nvPr/>
        </p:nvSpPr>
        <p:spPr>
          <a:xfrm>
            <a:off x="1804783" y="4733035"/>
            <a:ext cx="4653769" cy="446892"/>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
            <a:extLst>
              <a:ext uri="{FF2B5EF4-FFF2-40B4-BE49-F238E27FC236}">
                <a16:creationId xmlns:a16="http://schemas.microsoft.com/office/drawing/2014/main" id="{A8E4BC42-5A28-68EE-C5F4-125E985A1142}"/>
              </a:ext>
            </a:extLst>
          </p:cNvPr>
          <p:cNvGrpSpPr/>
          <p:nvPr/>
        </p:nvGrpSpPr>
        <p:grpSpPr>
          <a:xfrm>
            <a:off x="1814408" y="4733035"/>
            <a:ext cx="2245066" cy="429216"/>
            <a:chOff x="1814408" y="4733035"/>
            <a:chExt cx="2245066" cy="429216"/>
          </a:xfrm>
        </p:grpSpPr>
        <p:sp>
          <p:nvSpPr>
            <p:cNvPr id="41" name="Rectangle 40">
              <a:extLst>
                <a:ext uri="{FF2B5EF4-FFF2-40B4-BE49-F238E27FC236}">
                  <a16:creationId xmlns:a16="http://schemas.microsoft.com/office/drawing/2014/main" id="{31C74ACC-6B7F-1737-FF45-0565D04B156C}"/>
                </a:ext>
              </a:extLst>
            </p:cNvPr>
            <p:cNvSpPr/>
            <p:nvPr/>
          </p:nvSpPr>
          <p:spPr>
            <a:xfrm>
              <a:off x="1814408" y="4733518"/>
              <a:ext cx="2245066" cy="428733"/>
            </a:xfrm>
            <a:prstGeom prst="rect">
              <a:avLst/>
            </a:prstGeom>
            <a:solidFill>
              <a:srgbClr val="00B050">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5" name="Picture 284">
              <a:extLst>
                <a:ext uri="{FF2B5EF4-FFF2-40B4-BE49-F238E27FC236}">
                  <a16:creationId xmlns:a16="http://schemas.microsoft.com/office/drawing/2014/main" id="{C2CDE355-A67D-D882-324E-48081394A56F}"/>
                </a:ext>
              </a:extLst>
            </p:cNvPr>
            <p:cNvPicPr>
              <a:picLocks noChangeAspect="1"/>
            </p:cNvPicPr>
            <p:nvPr/>
          </p:nvPicPr>
          <p:blipFill>
            <a:blip r:embed="rId4"/>
            <a:stretch>
              <a:fillRect/>
            </a:stretch>
          </p:blipFill>
          <p:spPr>
            <a:xfrm>
              <a:off x="1814408" y="4746749"/>
              <a:ext cx="795722" cy="397862"/>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B7CC8E-0F19-4021-5602-EE4F4F32EE03}"/>
                    </a:ext>
                  </a:extLst>
                </p:cNvPr>
                <p:cNvSpPr txBox="1"/>
                <p:nvPr/>
              </p:nvSpPr>
              <p:spPr>
                <a:xfrm>
                  <a:off x="1875992" y="4733035"/>
                  <a:ext cx="5279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𝑐</m:t>
                        </m:r>
                      </m:oMath>
                    </m:oMathPara>
                  </a14:m>
                  <a:endParaRPr lang="en-US" dirty="0">
                    <a:solidFill>
                      <a:schemeClr val="bg1"/>
                    </a:solidFill>
                  </a:endParaRPr>
                </a:p>
              </p:txBody>
            </p:sp>
          </mc:Choice>
          <mc:Fallback xmlns="">
            <p:sp>
              <p:nvSpPr>
                <p:cNvPr id="26" name="TextBox 25">
                  <a:extLst>
                    <a:ext uri="{FF2B5EF4-FFF2-40B4-BE49-F238E27FC236}">
                      <a16:creationId xmlns:a16="http://schemas.microsoft.com/office/drawing/2014/main" id="{D6B7CC8E-0F19-4021-5602-EE4F4F32EE03}"/>
                    </a:ext>
                  </a:extLst>
                </p:cNvPr>
                <p:cNvSpPr txBox="1">
                  <a:spLocks noRot="1" noChangeAspect="1" noMove="1" noResize="1" noEditPoints="1" noAdjustHandles="1" noChangeArrowheads="1" noChangeShapeType="1" noTextEdit="1"/>
                </p:cNvSpPr>
                <p:nvPr/>
              </p:nvSpPr>
              <p:spPr>
                <a:xfrm>
                  <a:off x="1875992" y="4733035"/>
                  <a:ext cx="527913" cy="369332"/>
                </a:xfrm>
                <a:prstGeom prst="rect">
                  <a:avLst/>
                </a:prstGeom>
                <a:blipFill>
                  <a:blip r:embed="rId8"/>
                  <a:stretch>
                    <a:fillRect/>
                  </a:stretch>
                </a:blipFill>
              </p:spPr>
              <p:txBody>
                <a:bodyPr/>
                <a:lstStyle/>
                <a:p>
                  <a:r>
                    <a:rPr lang="en-US">
                      <a:noFill/>
                    </a:rPr>
                    <a:t> </a:t>
                  </a:r>
                </a:p>
              </p:txBody>
            </p:sp>
          </mc:Fallback>
        </mc:AlternateContent>
      </p:grpSp>
      <p:sp>
        <p:nvSpPr>
          <p:cNvPr id="30" name="Rectangle 29">
            <a:extLst>
              <a:ext uri="{FF2B5EF4-FFF2-40B4-BE49-F238E27FC236}">
                <a16:creationId xmlns:a16="http://schemas.microsoft.com/office/drawing/2014/main" id="{D1CB0390-CE4A-4FD7-DC91-A96BFB99BBC8}"/>
              </a:ext>
            </a:extLst>
          </p:cNvPr>
          <p:cNvSpPr/>
          <p:nvPr/>
        </p:nvSpPr>
        <p:spPr>
          <a:xfrm rot="1141434">
            <a:off x="5322201" y="4309885"/>
            <a:ext cx="2491311" cy="39498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1" name="Group 30">
            <a:extLst>
              <a:ext uri="{FF2B5EF4-FFF2-40B4-BE49-F238E27FC236}">
                <a16:creationId xmlns:a16="http://schemas.microsoft.com/office/drawing/2014/main" id="{DBFE3DD7-0B38-9849-CAD4-C4E0C9F6C853}"/>
              </a:ext>
            </a:extLst>
          </p:cNvPr>
          <p:cNvGrpSpPr/>
          <p:nvPr/>
        </p:nvGrpSpPr>
        <p:grpSpPr>
          <a:xfrm rot="1043318">
            <a:off x="5375585" y="4024577"/>
            <a:ext cx="793762" cy="418649"/>
            <a:chOff x="1822702" y="3963685"/>
            <a:chExt cx="793762" cy="418649"/>
          </a:xfrm>
        </p:grpSpPr>
        <p:pic>
          <p:nvPicPr>
            <p:cNvPr id="32" name="Picture 31">
              <a:extLst>
                <a:ext uri="{FF2B5EF4-FFF2-40B4-BE49-F238E27FC236}">
                  <a16:creationId xmlns:a16="http://schemas.microsoft.com/office/drawing/2014/main" id="{B597511E-3175-8E9D-A865-6711864488CF}"/>
                </a:ext>
              </a:extLst>
            </p:cNvPr>
            <p:cNvPicPr>
              <a:picLocks noChangeAspect="1"/>
            </p:cNvPicPr>
            <p:nvPr/>
          </p:nvPicPr>
          <p:blipFill>
            <a:blip r:embed="rId5"/>
            <a:stretch>
              <a:fillRect/>
            </a:stretch>
          </p:blipFill>
          <p:spPr>
            <a:xfrm>
              <a:off x="1822702" y="3984691"/>
              <a:ext cx="793762" cy="397643"/>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A88D8E8-7560-B21E-2CAB-EE4DDFA49CE1}"/>
                    </a:ext>
                  </a:extLst>
                </p:cNvPr>
                <p:cNvSpPr txBox="1"/>
                <p:nvPr/>
              </p:nvSpPr>
              <p:spPr>
                <a:xfrm>
                  <a:off x="1897683" y="3963685"/>
                  <a:ext cx="5279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33" name="TextBox 32">
                  <a:extLst>
                    <a:ext uri="{FF2B5EF4-FFF2-40B4-BE49-F238E27FC236}">
                      <a16:creationId xmlns:a16="http://schemas.microsoft.com/office/drawing/2014/main" id="{8A88D8E8-7560-B21E-2CAB-EE4DDFA49CE1}"/>
                    </a:ext>
                  </a:extLst>
                </p:cNvPr>
                <p:cNvSpPr txBox="1">
                  <a:spLocks noRot="1" noChangeAspect="1" noMove="1" noResize="1" noEditPoints="1" noAdjustHandles="1" noChangeArrowheads="1" noChangeShapeType="1" noTextEdit="1"/>
                </p:cNvSpPr>
                <p:nvPr/>
              </p:nvSpPr>
              <p:spPr>
                <a:xfrm>
                  <a:off x="1897683" y="3963685"/>
                  <a:ext cx="527913" cy="369332"/>
                </a:xfrm>
                <a:prstGeom prst="rect">
                  <a:avLst/>
                </a:prstGeom>
                <a:blipFill>
                  <a:blip r:embed="rId9"/>
                  <a:stretch>
                    <a:fillRect b="-4762"/>
                  </a:stretch>
                </a:blipFill>
              </p:spPr>
              <p:txBody>
                <a:bodyPr/>
                <a:lstStyle/>
                <a:p>
                  <a:r>
                    <a:rPr lang="en-US">
                      <a:noFill/>
                    </a:rPr>
                    <a:t> </a:t>
                  </a:r>
                </a:p>
              </p:txBody>
            </p:sp>
          </mc:Fallback>
        </mc:AlternateContent>
      </p:grpSp>
    </p:spTree>
    <p:extLst>
      <p:ext uri="{BB962C8B-B14F-4D97-AF65-F5344CB8AC3E}">
        <p14:creationId xmlns:p14="http://schemas.microsoft.com/office/powerpoint/2010/main" val="208878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8"/>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3.75E-6 -3.33333E-6 L 0.19596 -0.00047 " pathEditMode="relative" rAng="0" ptsTypes="AA">
                                      <p:cBhvr>
                                        <p:cTn id="14" dur="2000" fill="hold"/>
                                        <p:tgtEl>
                                          <p:spTgt spid="5"/>
                                        </p:tgtEl>
                                        <p:attrNameLst>
                                          <p:attrName>ppt_x</p:attrName>
                                          <p:attrName>ppt_y</p:attrName>
                                        </p:attrNameLst>
                                      </p:cBhvr>
                                      <p:rCtr x="9766" y="0"/>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2.5E-6 -1.11111E-6 L 0.09935 0.0625 " pathEditMode="relative" rAng="0" ptsTypes="AA">
                                      <p:cBhvr>
                                        <p:cTn id="18" dur="2000" fill="hold"/>
                                        <p:tgtEl>
                                          <p:spTgt spid="31"/>
                                        </p:tgtEl>
                                        <p:attrNameLst>
                                          <p:attrName>ppt_x</p:attrName>
                                          <p:attrName>ppt_y</p:attrName>
                                        </p:attrNameLst>
                                      </p:cBhvr>
                                      <p:rCtr x="4961" y="3125"/>
                                    </p:animMotion>
                                  </p:childTnLst>
                                </p:cTn>
                              </p:par>
                              <p:par>
                                <p:cTn id="19" presetID="0" presetClass="path" presetSubtype="0" accel="50000" decel="50000" fill="hold" nodeType="withEffect">
                                  <p:stCondLst>
                                    <p:cond delay="0"/>
                                  </p:stCondLst>
                                  <p:childTnLst>
                                    <p:animMotion origin="layout" path="M 0.19609 -0.00047 L 0.28177 -0.00047 " pathEditMode="relative" rAng="0" ptsTypes="AA">
                                      <p:cBhvr>
                                        <p:cTn id="20" dur="2000" fill="hold"/>
                                        <p:tgtEl>
                                          <p:spTgt spid="5"/>
                                        </p:tgtEl>
                                        <p:attrNameLst>
                                          <p:attrName>ppt_x</p:attrName>
                                          <p:attrName>ppt_y</p:attrName>
                                        </p:attrNameLst>
                                      </p:cBhvr>
                                      <p:rCtr x="4284" y="0"/>
                                    </p:animMotion>
                                  </p:childTnLst>
                                </p:cTn>
                              </p:par>
                              <p:par>
                                <p:cTn id="21" presetID="1" presetClass="exit" presetSubtype="0" fill="hold" grpId="1"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p:bldP spid="30" grpId="0" animBg="1"/>
      <p:bldP spid="3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E33D-5E9D-4543-B479-2E493BE7DCB0}"/>
              </a:ext>
            </a:extLst>
          </p:cNvPr>
          <p:cNvSpPr>
            <a:spLocks noGrp="1"/>
          </p:cNvSpPr>
          <p:nvPr>
            <p:ph type="title"/>
          </p:nvPr>
        </p:nvSpPr>
        <p:spPr/>
        <p:txBody>
          <a:bodyPr/>
          <a:lstStyle/>
          <a:p>
            <a:r>
              <a:rPr lang="en-US" dirty="0"/>
              <a:t>The Goal is to make AVs Blame-Free</a:t>
            </a:r>
          </a:p>
        </p:txBody>
      </p:sp>
      <p:sp>
        <p:nvSpPr>
          <p:cNvPr id="3" name="Content Placeholder 2">
            <a:extLst>
              <a:ext uri="{FF2B5EF4-FFF2-40B4-BE49-F238E27FC236}">
                <a16:creationId xmlns:a16="http://schemas.microsoft.com/office/drawing/2014/main" id="{C6577C4E-2959-1D45-BB27-769654DD5F38}"/>
              </a:ext>
            </a:extLst>
          </p:cNvPr>
          <p:cNvSpPr>
            <a:spLocks noGrp="1"/>
          </p:cNvSpPr>
          <p:nvPr>
            <p:ph sz="quarter" idx="1"/>
          </p:nvPr>
        </p:nvSpPr>
        <p:spPr>
          <a:xfrm>
            <a:off x="-72690" y="911224"/>
            <a:ext cx="12199373" cy="4664627"/>
          </a:xfrm>
        </p:spPr>
        <p:txBody>
          <a:bodyPr>
            <a:normAutofit/>
          </a:bodyPr>
          <a:lstStyle/>
          <a:p>
            <a:r>
              <a:rPr lang="en-US" spc="-180" dirty="0"/>
              <a:t>Autonomous Vehicles (AVs) cannot avoid all accidents.</a:t>
            </a:r>
          </a:p>
          <a:p>
            <a:pPr lvl="1"/>
            <a:r>
              <a:rPr lang="en-US" dirty="0"/>
              <a:t>Collisions come from multiple sources</a:t>
            </a:r>
          </a:p>
          <a:p>
            <a:endParaRPr lang="en-US" sz="3600" dirty="0"/>
          </a:p>
          <a:p>
            <a:r>
              <a:rPr lang="en-US" spc="-150" dirty="0"/>
              <a:t>Court and insurance company decides the blame by using the ‘negligence rule’ </a:t>
            </a:r>
            <a:r>
              <a:rPr lang="en-US" b="1" spc="-150" dirty="0"/>
              <a:t>[1]</a:t>
            </a:r>
          </a:p>
          <a:p>
            <a:pPr lvl="1"/>
            <a:r>
              <a:rPr lang="en-US" b="1" dirty="0"/>
              <a:t>Causation</a:t>
            </a:r>
            <a:r>
              <a:rPr lang="en-US" dirty="0"/>
              <a:t> </a:t>
            </a:r>
            <a:r>
              <a:rPr lang="en-US" b="1" dirty="0"/>
              <a:t>: </a:t>
            </a:r>
            <a:r>
              <a:rPr lang="en-US" dirty="0"/>
              <a:t>the driver must have caused the accident.</a:t>
            </a:r>
          </a:p>
          <a:p>
            <a:pPr lvl="1"/>
            <a:r>
              <a:rPr lang="en-US" b="1" dirty="0"/>
              <a:t>Negligence</a:t>
            </a:r>
            <a:r>
              <a:rPr lang="en-US" dirty="0"/>
              <a:t>: the driver must have acted less than ‘due care.’</a:t>
            </a:r>
          </a:p>
          <a:p>
            <a:endParaRPr lang="en-US" dirty="0"/>
          </a:p>
          <a:p>
            <a:endParaRPr lang="en-US" dirty="0"/>
          </a:p>
          <a:p>
            <a:endParaRPr lang="en-US" dirty="0"/>
          </a:p>
          <a:p>
            <a:endParaRPr lang="en-US" dirty="0"/>
          </a:p>
          <a:p>
            <a:endParaRPr lang="en-US" dirty="0"/>
          </a:p>
        </p:txBody>
      </p:sp>
      <p:sp>
        <p:nvSpPr>
          <p:cNvPr id="10" name="Slide Number Placeholder 9">
            <a:extLst>
              <a:ext uri="{FF2B5EF4-FFF2-40B4-BE49-F238E27FC236}">
                <a16:creationId xmlns:a16="http://schemas.microsoft.com/office/drawing/2014/main" id="{3C3E32F4-8AD1-4CDA-B1A4-2006E0DD6E47}"/>
              </a:ext>
            </a:extLst>
          </p:cNvPr>
          <p:cNvSpPr>
            <a:spLocks noGrp="1"/>
          </p:cNvSpPr>
          <p:nvPr>
            <p:ph type="sldNum" sz="quarter" idx="12"/>
          </p:nvPr>
        </p:nvSpPr>
        <p:spPr/>
        <p:txBody>
          <a:bodyPr/>
          <a:lstStyle/>
          <a:p>
            <a:fld id="{E8F92A37-2A0B-8E4C-9ABC-FE271A1E1749}" type="slidenum">
              <a:rPr lang="en-US" smtClean="0"/>
              <a:t>2</a:t>
            </a:fld>
            <a:endParaRPr lang="en-US"/>
          </a:p>
        </p:txBody>
      </p:sp>
      <p:grpSp>
        <p:nvGrpSpPr>
          <p:cNvPr id="32" name="Group 31">
            <a:extLst>
              <a:ext uri="{FF2B5EF4-FFF2-40B4-BE49-F238E27FC236}">
                <a16:creationId xmlns:a16="http://schemas.microsoft.com/office/drawing/2014/main" id="{C06040AD-24FC-C274-C768-418F3C26793E}"/>
              </a:ext>
            </a:extLst>
          </p:cNvPr>
          <p:cNvGrpSpPr/>
          <p:nvPr/>
        </p:nvGrpSpPr>
        <p:grpSpPr>
          <a:xfrm>
            <a:off x="7199778" y="1048903"/>
            <a:ext cx="4979460" cy="1426491"/>
            <a:chOff x="335617" y="1437198"/>
            <a:chExt cx="6224209" cy="1783081"/>
          </a:xfrm>
        </p:grpSpPr>
        <p:sp>
          <p:nvSpPr>
            <p:cNvPr id="13" name="Rectangle 12">
              <a:extLst>
                <a:ext uri="{FF2B5EF4-FFF2-40B4-BE49-F238E27FC236}">
                  <a16:creationId xmlns:a16="http://schemas.microsoft.com/office/drawing/2014/main" id="{6C19633B-1CCF-001B-1A13-0B161A06D889}"/>
                </a:ext>
              </a:extLst>
            </p:cNvPr>
            <p:cNvSpPr/>
            <p:nvPr/>
          </p:nvSpPr>
          <p:spPr>
            <a:xfrm>
              <a:off x="432523" y="1544523"/>
              <a:ext cx="6083188" cy="164416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5FF6051-535E-2AE1-3FAE-159CCF1C96B1}"/>
                </a:ext>
              </a:extLst>
            </p:cNvPr>
            <p:cNvCxnSpPr>
              <a:cxnSpLocks/>
            </p:cNvCxnSpPr>
            <p:nvPr/>
          </p:nvCxnSpPr>
          <p:spPr>
            <a:xfrm>
              <a:off x="432523" y="1544522"/>
              <a:ext cx="6083188"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DD1470-F56F-B320-43BD-A78F19FB2975}"/>
                </a:ext>
              </a:extLst>
            </p:cNvPr>
            <p:cNvCxnSpPr>
              <a:cxnSpLocks/>
            </p:cNvCxnSpPr>
            <p:nvPr/>
          </p:nvCxnSpPr>
          <p:spPr>
            <a:xfrm>
              <a:off x="432523" y="2026411"/>
              <a:ext cx="6083188"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74D2E6F-DE1C-0139-D5D1-7D9F6C3CFA76}"/>
                </a:ext>
              </a:extLst>
            </p:cNvPr>
            <p:cNvSpPr/>
            <p:nvPr/>
          </p:nvSpPr>
          <p:spPr>
            <a:xfrm>
              <a:off x="335617" y="1437198"/>
              <a:ext cx="6224209" cy="1783081"/>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064494-E972-486D-1314-5F9E23B4DBCB}"/>
                </a:ext>
              </a:extLst>
            </p:cNvPr>
            <p:cNvPicPr>
              <a:picLocks noChangeAspect="1"/>
            </p:cNvPicPr>
            <p:nvPr/>
          </p:nvPicPr>
          <p:blipFill>
            <a:blip r:embed="rId3"/>
            <a:stretch>
              <a:fillRect/>
            </a:stretch>
          </p:blipFill>
          <p:spPr>
            <a:xfrm>
              <a:off x="3220297" y="2151330"/>
              <a:ext cx="621943" cy="32656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522B24-F83E-22AE-99A6-56593430CE9B}"/>
                    </a:ext>
                  </a:extLst>
                </p:cNvPr>
                <p:cNvSpPr txBox="1"/>
                <p:nvPr/>
              </p:nvSpPr>
              <p:spPr>
                <a:xfrm>
                  <a:off x="3215413" y="2078012"/>
                  <a:ext cx="3462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𝐴𝑉</m:t>
                        </m:r>
                      </m:oMath>
                    </m:oMathPara>
                  </a14:m>
                  <a:endParaRPr lang="en-US" dirty="0">
                    <a:solidFill>
                      <a:schemeClr val="bg1"/>
                    </a:solidFill>
                  </a:endParaRPr>
                </a:p>
              </p:txBody>
            </p:sp>
          </mc:Choice>
          <mc:Fallback xmlns="">
            <p:sp>
              <p:nvSpPr>
                <p:cNvPr id="25" name="TextBox 24">
                  <a:extLst>
                    <a:ext uri="{FF2B5EF4-FFF2-40B4-BE49-F238E27FC236}">
                      <a16:creationId xmlns:a16="http://schemas.microsoft.com/office/drawing/2014/main" id="{40522B24-F83E-22AE-99A6-56593430CE9B}"/>
                    </a:ext>
                  </a:extLst>
                </p:cNvPr>
                <p:cNvSpPr txBox="1">
                  <a:spLocks noRot="1" noChangeAspect="1" noMove="1" noResize="1" noEditPoints="1" noAdjustHandles="1" noChangeArrowheads="1" noChangeShapeType="1" noTextEdit="1"/>
                </p:cNvSpPr>
                <p:nvPr/>
              </p:nvSpPr>
              <p:spPr>
                <a:xfrm>
                  <a:off x="3215413" y="2078012"/>
                  <a:ext cx="346259" cy="369332"/>
                </a:xfrm>
                <a:prstGeom prst="rect">
                  <a:avLst/>
                </a:prstGeom>
                <a:blipFill>
                  <a:blip r:embed="rId4"/>
                  <a:stretch>
                    <a:fillRect r="-68182" b="-12000"/>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8CD5906A-89EF-6DE5-4266-A83AE61BCB94}"/>
                </a:ext>
              </a:extLst>
            </p:cNvPr>
            <p:cNvCxnSpPr>
              <a:cxnSpLocks/>
            </p:cNvCxnSpPr>
            <p:nvPr/>
          </p:nvCxnSpPr>
          <p:spPr>
            <a:xfrm>
              <a:off x="432523" y="2614568"/>
              <a:ext cx="6083188"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7891445-53D2-D4DE-A8A7-7325C09999A7}"/>
                </a:ext>
              </a:extLst>
            </p:cNvPr>
            <p:cNvCxnSpPr>
              <a:cxnSpLocks/>
            </p:cNvCxnSpPr>
            <p:nvPr/>
          </p:nvCxnSpPr>
          <p:spPr>
            <a:xfrm>
              <a:off x="432523" y="3138333"/>
              <a:ext cx="6083188"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FCC03154-0468-93A5-BC45-03DD4C8A0738}"/>
                </a:ext>
              </a:extLst>
            </p:cNvPr>
            <p:cNvPicPr>
              <a:picLocks noChangeAspect="1"/>
            </p:cNvPicPr>
            <p:nvPr/>
          </p:nvPicPr>
          <p:blipFill>
            <a:blip r:embed="rId5">
              <a:alphaModFix amt="50000"/>
            </a:blip>
            <a:stretch>
              <a:fillRect/>
            </a:stretch>
          </p:blipFill>
          <p:spPr>
            <a:xfrm>
              <a:off x="2210032" y="2154631"/>
              <a:ext cx="621939" cy="326559"/>
            </a:xfrm>
            <a:prstGeom prst="rect">
              <a:avLst/>
            </a:prstGeom>
          </p:spPr>
        </p:pic>
        <p:pic>
          <p:nvPicPr>
            <p:cNvPr id="43" name="Picture 42">
              <a:extLst>
                <a:ext uri="{FF2B5EF4-FFF2-40B4-BE49-F238E27FC236}">
                  <a16:creationId xmlns:a16="http://schemas.microsoft.com/office/drawing/2014/main" id="{96A7FA4F-77F5-86E1-6918-CD98B72062EC}"/>
                </a:ext>
              </a:extLst>
            </p:cNvPr>
            <p:cNvPicPr>
              <a:picLocks noChangeAspect="1"/>
            </p:cNvPicPr>
            <p:nvPr/>
          </p:nvPicPr>
          <p:blipFill>
            <a:blip r:embed="rId5">
              <a:alphaModFix amt="50000"/>
            </a:blip>
            <a:stretch>
              <a:fillRect/>
            </a:stretch>
          </p:blipFill>
          <p:spPr>
            <a:xfrm>
              <a:off x="1597372" y="2154181"/>
              <a:ext cx="621939" cy="326559"/>
            </a:xfrm>
            <a:prstGeom prst="rect">
              <a:avLst/>
            </a:prstGeom>
          </p:spPr>
        </p:pic>
        <p:pic>
          <p:nvPicPr>
            <p:cNvPr id="45" name="Picture 44">
              <a:extLst>
                <a:ext uri="{FF2B5EF4-FFF2-40B4-BE49-F238E27FC236}">
                  <a16:creationId xmlns:a16="http://schemas.microsoft.com/office/drawing/2014/main" id="{135CBB4B-F0B5-611E-FAE0-2437B3B3E6EC}"/>
                </a:ext>
              </a:extLst>
            </p:cNvPr>
            <p:cNvPicPr>
              <a:picLocks noChangeAspect="1"/>
            </p:cNvPicPr>
            <p:nvPr/>
          </p:nvPicPr>
          <p:blipFill>
            <a:blip r:embed="rId5">
              <a:alphaModFix amt="50000"/>
            </a:blip>
            <a:stretch>
              <a:fillRect/>
            </a:stretch>
          </p:blipFill>
          <p:spPr>
            <a:xfrm>
              <a:off x="1081967" y="2154180"/>
              <a:ext cx="621939" cy="326559"/>
            </a:xfrm>
            <a:prstGeom prst="rect">
              <a:avLst/>
            </a:prstGeom>
          </p:spPr>
        </p:pic>
        <p:pic>
          <p:nvPicPr>
            <p:cNvPr id="46" name="Picture 45">
              <a:extLst>
                <a:ext uri="{FF2B5EF4-FFF2-40B4-BE49-F238E27FC236}">
                  <a16:creationId xmlns:a16="http://schemas.microsoft.com/office/drawing/2014/main" id="{F99E7300-A336-701B-F9CB-BC84EE4A7A53}"/>
                </a:ext>
              </a:extLst>
            </p:cNvPr>
            <p:cNvPicPr>
              <a:picLocks noChangeAspect="1"/>
            </p:cNvPicPr>
            <p:nvPr/>
          </p:nvPicPr>
          <p:blipFill>
            <a:blip r:embed="rId5">
              <a:alphaModFix amt="50000"/>
            </a:blip>
            <a:stretch>
              <a:fillRect/>
            </a:stretch>
          </p:blipFill>
          <p:spPr>
            <a:xfrm>
              <a:off x="771836" y="2164118"/>
              <a:ext cx="621939" cy="326559"/>
            </a:xfrm>
            <a:prstGeom prst="rect">
              <a:avLst/>
            </a:prstGeom>
          </p:spPr>
        </p:pic>
        <p:pic>
          <p:nvPicPr>
            <p:cNvPr id="42" name="Picture 41">
              <a:extLst>
                <a:ext uri="{FF2B5EF4-FFF2-40B4-BE49-F238E27FC236}">
                  <a16:creationId xmlns:a16="http://schemas.microsoft.com/office/drawing/2014/main" id="{2A087DE9-DF00-F756-EC06-7009D1889AA4}"/>
                </a:ext>
              </a:extLst>
            </p:cNvPr>
            <p:cNvPicPr>
              <a:picLocks noChangeAspect="1"/>
            </p:cNvPicPr>
            <p:nvPr/>
          </p:nvPicPr>
          <p:blipFill>
            <a:blip r:embed="rId5"/>
            <a:stretch>
              <a:fillRect/>
            </a:stretch>
          </p:blipFill>
          <p:spPr>
            <a:xfrm>
              <a:off x="595961" y="2154631"/>
              <a:ext cx="621939" cy="326559"/>
            </a:xfrm>
            <a:prstGeom prst="rect">
              <a:avLst/>
            </a:prstGeom>
          </p:spPr>
        </p:pic>
        <p:pic>
          <p:nvPicPr>
            <p:cNvPr id="47" name="Picture 46">
              <a:extLst>
                <a:ext uri="{FF2B5EF4-FFF2-40B4-BE49-F238E27FC236}">
                  <a16:creationId xmlns:a16="http://schemas.microsoft.com/office/drawing/2014/main" id="{757D8C88-10AC-229F-C370-8F85193FB69C}"/>
                </a:ext>
              </a:extLst>
            </p:cNvPr>
            <p:cNvPicPr>
              <a:picLocks noChangeAspect="1"/>
            </p:cNvPicPr>
            <p:nvPr/>
          </p:nvPicPr>
          <p:blipFill>
            <a:blip r:embed="rId5">
              <a:alphaModFix amt="50000"/>
            </a:blip>
            <a:stretch>
              <a:fillRect/>
            </a:stretch>
          </p:blipFill>
          <p:spPr>
            <a:xfrm>
              <a:off x="5766135" y="2144078"/>
              <a:ext cx="621939" cy="326559"/>
            </a:xfrm>
            <a:prstGeom prst="rect">
              <a:avLst/>
            </a:prstGeom>
          </p:spPr>
        </p:pic>
        <p:pic>
          <p:nvPicPr>
            <p:cNvPr id="56" name="Picture 55">
              <a:extLst>
                <a:ext uri="{FF2B5EF4-FFF2-40B4-BE49-F238E27FC236}">
                  <a16:creationId xmlns:a16="http://schemas.microsoft.com/office/drawing/2014/main" id="{7D8DDCDA-A498-984C-1A88-01ED49502A83}"/>
                </a:ext>
              </a:extLst>
            </p:cNvPr>
            <p:cNvPicPr>
              <a:picLocks noChangeAspect="1"/>
            </p:cNvPicPr>
            <p:nvPr/>
          </p:nvPicPr>
          <p:blipFill>
            <a:blip r:embed="rId5">
              <a:alphaModFix amt="50000"/>
            </a:blip>
            <a:stretch>
              <a:fillRect/>
            </a:stretch>
          </p:blipFill>
          <p:spPr>
            <a:xfrm>
              <a:off x="5669229" y="2134036"/>
              <a:ext cx="621939" cy="326559"/>
            </a:xfrm>
            <a:prstGeom prst="rect">
              <a:avLst/>
            </a:prstGeom>
          </p:spPr>
        </p:pic>
        <p:pic>
          <p:nvPicPr>
            <p:cNvPr id="58" name="Picture 57">
              <a:extLst>
                <a:ext uri="{FF2B5EF4-FFF2-40B4-BE49-F238E27FC236}">
                  <a16:creationId xmlns:a16="http://schemas.microsoft.com/office/drawing/2014/main" id="{6A51BF5D-4FF6-D85E-468D-9D7273EF500F}"/>
                </a:ext>
              </a:extLst>
            </p:cNvPr>
            <p:cNvPicPr>
              <a:picLocks noChangeAspect="1"/>
            </p:cNvPicPr>
            <p:nvPr/>
          </p:nvPicPr>
          <p:blipFill>
            <a:blip r:embed="rId5">
              <a:alphaModFix amt="50000"/>
            </a:blip>
            <a:stretch>
              <a:fillRect/>
            </a:stretch>
          </p:blipFill>
          <p:spPr>
            <a:xfrm>
              <a:off x="5851219" y="2147493"/>
              <a:ext cx="621939" cy="326559"/>
            </a:xfrm>
            <a:prstGeom prst="rect">
              <a:avLst/>
            </a:prstGeom>
          </p:spPr>
        </p:pic>
        <p:pic>
          <p:nvPicPr>
            <p:cNvPr id="59" name="Picture 58">
              <a:extLst>
                <a:ext uri="{FF2B5EF4-FFF2-40B4-BE49-F238E27FC236}">
                  <a16:creationId xmlns:a16="http://schemas.microsoft.com/office/drawing/2014/main" id="{534A3189-8D6A-6DFB-4328-E6698245FC5F}"/>
                </a:ext>
              </a:extLst>
            </p:cNvPr>
            <p:cNvPicPr>
              <a:picLocks noChangeAspect="1"/>
            </p:cNvPicPr>
            <p:nvPr/>
          </p:nvPicPr>
          <p:blipFill>
            <a:blip r:embed="rId5">
              <a:alphaModFix amt="50000"/>
            </a:blip>
            <a:stretch>
              <a:fillRect/>
            </a:stretch>
          </p:blipFill>
          <p:spPr>
            <a:xfrm>
              <a:off x="5456547" y="2134036"/>
              <a:ext cx="621939" cy="326559"/>
            </a:xfrm>
            <a:prstGeom prst="rect">
              <a:avLst/>
            </a:prstGeom>
          </p:spPr>
        </p:pic>
        <p:pic>
          <p:nvPicPr>
            <p:cNvPr id="60" name="Picture 59">
              <a:extLst>
                <a:ext uri="{FF2B5EF4-FFF2-40B4-BE49-F238E27FC236}">
                  <a16:creationId xmlns:a16="http://schemas.microsoft.com/office/drawing/2014/main" id="{F60A6D59-D69C-1607-9CFE-9898D13B912E}"/>
                </a:ext>
              </a:extLst>
            </p:cNvPr>
            <p:cNvPicPr>
              <a:picLocks noChangeAspect="1"/>
            </p:cNvPicPr>
            <p:nvPr/>
          </p:nvPicPr>
          <p:blipFill>
            <a:blip r:embed="rId5"/>
            <a:stretch>
              <a:fillRect/>
            </a:stretch>
          </p:blipFill>
          <p:spPr>
            <a:xfrm>
              <a:off x="5049809" y="2134036"/>
              <a:ext cx="621939" cy="326559"/>
            </a:xfrm>
            <a:prstGeom prst="rect">
              <a:avLst/>
            </a:prstGeom>
          </p:spPr>
        </p:pic>
        <p:pic>
          <p:nvPicPr>
            <p:cNvPr id="62" name="Picture 61">
              <a:extLst>
                <a:ext uri="{FF2B5EF4-FFF2-40B4-BE49-F238E27FC236}">
                  <a16:creationId xmlns:a16="http://schemas.microsoft.com/office/drawing/2014/main" id="{CF0E4AF7-F740-F9BD-82FB-25D0FC1C1303}"/>
                </a:ext>
              </a:extLst>
            </p:cNvPr>
            <p:cNvPicPr>
              <a:picLocks noChangeAspect="1"/>
            </p:cNvPicPr>
            <p:nvPr/>
          </p:nvPicPr>
          <p:blipFill>
            <a:blip r:embed="rId5">
              <a:alphaModFix amt="50000"/>
            </a:blip>
            <a:stretch>
              <a:fillRect/>
            </a:stretch>
          </p:blipFill>
          <p:spPr>
            <a:xfrm rot="1427883">
              <a:off x="4124700" y="1943990"/>
              <a:ext cx="621939" cy="326560"/>
            </a:xfrm>
            <a:prstGeom prst="rect">
              <a:avLst/>
            </a:prstGeom>
          </p:spPr>
        </p:pic>
        <p:pic>
          <p:nvPicPr>
            <p:cNvPr id="63" name="Picture 62">
              <a:extLst>
                <a:ext uri="{FF2B5EF4-FFF2-40B4-BE49-F238E27FC236}">
                  <a16:creationId xmlns:a16="http://schemas.microsoft.com/office/drawing/2014/main" id="{621EF41A-46EA-7455-AC0D-802FACF66154}"/>
                </a:ext>
              </a:extLst>
            </p:cNvPr>
            <p:cNvPicPr>
              <a:picLocks noChangeAspect="1"/>
            </p:cNvPicPr>
            <p:nvPr/>
          </p:nvPicPr>
          <p:blipFill>
            <a:blip r:embed="rId5">
              <a:alphaModFix amt="50000"/>
            </a:blip>
            <a:stretch>
              <a:fillRect/>
            </a:stretch>
          </p:blipFill>
          <p:spPr>
            <a:xfrm rot="849298">
              <a:off x="3608348" y="1774232"/>
              <a:ext cx="621939" cy="326559"/>
            </a:xfrm>
            <a:prstGeom prst="rect">
              <a:avLst/>
            </a:prstGeom>
          </p:spPr>
        </p:pic>
        <p:pic>
          <p:nvPicPr>
            <p:cNvPr id="66" name="Picture 65">
              <a:extLst>
                <a:ext uri="{FF2B5EF4-FFF2-40B4-BE49-F238E27FC236}">
                  <a16:creationId xmlns:a16="http://schemas.microsoft.com/office/drawing/2014/main" id="{0ADA7C69-2212-847B-4047-BCEEBAEAD605}"/>
                </a:ext>
              </a:extLst>
            </p:cNvPr>
            <p:cNvPicPr>
              <a:picLocks noChangeAspect="1"/>
            </p:cNvPicPr>
            <p:nvPr/>
          </p:nvPicPr>
          <p:blipFill>
            <a:blip r:embed="rId5">
              <a:alphaModFix amt="50000"/>
            </a:blip>
            <a:stretch>
              <a:fillRect/>
            </a:stretch>
          </p:blipFill>
          <p:spPr>
            <a:xfrm rot="19305382">
              <a:off x="4050781" y="2354590"/>
              <a:ext cx="621939" cy="326559"/>
            </a:xfrm>
            <a:prstGeom prst="rect">
              <a:avLst/>
            </a:prstGeom>
          </p:spPr>
        </p:pic>
        <p:pic>
          <p:nvPicPr>
            <p:cNvPr id="61" name="Picture 60">
              <a:extLst>
                <a:ext uri="{FF2B5EF4-FFF2-40B4-BE49-F238E27FC236}">
                  <a16:creationId xmlns:a16="http://schemas.microsoft.com/office/drawing/2014/main" id="{414C9C1A-8884-F50D-446B-6C51245D9C76}"/>
                </a:ext>
              </a:extLst>
            </p:cNvPr>
            <p:cNvPicPr>
              <a:picLocks noChangeAspect="1"/>
            </p:cNvPicPr>
            <p:nvPr/>
          </p:nvPicPr>
          <p:blipFill>
            <a:blip r:embed="rId5"/>
            <a:stretch>
              <a:fillRect/>
            </a:stretch>
          </p:blipFill>
          <p:spPr>
            <a:xfrm rot="422175">
              <a:off x="3217776" y="1698385"/>
              <a:ext cx="621939" cy="326559"/>
            </a:xfrm>
            <a:prstGeom prst="rect">
              <a:avLst/>
            </a:prstGeom>
          </p:spPr>
        </p:pic>
        <p:pic>
          <p:nvPicPr>
            <p:cNvPr id="69" name="Picture 68">
              <a:extLst>
                <a:ext uri="{FF2B5EF4-FFF2-40B4-BE49-F238E27FC236}">
                  <a16:creationId xmlns:a16="http://schemas.microsoft.com/office/drawing/2014/main" id="{E31417DE-202E-221B-1694-297D6F297E28}"/>
                </a:ext>
              </a:extLst>
            </p:cNvPr>
            <p:cNvPicPr>
              <a:picLocks noChangeAspect="1"/>
            </p:cNvPicPr>
            <p:nvPr/>
          </p:nvPicPr>
          <p:blipFill>
            <a:blip r:embed="rId5">
              <a:alphaModFix amt="50000"/>
            </a:blip>
            <a:stretch>
              <a:fillRect/>
            </a:stretch>
          </p:blipFill>
          <p:spPr>
            <a:xfrm rot="19872870">
              <a:off x="3795652" y="2544208"/>
              <a:ext cx="621938" cy="326558"/>
            </a:xfrm>
            <a:prstGeom prst="rect">
              <a:avLst/>
            </a:prstGeom>
          </p:spPr>
        </p:pic>
        <p:pic>
          <p:nvPicPr>
            <p:cNvPr id="64" name="Picture 63">
              <a:extLst>
                <a:ext uri="{FF2B5EF4-FFF2-40B4-BE49-F238E27FC236}">
                  <a16:creationId xmlns:a16="http://schemas.microsoft.com/office/drawing/2014/main" id="{859E357F-7F50-ACFF-2089-12AAA93B98AE}"/>
                </a:ext>
              </a:extLst>
            </p:cNvPr>
            <p:cNvPicPr>
              <a:picLocks noChangeAspect="1"/>
            </p:cNvPicPr>
            <p:nvPr/>
          </p:nvPicPr>
          <p:blipFill>
            <a:blip r:embed="rId5"/>
            <a:stretch>
              <a:fillRect/>
            </a:stretch>
          </p:blipFill>
          <p:spPr>
            <a:xfrm rot="20504427">
              <a:off x="3419510" y="2715333"/>
              <a:ext cx="621939" cy="326559"/>
            </a:xfrm>
            <a:prstGeom prst="rect">
              <a:avLst/>
            </a:prstGeom>
          </p:spPr>
        </p:pic>
      </p:grpSp>
      <p:sp>
        <p:nvSpPr>
          <p:cNvPr id="50" name="TextBox 49">
            <a:extLst>
              <a:ext uri="{FF2B5EF4-FFF2-40B4-BE49-F238E27FC236}">
                <a16:creationId xmlns:a16="http://schemas.microsoft.com/office/drawing/2014/main" id="{EEC05989-BB09-2FA7-1355-569921D01AB2}"/>
              </a:ext>
            </a:extLst>
          </p:cNvPr>
          <p:cNvSpPr txBox="1"/>
          <p:nvPr/>
        </p:nvSpPr>
        <p:spPr>
          <a:xfrm>
            <a:off x="1292166" y="5418217"/>
            <a:ext cx="8947937" cy="830997"/>
          </a:xfrm>
          <a:prstGeom prst="rect">
            <a:avLst/>
          </a:prstGeom>
          <a:noFill/>
          <a:ln>
            <a:solidFill>
              <a:schemeClr val="tx1"/>
            </a:solidFill>
          </a:ln>
        </p:spPr>
        <p:txBody>
          <a:bodyPr wrap="square">
            <a:spAutoFit/>
          </a:bodyPr>
          <a:lstStyle/>
          <a:p>
            <a:pPr algn="ctr"/>
            <a:r>
              <a:rPr lang="en-US" sz="2400" i="1" dirty="0"/>
              <a:t>To be ‘</a:t>
            </a:r>
            <a:r>
              <a:rPr lang="en-US" sz="2400" b="1" i="1" dirty="0"/>
              <a:t>blame-free</a:t>
            </a:r>
            <a:r>
              <a:rPr lang="en-US" sz="2400" i="1" dirty="0"/>
              <a:t>’ in case of accident,</a:t>
            </a:r>
          </a:p>
          <a:p>
            <a:pPr algn="ctr"/>
            <a:r>
              <a:rPr lang="en-US" sz="2400" i="1" dirty="0"/>
              <a:t> the driver has to disprove both </a:t>
            </a:r>
            <a:r>
              <a:rPr lang="en-US" sz="2400" b="1" i="1" dirty="0"/>
              <a:t>causation</a:t>
            </a:r>
            <a:r>
              <a:rPr lang="en-US" sz="2400" i="1" dirty="0"/>
              <a:t> and </a:t>
            </a:r>
            <a:r>
              <a:rPr lang="en-US" sz="2400" b="1" i="1" dirty="0"/>
              <a:t>negligence</a:t>
            </a:r>
            <a:r>
              <a:rPr lang="en-US" sz="2400" i="1" dirty="0"/>
              <a:t>.</a:t>
            </a:r>
          </a:p>
        </p:txBody>
      </p:sp>
      <p:grpSp>
        <p:nvGrpSpPr>
          <p:cNvPr id="52" name="Group 51">
            <a:extLst>
              <a:ext uri="{FF2B5EF4-FFF2-40B4-BE49-F238E27FC236}">
                <a16:creationId xmlns:a16="http://schemas.microsoft.com/office/drawing/2014/main" id="{176D8088-4C99-CDD4-88C1-53C58840349C}"/>
              </a:ext>
            </a:extLst>
          </p:cNvPr>
          <p:cNvGrpSpPr/>
          <p:nvPr/>
        </p:nvGrpSpPr>
        <p:grpSpPr>
          <a:xfrm>
            <a:off x="2410453" y="4013343"/>
            <a:ext cx="3793549" cy="1190835"/>
            <a:chOff x="3731488" y="1853650"/>
            <a:chExt cx="3793549" cy="1190835"/>
          </a:xfrm>
        </p:grpSpPr>
        <p:sp>
          <p:nvSpPr>
            <p:cNvPr id="53" name="Rectangle 52">
              <a:extLst>
                <a:ext uri="{FF2B5EF4-FFF2-40B4-BE49-F238E27FC236}">
                  <a16:creationId xmlns:a16="http://schemas.microsoft.com/office/drawing/2014/main" id="{EAFCC200-37B3-B43D-D437-9E4BCA481CE4}"/>
                </a:ext>
              </a:extLst>
            </p:cNvPr>
            <p:cNvSpPr/>
            <p:nvPr/>
          </p:nvSpPr>
          <p:spPr>
            <a:xfrm>
              <a:off x="3731488" y="1853650"/>
              <a:ext cx="3689498" cy="119083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68A21C98-EFA1-1B0E-B4F0-FB4A20B4416C}"/>
                </a:ext>
              </a:extLst>
            </p:cNvPr>
            <p:cNvGrpSpPr/>
            <p:nvPr/>
          </p:nvGrpSpPr>
          <p:grpSpPr>
            <a:xfrm>
              <a:off x="3901609" y="1912304"/>
              <a:ext cx="3623428" cy="1042495"/>
              <a:chOff x="198546" y="4401389"/>
              <a:chExt cx="3623428" cy="1042495"/>
            </a:xfrm>
          </p:grpSpPr>
          <p:sp>
            <p:nvSpPr>
              <p:cNvPr id="71" name="Rectangle 70">
                <a:extLst>
                  <a:ext uri="{FF2B5EF4-FFF2-40B4-BE49-F238E27FC236}">
                    <a16:creationId xmlns:a16="http://schemas.microsoft.com/office/drawing/2014/main" id="{D9555E21-293E-044F-314D-6F798CF297AD}"/>
                  </a:ext>
                </a:extLst>
              </p:cNvPr>
              <p:cNvSpPr/>
              <p:nvPr/>
            </p:nvSpPr>
            <p:spPr>
              <a:xfrm>
                <a:off x="198546" y="4401389"/>
                <a:ext cx="3399884" cy="104249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55D6FDCB-E98C-9B6A-F62D-26F934B4514F}"/>
                  </a:ext>
                </a:extLst>
              </p:cNvPr>
              <p:cNvCxnSpPr>
                <a:cxnSpLocks/>
                <a:stCxn id="71" idx="1"/>
              </p:cNvCxnSpPr>
              <p:nvPr/>
            </p:nvCxnSpPr>
            <p:spPr>
              <a:xfrm>
                <a:off x="198546" y="4922637"/>
                <a:ext cx="3623428"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DEC1A6A-7F43-C807-7CE4-49B49E03E334}"/>
                    </a:ext>
                  </a:extLst>
                </p:cNvPr>
                <p:cNvSpPr txBox="1"/>
                <p:nvPr/>
              </p:nvSpPr>
              <p:spPr>
                <a:xfrm>
                  <a:off x="3820574" y="2434059"/>
                  <a:ext cx="96715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𝐴𝑔𝑔𝑟𝑒𝑠𝑠𝑖𝑣𝑒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𝑑𝑟𝑖𝑣𝑒𝑟</m:t>
                        </m:r>
                      </m:oMath>
                    </m:oMathPara>
                  </a14:m>
                  <a:endParaRPr lang="en-US" dirty="0">
                    <a:solidFill>
                      <a:schemeClr val="bg1"/>
                    </a:solidFill>
                  </a:endParaRPr>
                </a:p>
              </p:txBody>
            </p:sp>
          </mc:Choice>
          <mc:Fallback xmlns="">
            <p:sp>
              <p:nvSpPr>
                <p:cNvPr id="9" name="TextBox 8">
                  <a:extLst>
                    <a:ext uri="{FF2B5EF4-FFF2-40B4-BE49-F238E27FC236}">
                      <a16:creationId xmlns:a16="http://schemas.microsoft.com/office/drawing/2014/main" id="{50082B25-0CC6-A785-E67C-1F02C7CACC52}"/>
                    </a:ext>
                  </a:extLst>
                </p:cNvPr>
                <p:cNvSpPr txBox="1">
                  <a:spLocks noRot="1" noChangeAspect="1" noMove="1" noResize="1" noEditPoints="1" noAdjustHandles="1" noChangeArrowheads="1" noChangeShapeType="1" noTextEdit="1"/>
                </p:cNvSpPr>
                <p:nvPr/>
              </p:nvSpPr>
              <p:spPr>
                <a:xfrm>
                  <a:off x="3820574" y="2434059"/>
                  <a:ext cx="967151" cy="369332"/>
                </a:xfrm>
                <a:prstGeom prst="rect">
                  <a:avLst/>
                </a:prstGeom>
                <a:blipFill>
                  <a:blip r:embed="rId6"/>
                  <a:stretch>
                    <a:fillRect l="-2597" r="-116883" b="-16667"/>
                  </a:stretch>
                </a:blipFill>
              </p:spPr>
              <p:txBody>
                <a:bodyPr/>
                <a:lstStyle/>
                <a:p>
                  <a:r>
                    <a:rPr lang="en-US">
                      <a:noFill/>
                    </a:rPr>
                    <a:t> </a:t>
                  </a:r>
                </a:p>
              </p:txBody>
            </p:sp>
          </mc:Fallback>
        </mc:AlternateContent>
        <p:pic>
          <p:nvPicPr>
            <p:cNvPr id="57" name="Picture 56">
              <a:extLst>
                <a:ext uri="{FF2B5EF4-FFF2-40B4-BE49-F238E27FC236}">
                  <a16:creationId xmlns:a16="http://schemas.microsoft.com/office/drawing/2014/main" id="{13487F1E-8417-4E15-E093-45B996106020}"/>
                </a:ext>
              </a:extLst>
            </p:cNvPr>
            <p:cNvPicPr>
              <a:picLocks noChangeAspect="1"/>
            </p:cNvPicPr>
            <p:nvPr/>
          </p:nvPicPr>
          <p:blipFill>
            <a:blip r:embed="rId3"/>
            <a:stretch>
              <a:fillRect/>
            </a:stretch>
          </p:blipFill>
          <p:spPr>
            <a:xfrm>
              <a:off x="4876865" y="1984697"/>
              <a:ext cx="660400" cy="330200"/>
            </a:xfrm>
            <a:prstGeom prst="rect">
              <a:avLst/>
            </a:prstGeom>
          </p:spPr>
        </p:pic>
        <p:pic>
          <p:nvPicPr>
            <p:cNvPr id="65" name="Picture 64">
              <a:extLst>
                <a:ext uri="{FF2B5EF4-FFF2-40B4-BE49-F238E27FC236}">
                  <a16:creationId xmlns:a16="http://schemas.microsoft.com/office/drawing/2014/main" id="{32C3A119-2875-1244-F2A9-4F9487479EBA}"/>
                </a:ext>
              </a:extLst>
            </p:cNvPr>
            <p:cNvPicPr>
              <a:picLocks noChangeAspect="1"/>
            </p:cNvPicPr>
            <p:nvPr/>
          </p:nvPicPr>
          <p:blipFill>
            <a:blip r:embed="rId7"/>
            <a:stretch>
              <a:fillRect/>
            </a:stretch>
          </p:blipFill>
          <p:spPr>
            <a:xfrm rot="20276905">
              <a:off x="5823957" y="2547730"/>
              <a:ext cx="599669" cy="325305"/>
            </a:xfrm>
            <a:prstGeom prst="rect">
              <a:avLst/>
            </a:prstGeom>
          </p:spPr>
        </p:pic>
        <p:cxnSp>
          <p:nvCxnSpPr>
            <p:cNvPr id="67" name="Straight Connector 66">
              <a:extLst>
                <a:ext uri="{FF2B5EF4-FFF2-40B4-BE49-F238E27FC236}">
                  <a16:creationId xmlns:a16="http://schemas.microsoft.com/office/drawing/2014/main" id="{C5026713-2B51-F49D-BF6C-E8ADBEC9FCBF}"/>
                </a:ext>
              </a:extLst>
            </p:cNvPr>
            <p:cNvCxnSpPr>
              <a:cxnSpLocks/>
              <a:stCxn id="57" idx="3"/>
            </p:cNvCxnSpPr>
            <p:nvPr/>
          </p:nvCxnSpPr>
          <p:spPr>
            <a:xfrm>
              <a:off x="5537265" y="2149797"/>
              <a:ext cx="1112569"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Freeform 67">
              <a:extLst>
                <a:ext uri="{FF2B5EF4-FFF2-40B4-BE49-F238E27FC236}">
                  <a16:creationId xmlns:a16="http://schemas.microsoft.com/office/drawing/2014/main" id="{6738462D-2FEF-3CEF-AFF7-B952AB730021}"/>
                </a:ext>
              </a:extLst>
            </p:cNvPr>
            <p:cNvSpPr/>
            <p:nvPr/>
          </p:nvSpPr>
          <p:spPr>
            <a:xfrm>
              <a:off x="6387307" y="1955489"/>
              <a:ext cx="660400" cy="650240"/>
            </a:xfrm>
            <a:custGeom>
              <a:avLst/>
              <a:gdLst>
                <a:gd name="connsiteX0" fmla="*/ 0 w 660400"/>
                <a:gd name="connsiteY0" fmla="*/ 650240 h 650240"/>
                <a:gd name="connsiteX1" fmla="*/ 426720 w 660400"/>
                <a:gd name="connsiteY1" fmla="*/ 386080 h 650240"/>
                <a:gd name="connsiteX2" fmla="*/ 660400 w 660400"/>
                <a:gd name="connsiteY2" fmla="*/ 0 h 650240"/>
              </a:gdLst>
              <a:ahLst/>
              <a:cxnLst>
                <a:cxn ang="0">
                  <a:pos x="connsiteX0" y="connsiteY0"/>
                </a:cxn>
                <a:cxn ang="0">
                  <a:pos x="connsiteX1" y="connsiteY1"/>
                </a:cxn>
                <a:cxn ang="0">
                  <a:pos x="connsiteX2" y="connsiteY2"/>
                </a:cxn>
              </a:cxnLst>
              <a:rect l="l" t="t" r="r" b="b"/>
              <a:pathLst>
                <a:path w="660400" h="650240">
                  <a:moveTo>
                    <a:pt x="0" y="650240"/>
                  </a:moveTo>
                  <a:cubicBezTo>
                    <a:pt x="158326" y="572346"/>
                    <a:pt x="316653" y="494453"/>
                    <a:pt x="426720" y="386080"/>
                  </a:cubicBezTo>
                  <a:cubicBezTo>
                    <a:pt x="536787" y="277707"/>
                    <a:pt x="598593" y="138853"/>
                    <a:pt x="660400" y="0"/>
                  </a:cubicBezTo>
                </a:path>
              </a:pathLst>
            </a:custGeom>
            <a:noFill/>
            <a:ln w="38100">
              <a:solidFill>
                <a:srgbClr val="B852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1D06A93-A244-F75C-E002-18492F3F6E0A}"/>
                    </a:ext>
                  </a:extLst>
                </p:cNvPr>
                <p:cNvSpPr txBox="1"/>
                <p:nvPr/>
              </p:nvSpPr>
              <p:spPr>
                <a:xfrm>
                  <a:off x="4741358" y="1936659"/>
                  <a:ext cx="10268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C0855ED7-FE61-16D0-90D0-4F552A868EB2}"/>
                    </a:ext>
                  </a:extLst>
                </p:cNvPr>
                <p:cNvSpPr txBox="1">
                  <a:spLocks noRot="1" noChangeAspect="1" noMove="1" noResize="1" noEditPoints="1" noAdjustHandles="1" noChangeArrowheads="1" noChangeShapeType="1" noTextEdit="1"/>
                </p:cNvSpPr>
                <p:nvPr/>
              </p:nvSpPr>
              <p:spPr>
                <a:xfrm>
                  <a:off x="4741358" y="1936659"/>
                  <a:ext cx="1026815" cy="369332"/>
                </a:xfrm>
                <a:prstGeom prst="rect">
                  <a:avLst/>
                </a:prstGeom>
                <a:blipFill>
                  <a:blip r:embed="rId8"/>
                  <a:stretch>
                    <a:fillRect b="-6667"/>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C1131D48-3525-6FEB-FCD0-17EF466DDCB5}"/>
              </a:ext>
            </a:extLst>
          </p:cNvPr>
          <p:cNvGrpSpPr/>
          <p:nvPr/>
        </p:nvGrpSpPr>
        <p:grpSpPr>
          <a:xfrm>
            <a:off x="6269565" y="4008788"/>
            <a:ext cx="3530445" cy="1177782"/>
            <a:chOff x="4159036" y="1853650"/>
            <a:chExt cx="3530445" cy="1177782"/>
          </a:xfrm>
        </p:grpSpPr>
        <p:sp>
          <p:nvSpPr>
            <p:cNvPr id="74" name="Rectangle 73">
              <a:extLst>
                <a:ext uri="{FF2B5EF4-FFF2-40B4-BE49-F238E27FC236}">
                  <a16:creationId xmlns:a16="http://schemas.microsoft.com/office/drawing/2014/main" id="{EB9FD413-B881-A957-BD8E-31514BB93649}"/>
                </a:ext>
              </a:extLst>
            </p:cNvPr>
            <p:cNvSpPr/>
            <p:nvPr/>
          </p:nvSpPr>
          <p:spPr>
            <a:xfrm>
              <a:off x="4159036" y="1853650"/>
              <a:ext cx="3530445" cy="117778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D08F524E-E722-CB79-46EF-4EFF627C51D3}"/>
                </a:ext>
              </a:extLst>
            </p:cNvPr>
            <p:cNvGrpSpPr/>
            <p:nvPr/>
          </p:nvGrpSpPr>
          <p:grpSpPr>
            <a:xfrm>
              <a:off x="4295052" y="1912304"/>
              <a:ext cx="3234940" cy="1042495"/>
              <a:chOff x="591989" y="4401389"/>
              <a:chExt cx="3234940" cy="1042495"/>
            </a:xfrm>
          </p:grpSpPr>
          <p:sp>
            <p:nvSpPr>
              <p:cNvPr id="79" name="Rectangle 78">
                <a:extLst>
                  <a:ext uri="{FF2B5EF4-FFF2-40B4-BE49-F238E27FC236}">
                    <a16:creationId xmlns:a16="http://schemas.microsoft.com/office/drawing/2014/main" id="{FBBB93D3-0106-9B63-FFD1-1F50DCF4268A}"/>
                  </a:ext>
                </a:extLst>
              </p:cNvPr>
              <p:cNvSpPr/>
              <p:nvPr/>
            </p:nvSpPr>
            <p:spPr>
              <a:xfrm>
                <a:off x="591989" y="4401389"/>
                <a:ext cx="3234940" cy="104249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1562DC6B-14CE-EB6C-679D-DCE537B24DB6}"/>
                  </a:ext>
                </a:extLst>
              </p:cNvPr>
              <p:cNvCxnSpPr>
                <a:cxnSpLocks/>
                <a:stCxn id="79" idx="1"/>
                <a:endCxn id="79" idx="3"/>
              </p:cNvCxnSpPr>
              <p:nvPr/>
            </p:nvCxnSpPr>
            <p:spPr>
              <a:xfrm>
                <a:off x="591989" y="4922637"/>
                <a:ext cx="3234940"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5D3D602-7952-F962-9FE2-3E320BB3DF98}"/>
                    </a:ext>
                  </a:extLst>
                </p:cNvPr>
                <p:cNvSpPr txBox="1"/>
                <p:nvPr/>
              </p:nvSpPr>
              <p:spPr>
                <a:xfrm>
                  <a:off x="4202239" y="2521641"/>
                  <a:ext cx="2928932" cy="369332"/>
                </a:xfrm>
                <a:prstGeom prst="rect">
                  <a:avLst/>
                </a:prstGeom>
                <a:noFill/>
              </p:spPr>
              <p:txBody>
                <a:bodyPr wrap="square">
                  <a:spAutoFit/>
                </a:bodyPr>
                <a:lstStyle/>
                <a:p>
                  <a:pPr algn="ctr"/>
                  <a14:m>
                    <m:oMath xmlns:m="http://schemas.openxmlformats.org/officeDocument/2006/math">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𝐴𝑔𝑔𝑟𝑒𝑠𝑠𝑖𝑣𝑒</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𝑑𝑟𝑖𝑣𝑒𝑟</m:t>
                      </m:r>
                    </m:oMath>
                  </a14:m>
                  <a:r>
                    <a:rPr lang="en-US" dirty="0">
                      <a:solidFill>
                        <a:schemeClr val="bg1"/>
                      </a:solidFill>
                    </a:rPr>
                    <a:t> (dead)</a:t>
                  </a:r>
                </a:p>
              </p:txBody>
            </p:sp>
          </mc:Choice>
          <mc:Fallback xmlns="">
            <p:sp>
              <p:nvSpPr>
                <p:cNvPr id="39" name="TextBox 38">
                  <a:extLst>
                    <a:ext uri="{FF2B5EF4-FFF2-40B4-BE49-F238E27FC236}">
                      <a16:creationId xmlns:a16="http://schemas.microsoft.com/office/drawing/2014/main" id="{0AFB0931-3B34-267A-BD5B-780AC80CEF23}"/>
                    </a:ext>
                  </a:extLst>
                </p:cNvPr>
                <p:cNvSpPr txBox="1">
                  <a:spLocks noRot="1" noChangeAspect="1" noMove="1" noResize="1" noEditPoints="1" noAdjustHandles="1" noChangeArrowheads="1" noChangeShapeType="1" noTextEdit="1"/>
                </p:cNvSpPr>
                <p:nvPr/>
              </p:nvSpPr>
              <p:spPr>
                <a:xfrm>
                  <a:off x="4202239" y="2521641"/>
                  <a:ext cx="2928932" cy="369332"/>
                </a:xfrm>
                <a:prstGeom prst="rect">
                  <a:avLst/>
                </a:prstGeom>
                <a:blipFill>
                  <a:blip r:embed="rId9"/>
                  <a:stretch>
                    <a:fillRect t="-6667" b="-23333"/>
                  </a:stretch>
                </a:blipFill>
              </p:spPr>
              <p:txBody>
                <a:bodyPr/>
                <a:lstStyle/>
                <a:p>
                  <a:r>
                    <a:rPr lang="en-US">
                      <a:noFill/>
                    </a:rPr>
                    <a:t> </a:t>
                  </a:r>
                </a:p>
              </p:txBody>
            </p:sp>
          </mc:Fallback>
        </mc:AlternateContent>
        <p:pic>
          <p:nvPicPr>
            <p:cNvPr id="77" name="Picture 76">
              <a:extLst>
                <a:ext uri="{FF2B5EF4-FFF2-40B4-BE49-F238E27FC236}">
                  <a16:creationId xmlns:a16="http://schemas.microsoft.com/office/drawing/2014/main" id="{11C94B4C-73B7-EFB7-3454-FAB3F9A86426}"/>
                </a:ext>
              </a:extLst>
            </p:cNvPr>
            <p:cNvPicPr>
              <a:picLocks noChangeAspect="1"/>
            </p:cNvPicPr>
            <p:nvPr/>
          </p:nvPicPr>
          <p:blipFill>
            <a:blip r:embed="rId3"/>
            <a:stretch>
              <a:fillRect/>
            </a:stretch>
          </p:blipFill>
          <p:spPr>
            <a:xfrm>
              <a:off x="5434219" y="1975360"/>
              <a:ext cx="660400" cy="330200"/>
            </a:xfrm>
            <a:prstGeom prst="rect">
              <a:avLst/>
            </a:prstGeom>
          </p:spPr>
        </p:pic>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41215B4-8099-3846-F1E5-65DC0EC2E0A8}"/>
                    </a:ext>
                  </a:extLst>
                </p:cNvPr>
                <p:cNvSpPr txBox="1"/>
                <p:nvPr/>
              </p:nvSpPr>
              <p:spPr>
                <a:xfrm>
                  <a:off x="5330763" y="1936228"/>
                  <a:ext cx="8725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78" name="TextBox 77">
                  <a:extLst>
                    <a:ext uri="{FF2B5EF4-FFF2-40B4-BE49-F238E27FC236}">
                      <a16:creationId xmlns:a16="http://schemas.microsoft.com/office/drawing/2014/main" id="{541215B4-8099-3846-F1E5-65DC0EC2E0A8}"/>
                    </a:ext>
                  </a:extLst>
                </p:cNvPr>
                <p:cNvSpPr txBox="1">
                  <a:spLocks noRot="1" noChangeAspect="1" noMove="1" noResize="1" noEditPoints="1" noAdjustHandles="1" noChangeArrowheads="1" noChangeShapeType="1" noTextEdit="1"/>
                </p:cNvSpPr>
                <p:nvPr/>
              </p:nvSpPr>
              <p:spPr>
                <a:xfrm>
                  <a:off x="5330763" y="1936228"/>
                  <a:ext cx="872588" cy="369332"/>
                </a:xfrm>
                <a:prstGeom prst="rect">
                  <a:avLst/>
                </a:prstGeom>
                <a:blipFill>
                  <a:blip r:embed="rId10"/>
                  <a:stretch>
                    <a:fillRect b="-6667"/>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BAEB6042-D997-1DE8-C1A8-F31911530817}"/>
              </a:ext>
            </a:extLst>
          </p:cNvPr>
          <p:cNvGrpSpPr/>
          <p:nvPr/>
        </p:nvGrpSpPr>
        <p:grpSpPr>
          <a:xfrm>
            <a:off x="0" y="3962671"/>
            <a:ext cx="2028772" cy="1345362"/>
            <a:chOff x="289363" y="2190259"/>
            <a:chExt cx="2028772" cy="1345362"/>
          </a:xfrm>
        </p:grpSpPr>
        <p:sp>
          <p:nvSpPr>
            <p:cNvPr id="82" name="Rounded Rectangular Callout 81">
              <a:extLst>
                <a:ext uri="{FF2B5EF4-FFF2-40B4-BE49-F238E27FC236}">
                  <a16:creationId xmlns:a16="http://schemas.microsoft.com/office/drawing/2014/main" id="{AD0DCC3F-7544-4CEB-F9BF-A4C78F657F8B}"/>
                </a:ext>
              </a:extLst>
            </p:cNvPr>
            <p:cNvSpPr/>
            <p:nvPr/>
          </p:nvSpPr>
          <p:spPr>
            <a:xfrm>
              <a:off x="289363" y="2190259"/>
              <a:ext cx="2021399" cy="1345362"/>
            </a:xfrm>
            <a:prstGeom prst="wedgeRoundRectCallout">
              <a:avLst>
                <a:gd name="adj1" fmla="val 88102"/>
                <a:gd name="adj2" fmla="val -2888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3" name="TextBox 82">
              <a:extLst>
                <a:ext uri="{FF2B5EF4-FFF2-40B4-BE49-F238E27FC236}">
                  <a16:creationId xmlns:a16="http://schemas.microsoft.com/office/drawing/2014/main" id="{F529DC49-1349-A07E-FFA5-7E76BCFB6447}"/>
                </a:ext>
              </a:extLst>
            </p:cNvPr>
            <p:cNvSpPr txBox="1"/>
            <p:nvPr/>
          </p:nvSpPr>
          <p:spPr>
            <a:xfrm>
              <a:off x="377700" y="2212181"/>
              <a:ext cx="1940435" cy="1323439"/>
            </a:xfrm>
            <a:prstGeom prst="rect">
              <a:avLst/>
            </a:prstGeom>
            <a:noFill/>
          </p:spPr>
          <p:txBody>
            <a:bodyPr wrap="square">
              <a:spAutoFit/>
            </a:bodyPr>
            <a:lstStyle/>
            <a:p>
              <a:pPr algn="just"/>
              <a:r>
                <a:rPr lang="en-US" sz="1600" b="1" i="1" dirty="0"/>
                <a:t>I was merely following the lane, and the opponent cut in. So I didn’t cause the accident! </a:t>
              </a:r>
            </a:p>
          </p:txBody>
        </p:sp>
      </p:grpSp>
      <p:pic>
        <p:nvPicPr>
          <p:cNvPr id="84" name="Graphic 83" descr="Angry face with solid fill with solid fill">
            <a:extLst>
              <a:ext uri="{FF2B5EF4-FFF2-40B4-BE49-F238E27FC236}">
                <a16:creationId xmlns:a16="http://schemas.microsoft.com/office/drawing/2014/main" id="{4FE5E768-43D8-D131-773E-720DF266B4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45345" y="4023030"/>
            <a:ext cx="476121" cy="476121"/>
          </a:xfrm>
          <a:prstGeom prst="rect">
            <a:avLst/>
          </a:prstGeom>
        </p:spPr>
      </p:pic>
      <p:pic>
        <p:nvPicPr>
          <p:cNvPr id="85" name="Graphic 84" descr="Ghost with solid fill">
            <a:extLst>
              <a:ext uri="{FF2B5EF4-FFF2-40B4-BE49-F238E27FC236}">
                <a16:creationId xmlns:a16="http://schemas.microsoft.com/office/drawing/2014/main" id="{37020985-676B-CA8A-9110-2F24B02C8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50651" y="4030708"/>
            <a:ext cx="629741" cy="629741"/>
          </a:xfrm>
          <a:prstGeom prst="rect">
            <a:avLst/>
          </a:prstGeom>
        </p:spPr>
      </p:pic>
      <p:grpSp>
        <p:nvGrpSpPr>
          <p:cNvPr id="86" name="Group 85">
            <a:extLst>
              <a:ext uri="{FF2B5EF4-FFF2-40B4-BE49-F238E27FC236}">
                <a16:creationId xmlns:a16="http://schemas.microsoft.com/office/drawing/2014/main" id="{A1D7FF74-80F4-7B46-C0C9-ABF2F245FD35}"/>
              </a:ext>
            </a:extLst>
          </p:cNvPr>
          <p:cNvGrpSpPr/>
          <p:nvPr/>
        </p:nvGrpSpPr>
        <p:grpSpPr>
          <a:xfrm>
            <a:off x="9774445" y="3863864"/>
            <a:ext cx="2189862" cy="1246073"/>
            <a:chOff x="9011306" y="4508859"/>
            <a:chExt cx="2189862" cy="1246073"/>
          </a:xfrm>
        </p:grpSpPr>
        <p:sp>
          <p:nvSpPr>
            <p:cNvPr id="87" name="Rounded Rectangular Callout 86">
              <a:extLst>
                <a:ext uri="{FF2B5EF4-FFF2-40B4-BE49-F238E27FC236}">
                  <a16:creationId xmlns:a16="http://schemas.microsoft.com/office/drawing/2014/main" id="{B8D9E065-4445-1FCB-4555-64E5E14AD552}"/>
                </a:ext>
              </a:extLst>
            </p:cNvPr>
            <p:cNvSpPr/>
            <p:nvPr/>
          </p:nvSpPr>
          <p:spPr>
            <a:xfrm>
              <a:off x="9011306" y="4508859"/>
              <a:ext cx="2189862" cy="1246073"/>
            </a:xfrm>
            <a:prstGeom prst="wedgeRoundRectCallout">
              <a:avLst>
                <a:gd name="adj1" fmla="val -94577"/>
                <a:gd name="adj2" fmla="val -24396"/>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TextBox 87">
              <a:extLst>
                <a:ext uri="{FF2B5EF4-FFF2-40B4-BE49-F238E27FC236}">
                  <a16:creationId xmlns:a16="http://schemas.microsoft.com/office/drawing/2014/main" id="{5F507191-ED1F-0B01-777C-07BA7DD6FE1E}"/>
                </a:ext>
              </a:extLst>
            </p:cNvPr>
            <p:cNvSpPr txBox="1"/>
            <p:nvPr/>
          </p:nvSpPr>
          <p:spPr>
            <a:xfrm>
              <a:off x="9108230" y="4571197"/>
              <a:ext cx="2021398" cy="1169551"/>
            </a:xfrm>
            <a:prstGeom prst="rect">
              <a:avLst/>
            </a:prstGeom>
            <a:noFill/>
          </p:spPr>
          <p:txBody>
            <a:bodyPr wrap="square">
              <a:spAutoFit/>
            </a:bodyPr>
            <a:lstStyle/>
            <a:p>
              <a:pPr algn="just"/>
              <a:r>
                <a:rPr lang="en-US" sz="1400" b="1" i="1" dirty="0"/>
                <a:t>If you had tried full-braking, I would not have died</a:t>
              </a:r>
              <a:r>
                <a:rPr lang="ko-KR" altLang="en-US" sz="1400" b="1" i="1" dirty="0"/>
                <a:t> </a:t>
              </a:r>
              <a:r>
                <a:rPr lang="en-US" altLang="ko-KR" sz="1400" b="1" i="1" dirty="0"/>
                <a:t>at least</a:t>
              </a:r>
              <a:r>
                <a:rPr lang="en-US" sz="1400" b="1" i="1" dirty="0"/>
                <a:t>. So you take the partial blame!</a:t>
              </a:r>
            </a:p>
          </p:txBody>
        </p:sp>
      </p:grpSp>
      <p:sp>
        <p:nvSpPr>
          <p:cNvPr id="89" name="TextBox 88">
            <a:extLst>
              <a:ext uri="{FF2B5EF4-FFF2-40B4-BE49-F238E27FC236}">
                <a16:creationId xmlns:a16="http://schemas.microsoft.com/office/drawing/2014/main" id="{83A777B5-777E-59E2-DB43-4D1981E2EDC9}"/>
              </a:ext>
            </a:extLst>
          </p:cNvPr>
          <p:cNvSpPr txBox="1"/>
          <p:nvPr/>
        </p:nvSpPr>
        <p:spPr>
          <a:xfrm>
            <a:off x="1337106" y="6316209"/>
            <a:ext cx="9766418" cy="276999"/>
          </a:xfrm>
          <a:prstGeom prst="rect">
            <a:avLst/>
          </a:prstGeom>
          <a:noFill/>
        </p:spPr>
        <p:txBody>
          <a:bodyPr wrap="square" rtlCol="0">
            <a:spAutoFit/>
          </a:bodyPr>
          <a:lstStyle/>
          <a:p>
            <a:r>
              <a:rPr lang="en-US" sz="1200" dirty="0"/>
              <a:t>[1] Kahan, M. (1989). Causation and incentives to take care under the negligence rule. </a:t>
            </a:r>
            <a:r>
              <a:rPr lang="en-US" sz="1200" i="1" dirty="0"/>
              <a:t>The Journal of Legal Studies</a:t>
            </a:r>
            <a:r>
              <a:rPr lang="en-US" sz="1200" dirty="0"/>
              <a:t>, </a:t>
            </a:r>
            <a:r>
              <a:rPr lang="en-US" sz="1200" i="1" dirty="0"/>
              <a:t>18</a:t>
            </a:r>
            <a:r>
              <a:rPr lang="en-US" sz="1200" dirty="0"/>
              <a:t>(2), 427-447.</a:t>
            </a:r>
            <a:endParaRPr lang="en-US" sz="2000" dirty="0"/>
          </a:p>
        </p:txBody>
      </p:sp>
    </p:spTree>
    <p:extLst>
      <p:ext uri="{BB962C8B-B14F-4D97-AF65-F5344CB8AC3E}">
        <p14:creationId xmlns:p14="http://schemas.microsoft.com/office/powerpoint/2010/main" val="1738794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Collision Detection</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20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a:xfrm>
                <a:off x="157506" y="1032691"/>
                <a:ext cx="12191999" cy="4792617"/>
              </a:xfrm>
            </p:spPr>
            <p:txBody>
              <a:bodyPr/>
              <a:lstStyle/>
              <a:p>
                <a:r>
                  <a:rPr lang="en-US" dirty="0"/>
                  <a:t>Lane-changing mode: AV also detects the collision area in the target lane</a:t>
                </a:r>
              </a:p>
              <a:p>
                <a:pPr lvl="1"/>
                <a:r>
                  <a:rPr lang="en-US" dirty="0"/>
                  <a:t>AV’s assumption #1: </a:t>
                </a:r>
                <a:r>
                  <a:rPr lang="en-US" i="1" dirty="0"/>
                  <a:t>“Others will not notice my lane-changing until I get into their lane!” </a:t>
                </a:r>
                <a:endParaRPr lang="en-US" dirty="0"/>
              </a:p>
              <a:p>
                <a:pPr lvl="2"/>
                <a:r>
                  <a:rPr lang="en-US" dirty="0"/>
                  <a:t>Lengthened by longer response time: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𝑒𝑛𝑡𝑒𝑟</m:t>
                        </m:r>
                      </m:sub>
                    </m:sSub>
                  </m:oMath>
                </a14:m>
                <a:endParaRPr lang="en-US" dirty="0"/>
              </a:p>
              <a:p>
                <a:pPr lvl="1"/>
                <a:r>
                  <a:rPr lang="en-US" dirty="0"/>
                  <a:t>AV’s assumption #2: </a:t>
                </a:r>
                <a:r>
                  <a:rPr lang="en-US" b="1" i="1" dirty="0"/>
                  <a:t>“I will not enter the lane, whenever I cut into other’s RE!” </a:t>
                </a:r>
                <a:endParaRPr lang="en-US" dirty="0"/>
              </a:p>
              <a:p>
                <a:pPr lvl="2"/>
                <a:r>
                  <a:rPr lang="en-US" dirty="0"/>
                  <a:t>Widened by lane width: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𝑾</m:t>
                        </m:r>
                      </m:e>
                      <m:sub>
                        <m:r>
                          <a:rPr lang="en-US" b="1" i="1" smtClean="0">
                            <a:latin typeface="Cambria Math" panose="02040503050406030204" pitchFamily="18" charset="0"/>
                            <a:ea typeface="Cambria Math" panose="02040503050406030204" pitchFamily="18" charset="0"/>
                          </a:rPr>
                          <m:t>𝒄</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𝒀</m:t>
                    </m:r>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𝑾</m:t>
                        </m:r>
                      </m:e>
                      <m:sub>
                        <m:r>
                          <a:rPr lang="en-US" b="1" i="1" smtClean="0">
                            <a:latin typeface="Cambria Math" panose="02040503050406030204" pitchFamily="18" charset="0"/>
                            <a:ea typeface="Cambria Math" panose="02040503050406030204" pitchFamily="18" charset="0"/>
                          </a:rPr>
                          <m:t>𝑳𝒂𝒏𝒆</m:t>
                        </m:r>
                      </m:sub>
                    </m:sSub>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𝒀</m:t>
                    </m:r>
                    <m:r>
                      <a:rPr lang="en-US" b="1" i="1">
                        <a:latin typeface="Cambria Math" panose="02040503050406030204" pitchFamily="18" charset="0"/>
                        <a:ea typeface="Cambria Math" panose="02040503050406030204" pitchFamily="18" charset="0"/>
                      </a:rPr>
                      <m:t>)</m:t>
                    </m:r>
                  </m:oMath>
                </a14:m>
                <a:endParaRPr lang="en-US" b="1" dirty="0"/>
              </a:p>
            </p:txBody>
          </p:sp>
        </mc:Choice>
        <mc:Fallback xmlns="">
          <p:sp>
            <p:nvSpPr>
              <p:cNvPr id="4" name="Content Placeholder 3">
                <a:extLst>
                  <a:ext uri="{FF2B5EF4-FFF2-40B4-BE49-F238E27FC236}">
                    <a16:creationId xmlns:a16="http://schemas.microsoft.com/office/drawing/2014/main" id="{21A15C32-781E-4D0C-B3DC-A83A570444FC}"/>
                  </a:ext>
                </a:extLst>
              </p:cNvPr>
              <p:cNvSpPr>
                <a:spLocks noGrp="1" noRot="1" noChangeAspect="1" noMove="1" noResize="1" noEditPoints="1" noAdjustHandles="1" noChangeArrowheads="1" noChangeShapeType="1" noTextEdit="1"/>
              </p:cNvSpPr>
              <p:nvPr>
                <p:ph sz="quarter" idx="1"/>
              </p:nvPr>
            </p:nvSpPr>
            <p:spPr>
              <a:xfrm>
                <a:off x="157506" y="1032691"/>
                <a:ext cx="12191999" cy="4792617"/>
              </a:xfrm>
              <a:blipFill>
                <a:blip r:embed="rId3"/>
                <a:stretch>
                  <a:fillRect l="-520" t="-1323"/>
                </a:stretch>
              </a:blipFill>
            </p:spPr>
            <p:txBody>
              <a:bodyPr/>
              <a:lstStyle/>
              <a:p>
                <a:r>
                  <a:rPr lang="en-US">
                    <a:noFill/>
                  </a:rPr>
                  <a:t> </a:t>
                </a:r>
              </a:p>
            </p:txBody>
          </p:sp>
        </mc:Fallback>
      </mc:AlternateContent>
      <p:cxnSp>
        <p:nvCxnSpPr>
          <p:cNvPr id="269" name="Straight Connector 268">
            <a:extLst>
              <a:ext uri="{FF2B5EF4-FFF2-40B4-BE49-F238E27FC236}">
                <a16:creationId xmlns:a16="http://schemas.microsoft.com/office/drawing/2014/main" id="{57AA2965-25B7-B462-868F-C9F4505A0416}"/>
              </a:ext>
            </a:extLst>
          </p:cNvPr>
          <p:cNvCxnSpPr>
            <a:cxnSpLocks/>
          </p:cNvCxnSpPr>
          <p:nvPr/>
        </p:nvCxnSpPr>
        <p:spPr>
          <a:xfrm>
            <a:off x="705872" y="3840276"/>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B924FEE-A943-6820-D1A2-D2B6B945F031}"/>
              </a:ext>
            </a:extLst>
          </p:cNvPr>
          <p:cNvCxnSpPr>
            <a:cxnSpLocks/>
          </p:cNvCxnSpPr>
          <p:nvPr/>
        </p:nvCxnSpPr>
        <p:spPr>
          <a:xfrm>
            <a:off x="709754" y="4543464"/>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3CC5E06-5D23-BD2D-EC14-C61548A9ABC0}"/>
              </a:ext>
            </a:extLst>
          </p:cNvPr>
          <p:cNvCxnSpPr>
            <a:cxnSpLocks/>
          </p:cNvCxnSpPr>
          <p:nvPr/>
        </p:nvCxnSpPr>
        <p:spPr>
          <a:xfrm>
            <a:off x="705872" y="5316350"/>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72" name="Picture 271">
            <a:extLst>
              <a:ext uri="{FF2B5EF4-FFF2-40B4-BE49-F238E27FC236}">
                <a16:creationId xmlns:a16="http://schemas.microsoft.com/office/drawing/2014/main" id="{6A2AB219-B4A0-D326-E6F8-F2386E6ACF03}"/>
              </a:ext>
            </a:extLst>
          </p:cNvPr>
          <p:cNvPicPr>
            <a:picLocks noChangeAspect="1"/>
          </p:cNvPicPr>
          <p:nvPr/>
        </p:nvPicPr>
        <p:blipFill>
          <a:blip r:embed="rId4"/>
          <a:stretch>
            <a:fillRect/>
          </a:stretch>
        </p:blipFill>
        <p:spPr>
          <a:xfrm>
            <a:off x="1770325" y="3933130"/>
            <a:ext cx="795722" cy="397862"/>
          </a:xfrm>
          <a:prstGeom prst="rect">
            <a:avLst/>
          </a:prstGeom>
        </p:spPr>
      </p:pic>
      <p:sp>
        <p:nvSpPr>
          <p:cNvPr id="273" name="Rectangle 272">
            <a:extLst>
              <a:ext uri="{FF2B5EF4-FFF2-40B4-BE49-F238E27FC236}">
                <a16:creationId xmlns:a16="http://schemas.microsoft.com/office/drawing/2014/main" id="{D37F8BBE-E744-5FB6-462B-4FE93A7DC1EC}"/>
              </a:ext>
            </a:extLst>
          </p:cNvPr>
          <p:cNvSpPr/>
          <p:nvPr/>
        </p:nvSpPr>
        <p:spPr>
          <a:xfrm>
            <a:off x="688381" y="3700724"/>
            <a:ext cx="11095264" cy="168547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4" name="Straight Connector 273">
            <a:extLst>
              <a:ext uri="{FF2B5EF4-FFF2-40B4-BE49-F238E27FC236}">
                <a16:creationId xmlns:a16="http://schemas.microsoft.com/office/drawing/2014/main" id="{E7718EED-064B-3974-DBC1-C5CFC2251920}"/>
              </a:ext>
            </a:extLst>
          </p:cNvPr>
          <p:cNvCxnSpPr>
            <a:cxnSpLocks/>
          </p:cNvCxnSpPr>
          <p:nvPr/>
        </p:nvCxnSpPr>
        <p:spPr>
          <a:xfrm>
            <a:off x="705872" y="3840276"/>
            <a:ext cx="11095264"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7E3B4037-0648-18A2-289B-BD1E6A96A458}"/>
              </a:ext>
            </a:extLst>
          </p:cNvPr>
          <p:cNvCxnSpPr>
            <a:cxnSpLocks/>
          </p:cNvCxnSpPr>
          <p:nvPr/>
        </p:nvCxnSpPr>
        <p:spPr>
          <a:xfrm>
            <a:off x="709754" y="4543464"/>
            <a:ext cx="11095264"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492D5352-0340-E71B-EAC9-AD3F907C1DD7}"/>
              </a:ext>
            </a:extLst>
          </p:cNvPr>
          <p:cNvSpPr/>
          <p:nvPr/>
        </p:nvSpPr>
        <p:spPr>
          <a:xfrm>
            <a:off x="607902" y="3638354"/>
            <a:ext cx="11291206" cy="1849442"/>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7" name="Straight Connector 276">
            <a:extLst>
              <a:ext uri="{FF2B5EF4-FFF2-40B4-BE49-F238E27FC236}">
                <a16:creationId xmlns:a16="http://schemas.microsoft.com/office/drawing/2014/main" id="{A4353451-DC2D-F499-0606-DC4C54096801}"/>
              </a:ext>
            </a:extLst>
          </p:cNvPr>
          <p:cNvCxnSpPr>
            <a:cxnSpLocks/>
          </p:cNvCxnSpPr>
          <p:nvPr/>
        </p:nvCxnSpPr>
        <p:spPr>
          <a:xfrm>
            <a:off x="723266" y="5300578"/>
            <a:ext cx="11095264"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43DDB6AD-B15E-D4B4-0C77-9CC2354CF7F1}"/>
              </a:ext>
            </a:extLst>
          </p:cNvPr>
          <p:cNvSpPr/>
          <p:nvPr/>
        </p:nvSpPr>
        <p:spPr>
          <a:xfrm rot="1134688">
            <a:off x="6125400" y="4457670"/>
            <a:ext cx="1700472" cy="394980"/>
          </a:xfrm>
          <a:prstGeom prst="rect">
            <a:avLst/>
          </a:prstGeom>
          <a:solidFill>
            <a:srgbClr val="FFFFFF">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153ED352-E8FA-1757-DE0A-B1B016589EA3}"/>
                  </a:ext>
                </a:extLst>
              </p:cNvPr>
              <p:cNvSpPr txBox="1"/>
              <p:nvPr/>
            </p:nvSpPr>
            <p:spPr>
              <a:xfrm>
                <a:off x="7747039" y="4104350"/>
                <a:ext cx="527913"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𝐿𝐸</m:t>
                          </m:r>
                        </m:e>
                        <m:sub>
                          <m:r>
                            <a:rPr lang="en-US" b="0" i="1" smtClean="0">
                              <a:solidFill>
                                <a:schemeClr val="bg1"/>
                              </a:solidFill>
                              <a:latin typeface="Cambria Math" panose="02040503050406030204" pitchFamily="18" charset="0"/>
                            </a:rPr>
                            <m:t>𝑒𝑔𝑜</m:t>
                          </m:r>
                        </m:sub>
                      </m:sSub>
                    </m:oMath>
                  </m:oMathPara>
                </a14:m>
                <a:endParaRPr lang="en-US" dirty="0">
                  <a:solidFill>
                    <a:schemeClr val="bg1"/>
                  </a:solidFill>
                </a:endParaRPr>
              </a:p>
            </p:txBody>
          </p:sp>
        </mc:Choice>
        <mc:Fallback xmlns="">
          <p:sp>
            <p:nvSpPr>
              <p:cNvPr id="281" name="TextBox 280">
                <a:extLst>
                  <a:ext uri="{FF2B5EF4-FFF2-40B4-BE49-F238E27FC236}">
                    <a16:creationId xmlns:a16="http://schemas.microsoft.com/office/drawing/2014/main" id="{153ED352-E8FA-1757-DE0A-B1B016589EA3}"/>
                  </a:ext>
                </a:extLst>
              </p:cNvPr>
              <p:cNvSpPr txBox="1">
                <a:spLocks noRot="1" noChangeAspect="1" noMove="1" noResize="1" noEditPoints="1" noAdjustHandles="1" noChangeArrowheads="1" noChangeShapeType="1" noTextEdit="1"/>
              </p:cNvSpPr>
              <p:nvPr/>
            </p:nvSpPr>
            <p:spPr>
              <a:xfrm>
                <a:off x="7747039" y="4104350"/>
                <a:ext cx="527913" cy="391902"/>
              </a:xfrm>
              <a:prstGeom prst="rect">
                <a:avLst/>
              </a:prstGeom>
              <a:blipFill>
                <a:blip r:embed="rId7"/>
                <a:stretch>
                  <a:fillRect r="-33333" b="-3125"/>
                </a:stretch>
              </a:blipFill>
            </p:spPr>
            <p:txBody>
              <a:bodyPr/>
              <a:lstStyle/>
              <a:p>
                <a:r>
                  <a:rPr lang="en-US">
                    <a:noFill/>
                  </a:rPr>
                  <a:t> </a:t>
                </a:r>
              </a:p>
            </p:txBody>
          </p:sp>
        </mc:Fallback>
      </mc:AlternateContent>
      <p:sp>
        <p:nvSpPr>
          <p:cNvPr id="282" name="Rectangle 281">
            <a:extLst>
              <a:ext uri="{FF2B5EF4-FFF2-40B4-BE49-F238E27FC236}">
                <a16:creationId xmlns:a16="http://schemas.microsoft.com/office/drawing/2014/main" id="{C24B7748-B907-52EE-D140-2C1A9F190DC8}"/>
              </a:ext>
            </a:extLst>
          </p:cNvPr>
          <p:cNvSpPr/>
          <p:nvPr/>
        </p:nvSpPr>
        <p:spPr>
          <a:xfrm>
            <a:off x="7701131" y="4713590"/>
            <a:ext cx="1700472" cy="394980"/>
          </a:xfrm>
          <a:prstGeom prst="rect">
            <a:avLst/>
          </a:prstGeom>
          <a:solidFill>
            <a:srgbClr val="FFFFFF">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6" name="Rectangle 285">
            <a:extLst>
              <a:ext uri="{FF2B5EF4-FFF2-40B4-BE49-F238E27FC236}">
                <a16:creationId xmlns:a16="http://schemas.microsoft.com/office/drawing/2014/main" id="{02B13EA2-C106-FBDD-1CC1-DBC32550CD0C}"/>
              </a:ext>
            </a:extLst>
          </p:cNvPr>
          <p:cNvSpPr/>
          <p:nvPr/>
        </p:nvSpPr>
        <p:spPr>
          <a:xfrm>
            <a:off x="1804783" y="4542437"/>
            <a:ext cx="4653769" cy="773760"/>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
            <a:extLst>
              <a:ext uri="{FF2B5EF4-FFF2-40B4-BE49-F238E27FC236}">
                <a16:creationId xmlns:a16="http://schemas.microsoft.com/office/drawing/2014/main" id="{A8E4BC42-5A28-68EE-C5F4-125E985A1142}"/>
              </a:ext>
            </a:extLst>
          </p:cNvPr>
          <p:cNvGrpSpPr/>
          <p:nvPr/>
        </p:nvGrpSpPr>
        <p:grpSpPr>
          <a:xfrm>
            <a:off x="1814408" y="4733035"/>
            <a:ext cx="2245066" cy="429216"/>
            <a:chOff x="1814408" y="4733035"/>
            <a:chExt cx="2245066" cy="429216"/>
          </a:xfrm>
        </p:grpSpPr>
        <p:sp>
          <p:nvSpPr>
            <p:cNvPr id="41" name="Rectangle 40">
              <a:extLst>
                <a:ext uri="{FF2B5EF4-FFF2-40B4-BE49-F238E27FC236}">
                  <a16:creationId xmlns:a16="http://schemas.microsoft.com/office/drawing/2014/main" id="{31C74ACC-6B7F-1737-FF45-0565D04B156C}"/>
                </a:ext>
              </a:extLst>
            </p:cNvPr>
            <p:cNvSpPr/>
            <p:nvPr/>
          </p:nvSpPr>
          <p:spPr>
            <a:xfrm>
              <a:off x="1814408" y="4733518"/>
              <a:ext cx="2245066" cy="428733"/>
            </a:xfrm>
            <a:prstGeom prst="rect">
              <a:avLst/>
            </a:prstGeom>
            <a:solidFill>
              <a:srgbClr val="00B050">
                <a:alpha val="50196"/>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5" name="Picture 284">
              <a:extLst>
                <a:ext uri="{FF2B5EF4-FFF2-40B4-BE49-F238E27FC236}">
                  <a16:creationId xmlns:a16="http://schemas.microsoft.com/office/drawing/2014/main" id="{C2CDE355-A67D-D882-324E-48081394A56F}"/>
                </a:ext>
              </a:extLst>
            </p:cNvPr>
            <p:cNvPicPr>
              <a:picLocks noChangeAspect="1"/>
            </p:cNvPicPr>
            <p:nvPr/>
          </p:nvPicPr>
          <p:blipFill>
            <a:blip r:embed="rId4"/>
            <a:stretch>
              <a:fillRect/>
            </a:stretch>
          </p:blipFill>
          <p:spPr>
            <a:xfrm>
              <a:off x="1814408" y="4746749"/>
              <a:ext cx="795722" cy="397862"/>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B7CC8E-0F19-4021-5602-EE4F4F32EE03}"/>
                    </a:ext>
                  </a:extLst>
                </p:cNvPr>
                <p:cNvSpPr txBox="1"/>
                <p:nvPr/>
              </p:nvSpPr>
              <p:spPr>
                <a:xfrm>
                  <a:off x="1875992" y="4733035"/>
                  <a:ext cx="5279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𝑐</m:t>
                        </m:r>
                      </m:oMath>
                    </m:oMathPara>
                  </a14:m>
                  <a:endParaRPr lang="en-US" dirty="0">
                    <a:solidFill>
                      <a:schemeClr val="bg1"/>
                    </a:solidFill>
                  </a:endParaRPr>
                </a:p>
              </p:txBody>
            </p:sp>
          </mc:Choice>
          <mc:Fallback xmlns="">
            <p:sp>
              <p:nvSpPr>
                <p:cNvPr id="26" name="TextBox 25">
                  <a:extLst>
                    <a:ext uri="{FF2B5EF4-FFF2-40B4-BE49-F238E27FC236}">
                      <a16:creationId xmlns:a16="http://schemas.microsoft.com/office/drawing/2014/main" id="{D6B7CC8E-0F19-4021-5602-EE4F4F32EE03}"/>
                    </a:ext>
                  </a:extLst>
                </p:cNvPr>
                <p:cNvSpPr txBox="1">
                  <a:spLocks noRot="1" noChangeAspect="1" noMove="1" noResize="1" noEditPoints="1" noAdjustHandles="1" noChangeArrowheads="1" noChangeShapeType="1" noTextEdit="1"/>
                </p:cNvSpPr>
                <p:nvPr/>
              </p:nvSpPr>
              <p:spPr>
                <a:xfrm>
                  <a:off x="1875992" y="4733035"/>
                  <a:ext cx="527913" cy="369332"/>
                </a:xfrm>
                <a:prstGeom prst="rect">
                  <a:avLst/>
                </a:prstGeom>
                <a:blipFill>
                  <a:blip r:embed="rId8"/>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47596F10-4ACE-9229-2489-4E4BD29A16CC}"/>
              </a:ext>
            </a:extLst>
          </p:cNvPr>
          <p:cNvGrpSpPr/>
          <p:nvPr/>
        </p:nvGrpSpPr>
        <p:grpSpPr>
          <a:xfrm rot="20854801">
            <a:off x="3246269" y="3950266"/>
            <a:ext cx="793762" cy="406647"/>
            <a:chOff x="4647023" y="3910997"/>
            <a:chExt cx="793762" cy="406647"/>
          </a:xfrm>
        </p:grpSpPr>
        <p:pic>
          <p:nvPicPr>
            <p:cNvPr id="28" name="Picture 27">
              <a:extLst>
                <a:ext uri="{FF2B5EF4-FFF2-40B4-BE49-F238E27FC236}">
                  <a16:creationId xmlns:a16="http://schemas.microsoft.com/office/drawing/2014/main" id="{0064526F-08F6-B3DA-3883-0203558FB819}"/>
                </a:ext>
              </a:extLst>
            </p:cNvPr>
            <p:cNvPicPr>
              <a:picLocks noChangeAspect="1"/>
            </p:cNvPicPr>
            <p:nvPr/>
          </p:nvPicPr>
          <p:blipFill>
            <a:blip r:embed="rId9"/>
            <a:stretch>
              <a:fillRect/>
            </a:stretch>
          </p:blipFill>
          <p:spPr>
            <a:xfrm rot="735420">
              <a:off x="4647023" y="3920001"/>
              <a:ext cx="793762" cy="397643"/>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C1ABDEB-3435-D6D4-086B-BE878B97AE17}"/>
                    </a:ext>
                  </a:extLst>
                </p:cNvPr>
                <p:cNvSpPr txBox="1"/>
                <p:nvPr/>
              </p:nvSpPr>
              <p:spPr>
                <a:xfrm rot="735420">
                  <a:off x="4805634" y="3910997"/>
                  <a:ext cx="5279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29" name="TextBox 28">
                  <a:extLst>
                    <a:ext uri="{FF2B5EF4-FFF2-40B4-BE49-F238E27FC236}">
                      <a16:creationId xmlns:a16="http://schemas.microsoft.com/office/drawing/2014/main" id="{CC1ABDEB-3435-D6D4-086B-BE878B97AE17}"/>
                    </a:ext>
                  </a:extLst>
                </p:cNvPr>
                <p:cNvSpPr txBox="1">
                  <a:spLocks noRot="1" noChangeAspect="1" noMove="1" noResize="1" noEditPoints="1" noAdjustHandles="1" noChangeArrowheads="1" noChangeShapeType="1" noTextEdit="1"/>
                </p:cNvSpPr>
                <p:nvPr/>
              </p:nvSpPr>
              <p:spPr>
                <a:xfrm rot="735420">
                  <a:off x="4805634" y="3910997"/>
                  <a:ext cx="527913" cy="369332"/>
                </a:xfrm>
                <a:prstGeom prst="rect">
                  <a:avLst/>
                </a:prstGeom>
                <a:blipFill>
                  <a:blip r:embed="rId10"/>
                  <a:stretch>
                    <a:fillRect r="-4651" b="-1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422332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3.75E-6 -3.33333E-6 L 0.19596 -0.00047 " pathEditMode="relative" rAng="0" ptsTypes="AA">
                                      <p:cBhvr>
                                        <p:cTn id="6" dur="2000" fill="hold"/>
                                        <p:tgtEl>
                                          <p:spTgt spid="5"/>
                                        </p:tgtEl>
                                        <p:attrNameLst>
                                          <p:attrName>ppt_x</p:attrName>
                                          <p:attrName>ppt_y</p:attrName>
                                        </p:attrNameLst>
                                      </p:cBhvr>
                                      <p:rCtr x="9766" y="0"/>
                                    </p:animMotion>
                                  </p:childTnLst>
                                </p:cTn>
                              </p:par>
                              <p:par>
                                <p:cTn id="7" presetID="0" presetClass="path" presetSubtype="0" accel="50000" decel="50000" fill="hold" nodeType="withEffect">
                                  <p:stCondLst>
                                    <p:cond delay="0"/>
                                  </p:stCondLst>
                                  <p:childTnLst>
                                    <p:animMotion origin="layout" path="M 1.875E-6 4.44444E-6 L 0.08359 0.00069 C 0.11289 0.00486 0.14375 0.01365 0.17474 0.02361 " pathEditMode="relative" rAng="0" ptsTypes="AAA">
                                      <p:cBhvr>
                                        <p:cTn id="8" dur="2000" fill="hold"/>
                                        <p:tgtEl>
                                          <p:spTgt spid="7"/>
                                        </p:tgtEl>
                                        <p:attrNameLst>
                                          <p:attrName>ppt_x</p:attrName>
                                          <p:attrName>ppt_y</p:attrName>
                                        </p:attrNameLst>
                                      </p:cBhvr>
                                      <p:rCtr x="8737" y="1181"/>
                                    </p:animMotion>
                                  </p:childTnLst>
                                </p:cTn>
                              </p:par>
                              <p:par>
                                <p:cTn id="9" presetID="8" presetClass="emph" presetSubtype="0" fill="hold" nodeType="withEffect">
                                  <p:stCondLst>
                                    <p:cond delay="0"/>
                                  </p:stCondLst>
                                  <p:childTnLst>
                                    <p:animRot by="600000">
                                      <p:cBhvr>
                                        <p:cTn id="10" dur="2000" fill="hold"/>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19661 -0.00093 L 0.41119 -0.00787 " pathEditMode="relative" rAng="0" ptsTypes="AA">
                                      <p:cBhvr>
                                        <p:cTn id="14" dur="2000" fill="hold"/>
                                        <p:tgtEl>
                                          <p:spTgt spid="5"/>
                                        </p:tgtEl>
                                        <p:attrNameLst>
                                          <p:attrName>ppt_x</p:attrName>
                                          <p:attrName>ppt_y</p:attrName>
                                        </p:attrNameLst>
                                      </p:cBhvr>
                                      <p:rCtr x="10729"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Collision Avoidance and Mitigation</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a:xfrm>
            <a:off x="822845" y="6291348"/>
            <a:ext cx="1261164" cy="365760"/>
          </a:xfrm>
        </p:spPr>
        <p:txBody>
          <a:bodyPr/>
          <a:lstStyle/>
          <a:p>
            <a:fld id="{E8F92A37-2A0B-8E4C-9ABC-FE271A1E1749}" type="slidenum">
              <a:rPr lang="en-US" smtClean="0"/>
              <a:t>21</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a:xfrm>
                <a:off x="157506" y="976419"/>
                <a:ext cx="12034494" cy="5016416"/>
              </a:xfrm>
            </p:spPr>
            <p:txBody>
              <a:bodyPr>
                <a:normAutofit/>
              </a:bodyPr>
              <a:lstStyle/>
              <a:p>
                <a:r>
                  <a:rPr lang="en-US" spc="-150" dirty="0"/>
                  <a:t>First, </a:t>
                </a:r>
                <a:r>
                  <a:rPr lang="en-US" spc="-150" dirty="0" err="1"/>
                  <a:t>BlaFT</a:t>
                </a:r>
                <a:r>
                  <a:rPr lang="en-US" spc="-150" dirty="0"/>
                  <a:t> finds out multiple pairs of </a:t>
                </a:r>
                <a:r>
                  <a:rPr lang="en-US" b="1" spc="-150" dirty="0"/>
                  <a:t>safe</a:t>
                </a:r>
                <a:r>
                  <a:rPr lang="en-US" spc="-150" dirty="0"/>
                  <a:t> </a:t>
                </a:r>
                <a:r>
                  <a:rPr lang="en-US" b="1" spc="-150" dirty="0"/>
                  <a:t>trajectory (</a:t>
                </a:r>
                <a14:m>
                  <m:oMath xmlns:m="http://schemas.openxmlformats.org/officeDocument/2006/math">
                    <m:r>
                      <a:rPr lang="en-US" b="1" i="1" spc="-150">
                        <a:solidFill>
                          <a:srgbClr val="00B050"/>
                        </a:solidFill>
                        <a:latin typeface="Cambria Math" panose="02040503050406030204" pitchFamily="18" charset="0"/>
                      </a:rPr>
                      <m:t>𝑾𝑷</m:t>
                    </m:r>
                    <m:r>
                      <a:rPr lang="en-US" b="1" i="1" spc="-150">
                        <a:solidFill>
                          <a:srgbClr val="00B050"/>
                        </a:solidFill>
                        <a:latin typeface="Cambria Math" panose="02040503050406030204" pitchFamily="18" charset="0"/>
                      </a:rPr>
                      <m:t>′</m:t>
                    </m:r>
                  </m:oMath>
                </a14:m>
                <a:r>
                  <a:rPr lang="en-US" b="1" spc="-150" dirty="0"/>
                  <a:t>)</a:t>
                </a:r>
                <a:r>
                  <a:rPr lang="en-US" spc="-150" dirty="0"/>
                  <a:t> and </a:t>
                </a:r>
                <a:r>
                  <a:rPr lang="en-US" b="1" spc="-150" dirty="0"/>
                  <a:t>acceleration (</a:t>
                </a:r>
                <a14:m>
                  <m:oMath xmlns:m="http://schemas.openxmlformats.org/officeDocument/2006/math">
                    <m:r>
                      <a:rPr lang="en-US" b="1" i="0" spc="-150" smtClean="0">
                        <a:solidFill>
                          <a:srgbClr val="00B050"/>
                        </a:solidFill>
                        <a:latin typeface="Cambria Math" panose="02040503050406030204" pitchFamily="18" charset="0"/>
                      </a:rPr>
                      <m:t>𝐚</m:t>
                    </m:r>
                    <m:r>
                      <a:rPr lang="en-US" b="1" i="1" spc="-150" smtClean="0">
                        <a:solidFill>
                          <a:srgbClr val="00B050"/>
                        </a:solidFill>
                        <a:latin typeface="Cambria Math" panose="02040503050406030204" pitchFamily="18" charset="0"/>
                      </a:rPr>
                      <m:t>′</m:t>
                    </m:r>
                  </m:oMath>
                </a14:m>
                <a:r>
                  <a:rPr lang="en-US" b="1" spc="-150" dirty="0"/>
                  <a:t>)</a:t>
                </a:r>
                <a:endParaRPr lang="en-US" spc="-150" dirty="0"/>
              </a:p>
              <a:p>
                <a:pPr lvl="1"/>
                <a:r>
                  <a:rPr lang="en-US" dirty="0"/>
                  <a:t>Safe trajectories make </a:t>
                </a:r>
                <a:r>
                  <a:rPr lang="en-US" dirty="0" err="1"/>
                  <a:t>BlaFT</a:t>
                </a:r>
                <a:r>
                  <a:rPr lang="en-US" dirty="0"/>
                  <a:t> disjoint with the collision area. (At most one lane change)</a:t>
                </a:r>
              </a:p>
              <a:p>
                <a:pPr lvl="1"/>
                <a:endParaRPr lang="en-US" dirty="0"/>
              </a:p>
              <a:p>
                <a:pPr lvl="1"/>
                <a:endParaRPr lang="en-US" dirty="0"/>
              </a:p>
              <a:p>
                <a:pPr lvl="1"/>
                <a:endParaRPr lang="en-US" dirty="0"/>
              </a:p>
              <a:p>
                <a:pPr lvl="1"/>
                <a:endParaRPr lang="en-US" dirty="0"/>
              </a:p>
              <a:p>
                <a:pPr lvl="1"/>
                <a:r>
                  <a:rPr lang="en-US" dirty="0"/>
                  <a:t>Safe acceleration rates make </a:t>
                </a:r>
                <a:r>
                  <a:rPr lang="en-US" dirty="0" err="1"/>
                  <a:t>BlaFT</a:t>
                </a:r>
                <a:r>
                  <a:rPr lang="en-US" dirty="0"/>
                  <a:t> safe from other vehicles. (</a:t>
                </a:r>
                <a14:m>
                  <m:oMath xmlns:m="http://schemas.openxmlformats.org/officeDocument/2006/math">
                    <m:sSub>
                      <m:sSubPr>
                        <m:ctrlPr>
                          <a:rPr lang="en-US" b="1" i="1" smtClean="0">
                            <a:solidFill>
                              <a:srgbClr val="002060"/>
                            </a:solidFill>
                            <a:latin typeface="Cambria Math" panose="02040503050406030204" pitchFamily="18" charset="0"/>
                          </a:rPr>
                        </m:ctrlPr>
                      </m:sSubPr>
                      <m:e>
                        <m:r>
                          <a:rPr lang="en-US" b="1" i="1" smtClean="0">
                            <a:solidFill>
                              <a:srgbClr val="002060"/>
                            </a:solidFill>
                            <a:latin typeface="Cambria Math" panose="02040503050406030204" pitchFamily="18" charset="0"/>
                          </a:rPr>
                          <m:t>𝒂</m:t>
                        </m:r>
                        <m:r>
                          <a:rPr lang="en-US" b="1" i="1">
                            <a:solidFill>
                              <a:srgbClr val="002060"/>
                            </a:solidFill>
                            <a:latin typeface="Cambria Math" panose="02040503050406030204" pitchFamily="18" charset="0"/>
                          </a:rPr>
                          <m:t>′</m:t>
                        </m:r>
                      </m:e>
                      <m:sub>
                        <m:r>
                          <a:rPr lang="en-US" b="1" i="1" smtClean="0">
                            <a:solidFill>
                              <a:srgbClr val="002060"/>
                            </a:solidFill>
                            <a:latin typeface="Cambria Math" panose="02040503050406030204" pitchFamily="18" charset="0"/>
                          </a:rPr>
                          <m:t>𝒓𝒆𝒔</m:t>
                        </m:r>
                        <m:r>
                          <a:rPr lang="en-US" b="1" i="1" smtClean="0">
                            <a:solidFill>
                              <a:srgbClr val="002060"/>
                            </a:solidFill>
                            <a:latin typeface="Cambria Math" panose="02040503050406030204" pitchFamily="18" charset="0"/>
                          </a:rPr>
                          <m:t>,</m:t>
                        </m:r>
                        <m:r>
                          <a:rPr lang="en-US" b="1" i="1" smtClean="0">
                            <a:solidFill>
                              <a:srgbClr val="002060"/>
                            </a:solidFill>
                            <a:latin typeface="Cambria Math" panose="02040503050406030204" pitchFamily="18" charset="0"/>
                          </a:rPr>
                          <m:t>𝒅𝒆𝒄𝒆𝒍</m:t>
                        </m:r>
                      </m:sub>
                    </m:sSub>
                    <m:r>
                      <a:rPr lang="en-US" b="1" i="1" smtClean="0">
                        <a:solidFill>
                          <a:srgbClr val="002060"/>
                        </a:solidFill>
                        <a:latin typeface="Cambria Math" panose="02040503050406030204" pitchFamily="18" charset="0"/>
                      </a:rPr>
                      <m:t>=</m:t>
                    </m:r>
                    <m:sSub>
                      <m:sSubPr>
                        <m:ctrlPr>
                          <a:rPr lang="en-US" b="1" i="1">
                            <a:solidFill>
                              <a:srgbClr val="002060"/>
                            </a:solidFill>
                            <a:latin typeface="Cambria Math" panose="02040503050406030204" pitchFamily="18" charset="0"/>
                          </a:rPr>
                        </m:ctrlPr>
                      </m:sSubPr>
                      <m:e>
                        <m:r>
                          <a:rPr lang="en-US" b="1" i="1">
                            <a:solidFill>
                              <a:srgbClr val="002060"/>
                            </a:solidFill>
                            <a:latin typeface="Cambria Math" panose="02040503050406030204" pitchFamily="18" charset="0"/>
                          </a:rPr>
                          <m:t>𝒂</m:t>
                        </m:r>
                        <m:r>
                          <a:rPr lang="en-US" b="1" i="1">
                            <a:solidFill>
                              <a:srgbClr val="002060"/>
                            </a:solidFill>
                            <a:latin typeface="Cambria Math" panose="02040503050406030204" pitchFamily="18" charset="0"/>
                          </a:rPr>
                          <m:t>′</m:t>
                        </m:r>
                      </m:e>
                      <m:sub>
                        <m:r>
                          <a:rPr lang="en-US" b="1" i="1" smtClean="0">
                            <a:solidFill>
                              <a:srgbClr val="002060"/>
                            </a:solidFill>
                            <a:latin typeface="Cambria Math" panose="02040503050406030204" pitchFamily="18" charset="0"/>
                          </a:rPr>
                          <m:t>𝒎𝒂𝒙</m:t>
                        </m:r>
                        <m:r>
                          <a:rPr lang="en-US" b="1" i="1">
                            <a:solidFill>
                              <a:srgbClr val="002060"/>
                            </a:solidFill>
                            <a:latin typeface="Cambria Math" panose="02040503050406030204" pitchFamily="18" charset="0"/>
                          </a:rPr>
                          <m:t>,</m:t>
                        </m:r>
                        <m:r>
                          <a:rPr lang="en-US" b="1" i="1">
                            <a:solidFill>
                              <a:srgbClr val="002060"/>
                            </a:solidFill>
                            <a:latin typeface="Cambria Math" panose="02040503050406030204" pitchFamily="18" charset="0"/>
                          </a:rPr>
                          <m:t>𝒅𝒆𝒄𝒆𝒍</m:t>
                        </m:r>
                      </m:sub>
                    </m:sSub>
                  </m:oMath>
                </a14:m>
                <a:r>
                  <a:rPr lang="en-US" dirty="0"/>
                  <a:t>)</a:t>
                </a:r>
              </a:p>
              <a:p>
                <a:pPr lvl="1"/>
                <a:endParaRPr lang="en-US" dirty="0"/>
              </a:p>
              <a:p>
                <a:pPr lvl="1"/>
                <a:endParaRPr lang="en-US" dirty="0"/>
              </a:p>
              <a:p>
                <a:pPr lvl="1"/>
                <a:endParaRPr lang="en-US" dirty="0"/>
              </a:p>
              <a:p>
                <a:pPr lvl="1"/>
                <a:endParaRPr lang="en-US" dirty="0"/>
              </a:p>
              <a:p>
                <a:endParaRPr lang="en-US" dirty="0"/>
              </a:p>
            </p:txBody>
          </p:sp>
        </mc:Choice>
        <mc:Fallback xmlns="">
          <p:sp>
            <p:nvSpPr>
              <p:cNvPr id="4" name="Content Placeholder 3">
                <a:extLst>
                  <a:ext uri="{FF2B5EF4-FFF2-40B4-BE49-F238E27FC236}">
                    <a16:creationId xmlns:a16="http://schemas.microsoft.com/office/drawing/2014/main" id="{21A15C32-781E-4D0C-B3DC-A83A570444FC}"/>
                  </a:ext>
                </a:extLst>
              </p:cNvPr>
              <p:cNvSpPr>
                <a:spLocks noGrp="1" noRot="1" noChangeAspect="1" noMove="1" noResize="1" noEditPoints="1" noAdjustHandles="1" noChangeArrowheads="1" noChangeShapeType="1" noTextEdit="1"/>
              </p:cNvSpPr>
              <p:nvPr>
                <p:ph sz="quarter" idx="1"/>
              </p:nvPr>
            </p:nvSpPr>
            <p:spPr>
              <a:xfrm>
                <a:off x="157506" y="976419"/>
                <a:ext cx="12034494" cy="5016416"/>
              </a:xfrm>
              <a:blipFill>
                <a:blip r:embed="rId3"/>
                <a:stretch>
                  <a:fillRect l="-527" t="-1263"/>
                </a:stretch>
              </a:blipFill>
            </p:spPr>
            <p:txBody>
              <a:bodyPr/>
              <a:lstStyle/>
              <a:p>
                <a:r>
                  <a:rPr lang="en-US">
                    <a:noFill/>
                  </a:rPr>
                  <a:t> </a:t>
                </a:r>
              </a:p>
            </p:txBody>
          </p:sp>
        </mc:Fallback>
      </mc:AlternateContent>
      <p:sp>
        <p:nvSpPr>
          <p:cNvPr id="85" name="Oval 84">
            <a:extLst>
              <a:ext uri="{FF2B5EF4-FFF2-40B4-BE49-F238E27FC236}">
                <a16:creationId xmlns:a16="http://schemas.microsoft.com/office/drawing/2014/main" id="{CD294E84-2C35-AE45-C3D4-27F89C423334}"/>
              </a:ext>
            </a:extLst>
          </p:cNvPr>
          <p:cNvSpPr/>
          <p:nvPr/>
        </p:nvSpPr>
        <p:spPr>
          <a:xfrm>
            <a:off x="10016311" y="2867984"/>
            <a:ext cx="184666" cy="184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B47F13E-531B-CBFB-46CF-1F1DF9EF948B}"/>
              </a:ext>
            </a:extLst>
          </p:cNvPr>
          <p:cNvSpPr/>
          <p:nvPr/>
        </p:nvSpPr>
        <p:spPr>
          <a:xfrm>
            <a:off x="5881904" y="2614813"/>
            <a:ext cx="184666" cy="184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96AAB61-7FD5-57BA-8B0C-9500C13E9AA6}"/>
              </a:ext>
            </a:extLst>
          </p:cNvPr>
          <p:cNvSpPr/>
          <p:nvPr/>
        </p:nvSpPr>
        <p:spPr>
          <a:xfrm>
            <a:off x="3799895" y="2614813"/>
            <a:ext cx="184666" cy="184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7585D24-7E69-DDF5-C4E5-116A8A5CA46E}"/>
              </a:ext>
            </a:extLst>
          </p:cNvPr>
          <p:cNvSpPr/>
          <p:nvPr/>
        </p:nvSpPr>
        <p:spPr>
          <a:xfrm>
            <a:off x="10024971" y="2614211"/>
            <a:ext cx="184666" cy="184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8CF0463-9DA1-A799-3CD2-48F283630152}"/>
              </a:ext>
            </a:extLst>
          </p:cNvPr>
          <p:cNvSpPr/>
          <p:nvPr/>
        </p:nvSpPr>
        <p:spPr>
          <a:xfrm>
            <a:off x="7970119" y="2614211"/>
            <a:ext cx="184666" cy="184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9789D01-F7D5-99E3-9284-BAA76F3C8E72}"/>
              </a:ext>
            </a:extLst>
          </p:cNvPr>
          <p:cNvSpPr/>
          <p:nvPr/>
        </p:nvSpPr>
        <p:spPr>
          <a:xfrm>
            <a:off x="1432318" y="2049658"/>
            <a:ext cx="9672014" cy="1477998"/>
          </a:xfrm>
          <a:prstGeom prst="rect">
            <a:avLst/>
          </a:prstGeom>
          <a:solidFill>
            <a:schemeClr val="tx1">
              <a:lumMod val="75000"/>
              <a:lumOff val="2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Straight Connector 91">
            <a:extLst>
              <a:ext uri="{FF2B5EF4-FFF2-40B4-BE49-F238E27FC236}">
                <a16:creationId xmlns:a16="http://schemas.microsoft.com/office/drawing/2014/main" id="{9D531B4F-6246-B544-DDF8-4920638C81F5}"/>
              </a:ext>
            </a:extLst>
          </p:cNvPr>
          <p:cNvCxnSpPr>
            <a:cxnSpLocks/>
          </p:cNvCxnSpPr>
          <p:nvPr/>
        </p:nvCxnSpPr>
        <p:spPr>
          <a:xfrm>
            <a:off x="1437899" y="2717542"/>
            <a:ext cx="9555516"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C9B3F0EC-3D29-8862-C18C-D0334E1B4EEF}"/>
              </a:ext>
            </a:extLst>
          </p:cNvPr>
          <p:cNvSpPr/>
          <p:nvPr/>
        </p:nvSpPr>
        <p:spPr>
          <a:xfrm>
            <a:off x="1329603" y="2018356"/>
            <a:ext cx="9845016" cy="15450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51D7DC75-A499-C21E-4EE0-8025906072AD}"/>
              </a:ext>
            </a:extLst>
          </p:cNvPr>
          <p:cNvCxnSpPr>
            <a:cxnSpLocks/>
          </p:cNvCxnSpPr>
          <p:nvPr/>
        </p:nvCxnSpPr>
        <p:spPr>
          <a:xfrm>
            <a:off x="1437899" y="3321571"/>
            <a:ext cx="9555516"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EDAFE35-6776-3363-6884-133FFF5178D3}"/>
              </a:ext>
            </a:extLst>
          </p:cNvPr>
          <p:cNvCxnSpPr>
            <a:cxnSpLocks/>
          </p:cNvCxnSpPr>
          <p:nvPr/>
        </p:nvCxnSpPr>
        <p:spPr>
          <a:xfrm>
            <a:off x="1437899" y="2129051"/>
            <a:ext cx="9555516" cy="0"/>
          </a:xfrm>
          <a:prstGeom prst="line">
            <a:avLst/>
          </a:prstGeom>
          <a:ln w="57150">
            <a:solidFill>
              <a:srgbClr val="FFC000"/>
            </a:solidFill>
          </a:ln>
        </p:spPr>
        <p:style>
          <a:lnRef idx="1">
            <a:schemeClr val="accent2"/>
          </a:lnRef>
          <a:fillRef idx="0">
            <a:schemeClr val="accent2"/>
          </a:fillRef>
          <a:effectRef idx="0">
            <a:schemeClr val="accent2"/>
          </a:effectRef>
          <a:fontRef idx="minor">
            <a:schemeClr val="tx1"/>
          </a:fontRef>
        </p:style>
      </p:cxnSp>
      <p:sp>
        <p:nvSpPr>
          <p:cNvPr id="98" name="Oval 97">
            <a:extLst>
              <a:ext uri="{FF2B5EF4-FFF2-40B4-BE49-F238E27FC236}">
                <a16:creationId xmlns:a16="http://schemas.microsoft.com/office/drawing/2014/main" id="{6DBBBDCB-98A8-EB65-5B85-A8C33C6D5007}"/>
              </a:ext>
            </a:extLst>
          </p:cNvPr>
          <p:cNvSpPr/>
          <p:nvPr/>
        </p:nvSpPr>
        <p:spPr>
          <a:xfrm>
            <a:off x="2689112" y="2908663"/>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A8D2202F-9B4B-CD5D-1203-738BA0C1EB80}"/>
              </a:ext>
            </a:extLst>
          </p:cNvPr>
          <p:cNvSpPr/>
          <p:nvPr/>
        </p:nvSpPr>
        <p:spPr>
          <a:xfrm>
            <a:off x="4998403" y="2889754"/>
            <a:ext cx="491884" cy="242049"/>
          </a:xfrm>
          <a:prstGeom prst="rect">
            <a:avLst/>
          </a:prstGeom>
          <a:solidFill>
            <a:srgbClr val="FF0000">
              <a:alpha val="2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EFEC9A3-8DA1-FF46-419A-E4871ADB1E18}"/>
              </a:ext>
            </a:extLst>
          </p:cNvPr>
          <p:cNvSpPr/>
          <p:nvPr/>
        </p:nvSpPr>
        <p:spPr>
          <a:xfrm>
            <a:off x="3583566" y="2908663"/>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7A00C46-8F37-987A-FB46-887EFE62B9F7}"/>
              </a:ext>
            </a:extLst>
          </p:cNvPr>
          <p:cNvSpPr/>
          <p:nvPr/>
        </p:nvSpPr>
        <p:spPr>
          <a:xfrm>
            <a:off x="4478020" y="2908663"/>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FE81661-94EC-7AD6-1CD8-3F40B157F876}"/>
              </a:ext>
            </a:extLst>
          </p:cNvPr>
          <p:cNvSpPr/>
          <p:nvPr/>
        </p:nvSpPr>
        <p:spPr>
          <a:xfrm>
            <a:off x="5164111" y="2915427"/>
            <a:ext cx="166954" cy="1669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6D68AA2-CD07-E63E-E2CD-845C0E5E220F}"/>
              </a:ext>
            </a:extLst>
          </p:cNvPr>
          <p:cNvSpPr/>
          <p:nvPr/>
        </p:nvSpPr>
        <p:spPr>
          <a:xfrm>
            <a:off x="6293796" y="2927302"/>
            <a:ext cx="166954" cy="1669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8F10E76-C08C-6132-F809-263CA47366FB}"/>
              </a:ext>
            </a:extLst>
          </p:cNvPr>
          <p:cNvSpPr/>
          <p:nvPr/>
        </p:nvSpPr>
        <p:spPr>
          <a:xfrm>
            <a:off x="7502340" y="2930952"/>
            <a:ext cx="166954" cy="1669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E35B319F-B801-BAAE-2CCF-117682800157}"/>
              </a:ext>
            </a:extLst>
          </p:cNvPr>
          <p:cNvCxnSpPr>
            <a:cxnSpLocks/>
            <a:stCxn id="98" idx="6"/>
            <a:endCxn id="100" idx="2"/>
          </p:cNvCxnSpPr>
          <p:nvPr/>
        </p:nvCxnSpPr>
        <p:spPr>
          <a:xfrm>
            <a:off x="2856066" y="2992140"/>
            <a:ext cx="727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2A2A568-E6CA-66EF-298D-1ACEFF5A8CD3}"/>
              </a:ext>
            </a:extLst>
          </p:cNvPr>
          <p:cNvCxnSpPr>
            <a:cxnSpLocks/>
            <a:endCxn id="101" idx="2"/>
          </p:cNvCxnSpPr>
          <p:nvPr/>
        </p:nvCxnSpPr>
        <p:spPr>
          <a:xfrm>
            <a:off x="3750520" y="2992140"/>
            <a:ext cx="727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ED28887-E99D-9FE8-6DBA-2F8A846C0082}"/>
              </a:ext>
            </a:extLst>
          </p:cNvPr>
          <p:cNvCxnSpPr>
            <a:cxnSpLocks/>
            <a:stCxn id="101" idx="6"/>
            <a:endCxn id="102" idx="2"/>
          </p:cNvCxnSpPr>
          <p:nvPr/>
        </p:nvCxnSpPr>
        <p:spPr>
          <a:xfrm>
            <a:off x="4644974" y="2992140"/>
            <a:ext cx="519137" cy="676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9E1C0BA-8FE0-D2E3-D761-6425A04A4BA8}"/>
              </a:ext>
            </a:extLst>
          </p:cNvPr>
          <p:cNvCxnSpPr>
            <a:cxnSpLocks/>
            <a:stCxn id="103" idx="2"/>
            <a:endCxn id="102" idx="6"/>
          </p:cNvCxnSpPr>
          <p:nvPr/>
        </p:nvCxnSpPr>
        <p:spPr>
          <a:xfrm flipH="1" flipV="1">
            <a:off x="5331065" y="2998904"/>
            <a:ext cx="962731" cy="1187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3820C21-DA56-C156-CDBF-4CD48EDDE749}"/>
              </a:ext>
            </a:extLst>
          </p:cNvPr>
          <p:cNvCxnSpPr>
            <a:cxnSpLocks/>
            <a:stCxn id="103" idx="6"/>
            <a:endCxn id="104" idx="2"/>
          </p:cNvCxnSpPr>
          <p:nvPr/>
        </p:nvCxnSpPr>
        <p:spPr>
          <a:xfrm>
            <a:off x="6460750" y="3010779"/>
            <a:ext cx="1041590" cy="36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C08B86B6-C64F-DB05-39FC-3B68CD9EEDDE}"/>
              </a:ext>
            </a:extLst>
          </p:cNvPr>
          <p:cNvSpPr/>
          <p:nvPr/>
        </p:nvSpPr>
        <p:spPr>
          <a:xfrm>
            <a:off x="5374628" y="2311934"/>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D9D4920-EA25-DB06-72D1-5DEC1BED41BA}"/>
              </a:ext>
            </a:extLst>
          </p:cNvPr>
          <p:cNvSpPr/>
          <p:nvPr/>
        </p:nvSpPr>
        <p:spPr>
          <a:xfrm>
            <a:off x="6269082" y="2311934"/>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D63C7FB-F6CA-786E-551F-3BB17D529610}"/>
              </a:ext>
            </a:extLst>
          </p:cNvPr>
          <p:cNvSpPr/>
          <p:nvPr/>
        </p:nvSpPr>
        <p:spPr>
          <a:xfrm>
            <a:off x="3583566" y="2309202"/>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F23C196-2F3D-A2D4-6804-0CD8FEA22144}"/>
              </a:ext>
            </a:extLst>
          </p:cNvPr>
          <p:cNvSpPr/>
          <p:nvPr/>
        </p:nvSpPr>
        <p:spPr>
          <a:xfrm>
            <a:off x="4478020" y="2309202"/>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91D06EEA-2DB1-954E-BC5F-CE401FC7950E}"/>
              </a:ext>
            </a:extLst>
          </p:cNvPr>
          <p:cNvSpPr/>
          <p:nvPr/>
        </p:nvSpPr>
        <p:spPr>
          <a:xfrm>
            <a:off x="2689112" y="2309202"/>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C1EB2D0E-FD4A-471A-0411-E0DDB2D46DF1}"/>
              </a:ext>
            </a:extLst>
          </p:cNvPr>
          <p:cNvGrpSpPr/>
          <p:nvPr/>
        </p:nvGrpSpPr>
        <p:grpSpPr>
          <a:xfrm>
            <a:off x="1627269" y="2054796"/>
            <a:ext cx="5030578" cy="1283337"/>
            <a:chOff x="4268797" y="3696749"/>
            <a:chExt cx="4761627" cy="1386409"/>
          </a:xfrm>
        </p:grpSpPr>
        <p:sp>
          <p:nvSpPr>
            <p:cNvPr id="116" name="Arc 115">
              <a:extLst>
                <a:ext uri="{FF2B5EF4-FFF2-40B4-BE49-F238E27FC236}">
                  <a16:creationId xmlns:a16="http://schemas.microsoft.com/office/drawing/2014/main" id="{86F650C8-8E13-DC75-237B-BB324A5601F1}"/>
                </a:ext>
              </a:extLst>
            </p:cNvPr>
            <p:cNvSpPr/>
            <p:nvPr/>
          </p:nvSpPr>
          <p:spPr>
            <a:xfrm flipV="1">
              <a:off x="4268797" y="3696749"/>
              <a:ext cx="2460867" cy="1023287"/>
            </a:xfrm>
            <a:prstGeom prst="arc">
              <a:avLst>
                <a:gd name="adj1" fmla="val 16200000"/>
                <a:gd name="adj2" fmla="val 2107275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a:extLst>
                <a:ext uri="{FF2B5EF4-FFF2-40B4-BE49-F238E27FC236}">
                  <a16:creationId xmlns:a16="http://schemas.microsoft.com/office/drawing/2014/main" id="{B4BED716-E883-FDA6-336F-36A50F961CE2}"/>
                </a:ext>
              </a:extLst>
            </p:cNvPr>
            <p:cNvSpPr/>
            <p:nvPr/>
          </p:nvSpPr>
          <p:spPr>
            <a:xfrm flipH="1">
              <a:off x="6569557" y="4059871"/>
              <a:ext cx="2460867" cy="1023287"/>
            </a:xfrm>
            <a:prstGeom prst="arc">
              <a:avLst>
                <a:gd name="adj1" fmla="val 16200000"/>
                <a:gd name="adj2" fmla="val 21210004"/>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0CAED2EA-58C8-C2C8-597D-9F431E1C3D6D}"/>
              </a:ext>
            </a:extLst>
          </p:cNvPr>
          <p:cNvGrpSpPr/>
          <p:nvPr/>
        </p:nvGrpSpPr>
        <p:grpSpPr>
          <a:xfrm>
            <a:off x="2038053" y="2146963"/>
            <a:ext cx="3281718" cy="1102362"/>
            <a:chOff x="4721382" y="3785134"/>
            <a:chExt cx="3053469" cy="1192036"/>
          </a:xfrm>
        </p:grpSpPr>
        <p:sp>
          <p:nvSpPr>
            <p:cNvPr id="119" name="Arc 118">
              <a:extLst>
                <a:ext uri="{FF2B5EF4-FFF2-40B4-BE49-F238E27FC236}">
                  <a16:creationId xmlns:a16="http://schemas.microsoft.com/office/drawing/2014/main" id="{6E050F2E-51C6-A9E9-A4CA-E8DD2B35482B}"/>
                </a:ext>
              </a:extLst>
            </p:cNvPr>
            <p:cNvSpPr/>
            <p:nvPr/>
          </p:nvSpPr>
          <p:spPr>
            <a:xfrm flipV="1">
              <a:off x="4721382" y="3785134"/>
              <a:ext cx="1555695" cy="937301"/>
            </a:xfrm>
            <a:prstGeom prst="arc">
              <a:avLst>
                <a:gd name="adj1" fmla="val 16200000"/>
                <a:gd name="adj2" fmla="val 2107275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Arc 119">
              <a:extLst>
                <a:ext uri="{FF2B5EF4-FFF2-40B4-BE49-F238E27FC236}">
                  <a16:creationId xmlns:a16="http://schemas.microsoft.com/office/drawing/2014/main" id="{0DEBEBD4-D32A-9801-0E6E-BFC3472D55E3}"/>
                </a:ext>
              </a:extLst>
            </p:cNvPr>
            <p:cNvSpPr/>
            <p:nvPr/>
          </p:nvSpPr>
          <p:spPr>
            <a:xfrm flipH="1">
              <a:off x="6219156" y="4039869"/>
              <a:ext cx="1555695" cy="937301"/>
            </a:xfrm>
            <a:prstGeom prst="arc">
              <a:avLst>
                <a:gd name="adj1" fmla="val 16200000"/>
                <a:gd name="adj2" fmla="val 21344069"/>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0C796AAE-4B4A-857C-B0B3-28C7A4FEBE7D}"/>
              </a:ext>
            </a:extLst>
          </p:cNvPr>
          <p:cNvGrpSpPr/>
          <p:nvPr/>
        </p:nvGrpSpPr>
        <p:grpSpPr>
          <a:xfrm>
            <a:off x="1202731" y="1941104"/>
            <a:ext cx="6740494" cy="1548768"/>
            <a:chOff x="4268797" y="3696749"/>
            <a:chExt cx="4693293" cy="1440088"/>
          </a:xfrm>
        </p:grpSpPr>
        <p:sp>
          <p:nvSpPr>
            <p:cNvPr id="122" name="Arc 121">
              <a:extLst>
                <a:ext uri="{FF2B5EF4-FFF2-40B4-BE49-F238E27FC236}">
                  <a16:creationId xmlns:a16="http://schemas.microsoft.com/office/drawing/2014/main" id="{E0B30978-783F-2904-3868-2823E934E8D8}"/>
                </a:ext>
              </a:extLst>
            </p:cNvPr>
            <p:cNvSpPr/>
            <p:nvPr/>
          </p:nvSpPr>
          <p:spPr>
            <a:xfrm flipV="1">
              <a:off x="4268797" y="3696749"/>
              <a:ext cx="2456815" cy="1001181"/>
            </a:xfrm>
            <a:prstGeom prst="arc">
              <a:avLst>
                <a:gd name="adj1" fmla="val 16200000"/>
                <a:gd name="adj2" fmla="val 21124141"/>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Arc 122">
              <a:extLst>
                <a:ext uri="{FF2B5EF4-FFF2-40B4-BE49-F238E27FC236}">
                  <a16:creationId xmlns:a16="http://schemas.microsoft.com/office/drawing/2014/main" id="{EFE4789E-CF64-D035-CAB8-1DE7637657E0}"/>
                </a:ext>
              </a:extLst>
            </p:cNvPr>
            <p:cNvSpPr/>
            <p:nvPr/>
          </p:nvSpPr>
          <p:spPr>
            <a:xfrm flipH="1">
              <a:off x="6501223" y="4113550"/>
              <a:ext cx="2460867" cy="1023287"/>
            </a:xfrm>
            <a:prstGeom prst="arc">
              <a:avLst>
                <a:gd name="adj1" fmla="val 15878166"/>
                <a:gd name="adj2" fmla="val 21139926"/>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4" name="Oval 123">
            <a:extLst>
              <a:ext uri="{FF2B5EF4-FFF2-40B4-BE49-F238E27FC236}">
                <a16:creationId xmlns:a16="http://schemas.microsoft.com/office/drawing/2014/main" id="{074330E9-46C4-502A-2A11-03CBC8EC9C32}"/>
              </a:ext>
            </a:extLst>
          </p:cNvPr>
          <p:cNvSpPr/>
          <p:nvPr/>
        </p:nvSpPr>
        <p:spPr>
          <a:xfrm>
            <a:off x="8735408" y="2307511"/>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ACFA2BA-4689-E0E9-6DDB-6DB49867E1FC}"/>
              </a:ext>
            </a:extLst>
          </p:cNvPr>
          <p:cNvSpPr/>
          <p:nvPr/>
        </p:nvSpPr>
        <p:spPr>
          <a:xfrm>
            <a:off x="8736676" y="2930952"/>
            <a:ext cx="166954" cy="1669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0865FE2D-8ED9-DB24-AF37-2BA0F4D26977}"/>
              </a:ext>
            </a:extLst>
          </p:cNvPr>
          <p:cNvCxnSpPr>
            <a:cxnSpLocks/>
            <a:stCxn id="111" idx="6"/>
          </p:cNvCxnSpPr>
          <p:nvPr/>
        </p:nvCxnSpPr>
        <p:spPr>
          <a:xfrm>
            <a:off x="6436036" y="2395411"/>
            <a:ext cx="448554"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21DF1604-7192-AC40-F791-A70958FFBB16}"/>
              </a:ext>
            </a:extLst>
          </p:cNvPr>
          <p:cNvSpPr/>
          <p:nvPr/>
        </p:nvSpPr>
        <p:spPr>
          <a:xfrm>
            <a:off x="10001558" y="2934365"/>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6E1D7366-AB45-FF4D-6720-E28FB884F9AF}"/>
              </a:ext>
            </a:extLst>
          </p:cNvPr>
          <p:cNvCxnSpPr>
            <a:cxnSpLocks/>
            <a:stCxn id="124" idx="5"/>
            <a:endCxn id="127" idx="1"/>
          </p:cNvCxnSpPr>
          <p:nvPr/>
        </p:nvCxnSpPr>
        <p:spPr>
          <a:xfrm>
            <a:off x="8877912" y="2450015"/>
            <a:ext cx="1148096" cy="50880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BCFF15B-6C27-EBDB-AF6A-BC690B35E03A}"/>
              </a:ext>
            </a:extLst>
          </p:cNvPr>
          <p:cNvCxnSpPr>
            <a:cxnSpLocks/>
            <a:stCxn id="125" idx="6"/>
            <a:endCxn id="127" idx="2"/>
          </p:cNvCxnSpPr>
          <p:nvPr/>
        </p:nvCxnSpPr>
        <p:spPr>
          <a:xfrm>
            <a:off x="8903630" y="3014429"/>
            <a:ext cx="1097928" cy="341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45E0222-5F25-0C7A-2F67-16F5EDC2B370}"/>
              </a:ext>
            </a:extLst>
          </p:cNvPr>
          <p:cNvCxnSpPr>
            <a:cxnSpLocks/>
            <a:stCxn id="104" idx="6"/>
            <a:endCxn id="125" idx="2"/>
          </p:cNvCxnSpPr>
          <p:nvPr/>
        </p:nvCxnSpPr>
        <p:spPr>
          <a:xfrm>
            <a:off x="7669294" y="3014429"/>
            <a:ext cx="106738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278B249-4344-F125-DB4A-69E9B6BEE2AB}"/>
              </a:ext>
            </a:extLst>
          </p:cNvPr>
          <p:cNvCxnSpPr>
            <a:cxnSpLocks/>
            <a:stCxn id="127" idx="6"/>
          </p:cNvCxnSpPr>
          <p:nvPr/>
        </p:nvCxnSpPr>
        <p:spPr>
          <a:xfrm>
            <a:off x="10168512" y="3017842"/>
            <a:ext cx="729553" cy="0"/>
          </a:xfrm>
          <a:prstGeom prst="line">
            <a:avLst/>
          </a:prstGeom>
          <a:ln w="127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29684232-B374-8DCD-4359-0AA7C60CD53B}"/>
              </a:ext>
            </a:extLst>
          </p:cNvPr>
          <p:cNvSpPr/>
          <p:nvPr/>
        </p:nvSpPr>
        <p:spPr>
          <a:xfrm>
            <a:off x="6877684" y="2314879"/>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17B9A76-F609-4BC0-73B7-1E7DFB8A3B87}"/>
              </a:ext>
            </a:extLst>
          </p:cNvPr>
          <p:cNvSpPr/>
          <p:nvPr/>
        </p:nvSpPr>
        <p:spPr>
          <a:xfrm>
            <a:off x="8150748" y="2308575"/>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62DE4B5E-BC23-5A93-94F7-3C960CF7C92F}"/>
              </a:ext>
            </a:extLst>
          </p:cNvPr>
          <p:cNvCxnSpPr>
            <a:cxnSpLocks/>
            <a:stCxn id="133" idx="6"/>
            <a:endCxn id="124" idx="2"/>
          </p:cNvCxnSpPr>
          <p:nvPr/>
        </p:nvCxnSpPr>
        <p:spPr>
          <a:xfrm flipV="1">
            <a:off x="8317702" y="2390988"/>
            <a:ext cx="417706" cy="106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CA9EB13F-07BE-CE6C-B241-71702AA07B41}"/>
                  </a:ext>
                </a:extLst>
              </p:cNvPr>
              <p:cNvSpPr txBox="1"/>
              <p:nvPr/>
            </p:nvSpPr>
            <p:spPr>
              <a:xfrm>
                <a:off x="7462319" y="2183158"/>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bg1"/>
                          </a:solidFill>
                          <a:latin typeface="Cambria Math" panose="02040503050406030204" pitchFamily="18" charset="0"/>
                          <a:ea typeface="Cambria Math" panose="02040503050406030204" pitchFamily="18" charset="0"/>
                        </a:rPr>
                        <m:t>⋯</m:t>
                      </m:r>
                    </m:oMath>
                  </m:oMathPara>
                </a14:m>
                <a:endParaRPr lang="en-US" sz="2800" dirty="0">
                  <a:solidFill>
                    <a:schemeClr val="bg1"/>
                  </a:solidFill>
                </a:endParaRPr>
              </a:p>
            </p:txBody>
          </p:sp>
        </mc:Choice>
        <mc:Fallback xmlns="">
          <p:sp>
            <p:nvSpPr>
              <p:cNvPr id="135" name="TextBox 134">
                <a:extLst>
                  <a:ext uri="{FF2B5EF4-FFF2-40B4-BE49-F238E27FC236}">
                    <a16:creationId xmlns:a16="http://schemas.microsoft.com/office/drawing/2014/main" id="{CA9EB13F-07BE-CE6C-B241-71702AA07B41}"/>
                  </a:ext>
                </a:extLst>
              </p:cNvPr>
              <p:cNvSpPr txBox="1">
                <a:spLocks noRot="1" noChangeAspect="1" noMove="1" noResize="1" noEditPoints="1" noAdjustHandles="1" noChangeArrowheads="1" noChangeShapeType="1" noTextEdit="1"/>
              </p:cNvSpPr>
              <p:nvPr/>
            </p:nvSpPr>
            <p:spPr>
              <a:xfrm>
                <a:off x="7462319" y="2183158"/>
                <a:ext cx="389530" cy="430887"/>
              </a:xfrm>
              <a:prstGeom prst="rect">
                <a:avLst/>
              </a:prstGeom>
              <a:blipFill>
                <a:blip r:embed="rId4"/>
                <a:stretch>
                  <a:fillRect l="-6250" r="-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90005FD2-341E-BF31-0C47-15F1D79B7D0A}"/>
                  </a:ext>
                </a:extLst>
              </p:cNvPr>
              <p:cNvSpPr txBox="1"/>
              <p:nvPr/>
            </p:nvSpPr>
            <p:spPr>
              <a:xfrm>
                <a:off x="6598614" y="2355721"/>
                <a:ext cx="238722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𝑚𝑎𝑥</m:t>
                          </m:r>
                        </m:sub>
                      </m:sSub>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𝑏𝑙𝑖𝑛𝑘</m:t>
                          </m:r>
                        </m:sub>
                      </m:sSub>
                    </m:oMath>
                  </m:oMathPara>
                </a14:m>
                <a:endParaRPr lang="en-US" dirty="0">
                  <a:solidFill>
                    <a:schemeClr val="bg1"/>
                  </a:solidFill>
                </a:endParaRPr>
              </a:p>
            </p:txBody>
          </p:sp>
        </mc:Choice>
        <mc:Fallback xmlns="">
          <p:sp>
            <p:nvSpPr>
              <p:cNvPr id="136" name="TextBox 135">
                <a:extLst>
                  <a:ext uri="{FF2B5EF4-FFF2-40B4-BE49-F238E27FC236}">
                    <a16:creationId xmlns:a16="http://schemas.microsoft.com/office/drawing/2014/main" id="{90005FD2-341E-BF31-0C47-15F1D79B7D0A}"/>
                  </a:ext>
                </a:extLst>
              </p:cNvPr>
              <p:cNvSpPr txBox="1">
                <a:spLocks noRot="1" noChangeAspect="1" noMove="1" noResize="1" noEditPoints="1" noAdjustHandles="1" noChangeArrowheads="1" noChangeShapeType="1" noTextEdit="1"/>
              </p:cNvSpPr>
              <p:nvPr/>
            </p:nvSpPr>
            <p:spPr>
              <a:xfrm>
                <a:off x="6598614" y="2355721"/>
                <a:ext cx="2387225" cy="276999"/>
              </a:xfrm>
              <a:prstGeom prst="rect">
                <a:avLst/>
              </a:prstGeom>
              <a:blipFill>
                <a:blip r:embed="rId5"/>
                <a:stretch>
                  <a:fillRect b="-13043"/>
                </a:stretch>
              </a:blipFill>
            </p:spPr>
            <p:txBody>
              <a:bodyPr/>
              <a:lstStyle/>
              <a:p>
                <a:r>
                  <a:rPr lang="en-US">
                    <a:noFill/>
                  </a:rPr>
                  <a:t> </a:t>
                </a:r>
              </a:p>
            </p:txBody>
          </p:sp>
        </mc:Fallback>
      </mc:AlternateContent>
      <p:cxnSp>
        <p:nvCxnSpPr>
          <p:cNvPr id="137" name="Straight Arrow Connector 136">
            <a:extLst>
              <a:ext uri="{FF2B5EF4-FFF2-40B4-BE49-F238E27FC236}">
                <a16:creationId xmlns:a16="http://schemas.microsoft.com/office/drawing/2014/main" id="{2D4C3659-1280-486F-CE9C-DD13E950F026}"/>
              </a:ext>
            </a:extLst>
          </p:cNvPr>
          <p:cNvCxnSpPr>
            <a:cxnSpLocks/>
          </p:cNvCxnSpPr>
          <p:nvPr/>
        </p:nvCxnSpPr>
        <p:spPr>
          <a:xfrm>
            <a:off x="6293796" y="2380218"/>
            <a:ext cx="2525089"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46E0D1A-E75E-410F-9AC6-5270A29AAFE9}"/>
                  </a:ext>
                </a:extLst>
              </p:cNvPr>
              <p:cNvSpPr txBox="1"/>
              <p:nvPr/>
            </p:nvSpPr>
            <p:spPr>
              <a:xfrm>
                <a:off x="4057983" y="3115076"/>
                <a:ext cx="238722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solidFill>
                            <a:srgbClr val="FF0000"/>
                          </a:solidFill>
                          <a:latin typeface="Cambria Math" panose="02040503050406030204" pitchFamily="18" charset="0"/>
                        </a:rPr>
                        <m:t>𝒄𝒐𝒍𝒍𝒊𝒔𝒊𝒐𝒏</m:t>
                      </m:r>
                      <m:r>
                        <a:rPr lang="en-US" sz="1400" b="1" i="1" smtClean="0">
                          <a:solidFill>
                            <a:srgbClr val="FF0000"/>
                          </a:solidFill>
                          <a:latin typeface="Cambria Math" panose="02040503050406030204" pitchFamily="18" charset="0"/>
                        </a:rPr>
                        <m:t>_</m:t>
                      </m:r>
                      <m:r>
                        <a:rPr lang="en-US" sz="1400" b="1" i="1" smtClean="0">
                          <a:solidFill>
                            <a:srgbClr val="FF0000"/>
                          </a:solidFill>
                          <a:latin typeface="Cambria Math" panose="02040503050406030204" pitchFamily="18" charset="0"/>
                        </a:rPr>
                        <m:t>𝒂𝒓𝒆𝒂</m:t>
                      </m:r>
                    </m:oMath>
                  </m:oMathPara>
                </a14:m>
                <a:endParaRPr lang="en-US" sz="1400" b="1" dirty="0">
                  <a:solidFill>
                    <a:srgbClr val="FF0000"/>
                  </a:solidFill>
                </a:endParaRPr>
              </a:p>
            </p:txBody>
          </p:sp>
        </mc:Choice>
        <mc:Fallback xmlns="">
          <p:sp>
            <p:nvSpPr>
              <p:cNvPr id="138" name="TextBox 137">
                <a:extLst>
                  <a:ext uri="{FF2B5EF4-FFF2-40B4-BE49-F238E27FC236}">
                    <a16:creationId xmlns:a16="http://schemas.microsoft.com/office/drawing/2014/main" id="{246E0D1A-E75E-410F-9AC6-5270A29AAFE9}"/>
                  </a:ext>
                </a:extLst>
              </p:cNvPr>
              <p:cNvSpPr txBox="1">
                <a:spLocks noRot="1" noChangeAspect="1" noMove="1" noResize="1" noEditPoints="1" noAdjustHandles="1" noChangeArrowheads="1" noChangeShapeType="1" noTextEdit="1"/>
              </p:cNvSpPr>
              <p:nvPr/>
            </p:nvSpPr>
            <p:spPr>
              <a:xfrm>
                <a:off x="4057983" y="3115076"/>
                <a:ext cx="2387225" cy="215444"/>
              </a:xfrm>
              <a:prstGeom prst="rect">
                <a:avLst/>
              </a:prstGeom>
              <a:blipFill>
                <a:blip r:embed="rId6"/>
                <a:stretch>
                  <a:fillRect b="-5556"/>
                </a:stretch>
              </a:blipFill>
            </p:spPr>
            <p:txBody>
              <a:bodyPr/>
              <a:lstStyle/>
              <a:p>
                <a:r>
                  <a:rPr lang="en-US">
                    <a:noFill/>
                  </a:rPr>
                  <a:t> </a:t>
                </a:r>
              </a:p>
            </p:txBody>
          </p:sp>
        </mc:Fallback>
      </mc:AlternateContent>
      <p:pic>
        <p:nvPicPr>
          <p:cNvPr id="139" name="Picture 138">
            <a:extLst>
              <a:ext uri="{FF2B5EF4-FFF2-40B4-BE49-F238E27FC236}">
                <a16:creationId xmlns:a16="http://schemas.microsoft.com/office/drawing/2014/main" id="{5BCDB4B5-5258-260E-70CA-02F7DC5B02D0}"/>
              </a:ext>
            </a:extLst>
          </p:cNvPr>
          <p:cNvPicPr>
            <a:picLocks noChangeAspect="1"/>
          </p:cNvPicPr>
          <p:nvPr/>
        </p:nvPicPr>
        <p:blipFill>
          <a:blip r:embed="rId7"/>
          <a:stretch>
            <a:fillRect/>
          </a:stretch>
        </p:blipFill>
        <p:spPr>
          <a:xfrm>
            <a:off x="2033614" y="2840402"/>
            <a:ext cx="637518" cy="319371"/>
          </a:xfrm>
          <a:prstGeom prst="rect">
            <a:avLst/>
          </a:prstGeom>
        </p:spPr>
      </p:pic>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308CABF9-847C-5D84-452E-8026FB95DB1E}"/>
                  </a:ext>
                </a:extLst>
              </p:cNvPr>
              <p:cNvSpPr txBox="1"/>
              <p:nvPr/>
            </p:nvSpPr>
            <p:spPr>
              <a:xfrm>
                <a:off x="2050736" y="2770679"/>
                <a:ext cx="5622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𝑒</m:t>
                      </m:r>
                      <m:r>
                        <a:rPr lang="en-US" b="0" i="1" smtClean="0">
                          <a:solidFill>
                            <a:schemeClr val="bg1"/>
                          </a:solidFill>
                          <a:latin typeface="Cambria Math" panose="02040503050406030204" pitchFamily="18" charset="0"/>
                        </a:rPr>
                        <m:t>𝑔𝑜</m:t>
                      </m:r>
                    </m:oMath>
                  </m:oMathPara>
                </a14:m>
                <a:endParaRPr lang="en-US" dirty="0">
                  <a:solidFill>
                    <a:schemeClr val="bg1"/>
                  </a:solidFill>
                </a:endParaRPr>
              </a:p>
            </p:txBody>
          </p:sp>
        </mc:Choice>
        <mc:Fallback xmlns="">
          <p:sp>
            <p:nvSpPr>
              <p:cNvPr id="140" name="TextBox 139">
                <a:extLst>
                  <a:ext uri="{FF2B5EF4-FFF2-40B4-BE49-F238E27FC236}">
                    <a16:creationId xmlns:a16="http://schemas.microsoft.com/office/drawing/2014/main" id="{308CABF9-847C-5D84-452E-8026FB95DB1E}"/>
                  </a:ext>
                </a:extLst>
              </p:cNvPr>
              <p:cNvSpPr txBox="1">
                <a:spLocks noRot="1" noChangeAspect="1" noMove="1" noResize="1" noEditPoints="1" noAdjustHandles="1" noChangeArrowheads="1" noChangeShapeType="1" noTextEdit="1"/>
              </p:cNvSpPr>
              <p:nvPr/>
            </p:nvSpPr>
            <p:spPr>
              <a:xfrm>
                <a:off x="2050736" y="2770679"/>
                <a:ext cx="562276"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E9CD5671-AD13-5292-C446-700BA250AD51}"/>
                  </a:ext>
                </a:extLst>
              </p:cNvPr>
              <p:cNvSpPr txBox="1"/>
              <p:nvPr/>
            </p:nvSpPr>
            <p:spPr>
              <a:xfrm>
                <a:off x="5955041" y="2056009"/>
                <a:ext cx="9295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𝑾𝑷</m:t>
                          </m:r>
                          <m:r>
                            <a:rPr lang="en-US" b="1" i="1" smtClean="0">
                              <a:solidFill>
                                <a:srgbClr val="00B050"/>
                              </a:solidFill>
                              <a:latin typeface="Cambria Math" panose="02040503050406030204" pitchFamily="18" charset="0"/>
                            </a:rPr>
                            <m:t>′</m:t>
                          </m:r>
                        </m:e>
                        <m:sub>
                          <m:r>
                            <a:rPr lang="en-US" b="1" i="1" smtClean="0">
                              <a:solidFill>
                                <a:srgbClr val="00B050"/>
                              </a:solidFill>
                              <a:latin typeface="Cambria Math" panose="02040503050406030204" pitchFamily="18" charset="0"/>
                            </a:rPr>
                            <m:t>𝟏</m:t>
                          </m:r>
                        </m:sub>
                      </m:sSub>
                    </m:oMath>
                  </m:oMathPara>
                </a14:m>
                <a:endParaRPr lang="en-US" b="1" dirty="0">
                  <a:solidFill>
                    <a:srgbClr val="00B050"/>
                  </a:solidFill>
                </a:endParaRPr>
              </a:p>
            </p:txBody>
          </p:sp>
        </mc:Choice>
        <mc:Fallback xmlns="">
          <p:sp>
            <p:nvSpPr>
              <p:cNvPr id="146" name="TextBox 145">
                <a:extLst>
                  <a:ext uri="{FF2B5EF4-FFF2-40B4-BE49-F238E27FC236}">
                    <a16:creationId xmlns:a16="http://schemas.microsoft.com/office/drawing/2014/main" id="{E9CD5671-AD13-5292-C446-700BA250AD51}"/>
                  </a:ext>
                </a:extLst>
              </p:cNvPr>
              <p:cNvSpPr txBox="1">
                <a:spLocks noRot="1" noChangeAspect="1" noMove="1" noResize="1" noEditPoints="1" noAdjustHandles="1" noChangeArrowheads="1" noChangeShapeType="1" noTextEdit="1"/>
              </p:cNvSpPr>
              <p:nvPr/>
            </p:nvSpPr>
            <p:spPr>
              <a:xfrm>
                <a:off x="5955041" y="2056009"/>
                <a:ext cx="929549"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E71A81DC-35C0-42E0-FCAB-030C12D6EBF3}"/>
                  </a:ext>
                </a:extLst>
              </p:cNvPr>
              <p:cNvSpPr txBox="1"/>
              <p:nvPr/>
            </p:nvSpPr>
            <p:spPr>
              <a:xfrm>
                <a:off x="5129446" y="2057029"/>
                <a:ext cx="8450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𝑾𝑷</m:t>
                          </m:r>
                          <m:r>
                            <a:rPr lang="en-US" b="1" i="1" smtClean="0">
                              <a:solidFill>
                                <a:srgbClr val="00B050"/>
                              </a:solidFill>
                              <a:latin typeface="Cambria Math" panose="02040503050406030204" pitchFamily="18" charset="0"/>
                            </a:rPr>
                            <m:t>′</m:t>
                          </m:r>
                        </m:e>
                        <m:sub>
                          <m:r>
                            <a:rPr lang="en-US" b="1" i="1" smtClean="0">
                              <a:solidFill>
                                <a:srgbClr val="00B050"/>
                              </a:solidFill>
                              <a:latin typeface="Cambria Math" panose="02040503050406030204" pitchFamily="18" charset="0"/>
                            </a:rPr>
                            <m:t>𝟐</m:t>
                          </m:r>
                        </m:sub>
                      </m:sSub>
                    </m:oMath>
                  </m:oMathPara>
                </a14:m>
                <a:endParaRPr lang="en-US" b="1" dirty="0">
                  <a:solidFill>
                    <a:srgbClr val="00B050"/>
                  </a:solidFill>
                </a:endParaRPr>
              </a:p>
            </p:txBody>
          </p:sp>
        </mc:Choice>
        <mc:Fallback xmlns="">
          <p:sp>
            <p:nvSpPr>
              <p:cNvPr id="147" name="TextBox 146">
                <a:extLst>
                  <a:ext uri="{FF2B5EF4-FFF2-40B4-BE49-F238E27FC236}">
                    <a16:creationId xmlns:a16="http://schemas.microsoft.com/office/drawing/2014/main" id="{E71A81DC-35C0-42E0-FCAB-030C12D6EBF3}"/>
                  </a:ext>
                </a:extLst>
              </p:cNvPr>
              <p:cNvSpPr txBox="1">
                <a:spLocks noRot="1" noChangeAspect="1" noMove="1" noResize="1" noEditPoints="1" noAdjustHandles="1" noChangeArrowheads="1" noChangeShapeType="1" noTextEdit="1"/>
              </p:cNvSpPr>
              <p:nvPr/>
            </p:nvSpPr>
            <p:spPr>
              <a:xfrm>
                <a:off x="5129446" y="2057029"/>
                <a:ext cx="845045"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9F8F199C-D47D-58E5-317C-4F5E5D9D6B4E}"/>
                  </a:ext>
                </a:extLst>
              </p:cNvPr>
              <p:cNvSpPr txBox="1"/>
              <p:nvPr/>
            </p:nvSpPr>
            <p:spPr>
              <a:xfrm>
                <a:off x="4151751" y="2049658"/>
                <a:ext cx="10704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𝑾𝑷</m:t>
                          </m:r>
                          <m:r>
                            <a:rPr lang="en-US" b="1" i="1" smtClean="0">
                              <a:solidFill>
                                <a:srgbClr val="00B050"/>
                              </a:solidFill>
                              <a:latin typeface="Cambria Math" panose="02040503050406030204" pitchFamily="18" charset="0"/>
                            </a:rPr>
                            <m:t>′</m:t>
                          </m:r>
                        </m:e>
                        <m:sub>
                          <m:r>
                            <a:rPr lang="en-US" b="1" i="1" smtClean="0">
                              <a:solidFill>
                                <a:srgbClr val="00B050"/>
                              </a:solidFill>
                              <a:latin typeface="Cambria Math" panose="02040503050406030204" pitchFamily="18" charset="0"/>
                            </a:rPr>
                            <m:t>𝟑</m:t>
                          </m:r>
                        </m:sub>
                      </m:sSub>
                    </m:oMath>
                  </m:oMathPara>
                </a14:m>
                <a:endParaRPr lang="en-US" b="1" dirty="0">
                  <a:solidFill>
                    <a:srgbClr val="00B050"/>
                  </a:solidFill>
                </a:endParaRPr>
              </a:p>
            </p:txBody>
          </p:sp>
        </mc:Choice>
        <mc:Fallback xmlns="">
          <p:sp>
            <p:nvSpPr>
              <p:cNvPr id="148" name="TextBox 147">
                <a:extLst>
                  <a:ext uri="{FF2B5EF4-FFF2-40B4-BE49-F238E27FC236}">
                    <a16:creationId xmlns:a16="http://schemas.microsoft.com/office/drawing/2014/main" id="{9F8F199C-D47D-58E5-317C-4F5E5D9D6B4E}"/>
                  </a:ext>
                </a:extLst>
              </p:cNvPr>
              <p:cNvSpPr txBox="1">
                <a:spLocks noRot="1" noChangeAspect="1" noMove="1" noResize="1" noEditPoints="1" noAdjustHandles="1" noChangeArrowheads="1" noChangeShapeType="1" noTextEdit="1"/>
              </p:cNvSpPr>
              <p:nvPr/>
            </p:nvSpPr>
            <p:spPr>
              <a:xfrm>
                <a:off x="4151751" y="2049658"/>
                <a:ext cx="1070428" cy="369332"/>
              </a:xfrm>
              <a:prstGeom prst="rect">
                <a:avLst/>
              </a:prstGeom>
              <a:blipFill>
                <a:blip r:embed="rId11"/>
                <a:stretch>
                  <a:fillRect/>
                </a:stretch>
              </a:blipFill>
            </p:spPr>
            <p:txBody>
              <a:bodyPr/>
              <a:lstStyle/>
              <a:p>
                <a:r>
                  <a:rPr lang="en-US">
                    <a:noFill/>
                  </a:rPr>
                  <a:t> </a:t>
                </a:r>
              </a:p>
            </p:txBody>
          </p:sp>
        </mc:Fallback>
      </mc:AlternateContent>
      <p:pic>
        <p:nvPicPr>
          <p:cNvPr id="211" name="Picture 210">
            <a:extLst>
              <a:ext uri="{FF2B5EF4-FFF2-40B4-BE49-F238E27FC236}">
                <a16:creationId xmlns:a16="http://schemas.microsoft.com/office/drawing/2014/main" id="{446267FF-9855-5051-737D-B9DC1C811924}"/>
              </a:ext>
            </a:extLst>
          </p:cNvPr>
          <p:cNvPicPr>
            <a:picLocks noChangeAspect="1"/>
          </p:cNvPicPr>
          <p:nvPr/>
        </p:nvPicPr>
        <p:blipFill>
          <a:blip r:embed="rId7">
            <a:alphaModFix amt="50000"/>
          </a:blip>
          <a:stretch>
            <a:fillRect/>
          </a:stretch>
        </p:blipFill>
        <p:spPr>
          <a:xfrm rot="20875710">
            <a:off x="4857825" y="2339502"/>
            <a:ext cx="637518" cy="319371"/>
          </a:xfrm>
          <a:prstGeom prst="rect">
            <a:avLst/>
          </a:prstGeom>
        </p:spPr>
      </p:pic>
      <p:pic>
        <p:nvPicPr>
          <p:cNvPr id="212" name="Picture 211">
            <a:extLst>
              <a:ext uri="{FF2B5EF4-FFF2-40B4-BE49-F238E27FC236}">
                <a16:creationId xmlns:a16="http://schemas.microsoft.com/office/drawing/2014/main" id="{6790143C-E4C0-0635-47D3-7D3F90567F27}"/>
              </a:ext>
            </a:extLst>
          </p:cNvPr>
          <p:cNvPicPr>
            <a:picLocks noChangeAspect="1"/>
          </p:cNvPicPr>
          <p:nvPr/>
        </p:nvPicPr>
        <p:blipFill>
          <a:blip r:embed="rId7">
            <a:alphaModFix amt="50000"/>
          </a:blip>
          <a:stretch>
            <a:fillRect/>
          </a:stretch>
        </p:blipFill>
        <p:spPr>
          <a:xfrm rot="20076341">
            <a:off x="4264225" y="2538348"/>
            <a:ext cx="637518" cy="319371"/>
          </a:xfrm>
          <a:prstGeom prst="rect">
            <a:avLst/>
          </a:prstGeom>
        </p:spPr>
      </p:pic>
      <p:pic>
        <p:nvPicPr>
          <p:cNvPr id="213" name="Picture 212">
            <a:extLst>
              <a:ext uri="{FF2B5EF4-FFF2-40B4-BE49-F238E27FC236}">
                <a16:creationId xmlns:a16="http://schemas.microsoft.com/office/drawing/2014/main" id="{6BFCAB6D-E737-5025-A435-7576D09C0F19}"/>
              </a:ext>
            </a:extLst>
          </p:cNvPr>
          <p:cNvPicPr>
            <a:picLocks noChangeAspect="1"/>
          </p:cNvPicPr>
          <p:nvPr/>
        </p:nvPicPr>
        <p:blipFill>
          <a:blip r:embed="rId7">
            <a:alphaModFix amt="50000"/>
          </a:blip>
          <a:stretch>
            <a:fillRect/>
          </a:stretch>
        </p:blipFill>
        <p:spPr>
          <a:xfrm rot="20918158">
            <a:off x="3663120" y="2753935"/>
            <a:ext cx="637518" cy="319371"/>
          </a:xfrm>
          <a:prstGeom prst="rect">
            <a:avLst/>
          </a:prstGeom>
        </p:spPr>
      </p:pic>
      <p:pic>
        <p:nvPicPr>
          <p:cNvPr id="214" name="Picture 213">
            <a:extLst>
              <a:ext uri="{FF2B5EF4-FFF2-40B4-BE49-F238E27FC236}">
                <a16:creationId xmlns:a16="http://schemas.microsoft.com/office/drawing/2014/main" id="{FBD1D0CF-1AB8-AFC5-0882-F3E747884AEC}"/>
              </a:ext>
            </a:extLst>
          </p:cNvPr>
          <p:cNvPicPr>
            <a:picLocks noChangeAspect="1"/>
          </p:cNvPicPr>
          <p:nvPr/>
        </p:nvPicPr>
        <p:blipFill>
          <a:blip r:embed="rId7">
            <a:alphaModFix amt="50000"/>
          </a:blip>
          <a:stretch>
            <a:fillRect/>
          </a:stretch>
        </p:blipFill>
        <p:spPr>
          <a:xfrm rot="21286692">
            <a:off x="3026821" y="2862631"/>
            <a:ext cx="637518" cy="319371"/>
          </a:xfrm>
          <a:prstGeom prst="rect">
            <a:avLst/>
          </a:prstGeom>
        </p:spPr>
      </p:pic>
      <p:sp>
        <p:nvSpPr>
          <p:cNvPr id="215" name="Rectangle 214">
            <a:extLst>
              <a:ext uri="{FF2B5EF4-FFF2-40B4-BE49-F238E27FC236}">
                <a16:creationId xmlns:a16="http://schemas.microsoft.com/office/drawing/2014/main" id="{E89CD52C-0E60-08E2-4CB6-D1D21AA4FF06}"/>
              </a:ext>
            </a:extLst>
          </p:cNvPr>
          <p:cNvSpPr/>
          <p:nvPr/>
        </p:nvSpPr>
        <p:spPr>
          <a:xfrm>
            <a:off x="3420902" y="4218159"/>
            <a:ext cx="5147557" cy="2034984"/>
          </a:xfrm>
          <a:prstGeom prst="rect">
            <a:avLst/>
          </a:prstGeom>
          <a:solidFill>
            <a:schemeClr val="tx1">
              <a:lumMod val="75000"/>
              <a:lumOff val="2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6" name="Straight Connector 215">
            <a:extLst>
              <a:ext uri="{FF2B5EF4-FFF2-40B4-BE49-F238E27FC236}">
                <a16:creationId xmlns:a16="http://schemas.microsoft.com/office/drawing/2014/main" id="{DE386ED2-C71A-DA62-652D-44AB7FA03D95}"/>
              </a:ext>
            </a:extLst>
          </p:cNvPr>
          <p:cNvCxnSpPr>
            <a:cxnSpLocks/>
            <a:stCxn id="215" idx="1"/>
          </p:cNvCxnSpPr>
          <p:nvPr/>
        </p:nvCxnSpPr>
        <p:spPr>
          <a:xfrm>
            <a:off x="3420902" y="5235651"/>
            <a:ext cx="5147557" cy="22084"/>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2EE9E0A-D8A0-7D61-9214-36476C7F15FF}"/>
              </a:ext>
            </a:extLst>
          </p:cNvPr>
          <p:cNvCxnSpPr>
            <a:cxnSpLocks/>
          </p:cNvCxnSpPr>
          <p:nvPr/>
        </p:nvCxnSpPr>
        <p:spPr>
          <a:xfrm>
            <a:off x="3429886" y="4271462"/>
            <a:ext cx="5138573" cy="0"/>
          </a:xfrm>
          <a:prstGeom prst="line">
            <a:avLst/>
          </a:prstGeom>
          <a:ln w="76200">
            <a:solidFill>
              <a:srgbClr val="FFC000"/>
            </a:solidFill>
          </a:ln>
        </p:spPr>
        <p:style>
          <a:lnRef idx="1">
            <a:schemeClr val="accent2"/>
          </a:lnRef>
          <a:fillRef idx="0">
            <a:schemeClr val="accent2"/>
          </a:fillRef>
          <a:effectRef idx="0">
            <a:schemeClr val="accent2"/>
          </a:effectRef>
          <a:fontRef idx="minor">
            <a:schemeClr val="tx1"/>
          </a:fontRef>
        </p:style>
      </p:cxnSp>
      <p:grpSp>
        <p:nvGrpSpPr>
          <p:cNvPr id="218" name="Group 217">
            <a:extLst>
              <a:ext uri="{FF2B5EF4-FFF2-40B4-BE49-F238E27FC236}">
                <a16:creationId xmlns:a16="http://schemas.microsoft.com/office/drawing/2014/main" id="{9721D8DD-8A1F-93E4-AF79-F94F53384E40}"/>
              </a:ext>
            </a:extLst>
          </p:cNvPr>
          <p:cNvGrpSpPr/>
          <p:nvPr/>
        </p:nvGrpSpPr>
        <p:grpSpPr>
          <a:xfrm>
            <a:off x="7115922" y="4358146"/>
            <a:ext cx="1452537" cy="804888"/>
            <a:chOff x="3248680" y="4923192"/>
            <a:chExt cx="1452537" cy="804888"/>
          </a:xfrm>
        </p:grpSpPr>
        <p:pic>
          <p:nvPicPr>
            <p:cNvPr id="219" name="Picture 218">
              <a:extLst>
                <a:ext uri="{FF2B5EF4-FFF2-40B4-BE49-F238E27FC236}">
                  <a16:creationId xmlns:a16="http://schemas.microsoft.com/office/drawing/2014/main" id="{8FBAE822-959A-3589-E2EB-DB709354192E}"/>
                </a:ext>
              </a:extLst>
            </p:cNvPr>
            <p:cNvPicPr>
              <a:picLocks noChangeAspect="1"/>
            </p:cNvPicPr>
            <p:nvPr/>
          </p:nvPicPr>
          <p:blipFill>
            <a:blip r:embed="rId12"/>
            <a:stretch>
              <a:fillRect/>
            </a:stretch>
          </p:blipFill>
          <p:spPr>
            <a:xfrm>
              <a:off x="3248680" y="5036871"/>
              <a:ext cx="889000" cy="462509"/>
            </a:xfrm>
            <a:prstGeom prst="rect">
              <a:avLst/>
            </a:prstGeom>
          </p:spPr>
        </p:pic>
        <p:sp>
          <p:nvSpPr>
            <p:cNvPr id="220" name="Rectangle 219">
              <a:extLst>
                <a:ext uri="{FF2B5EF4-FFF2-40B4-BE49-F238E27FC236}">
                  <a16:creationId xmlns:a16="http://schemas.microsoft.com/office/drawing/2014/main" id="{121443E0-F2BF-A627-D46F-72D3120F26B0}"/>
                </a:ext>
              </a:extLst>
            </p:cNvPr>
            <p:cNvSpPr/>
            <p:nvPr/>
          </p:nvSpPr>
          <p:spPr>
            <a:xfrm>
              <a:off x="3248680" y="4923192"/>
              <a:ext cx="1452537" cy="80488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id="{8494B537-BCA8-8940-F8EB-169A85AD44B6}"/>
              </a:ext>
            </a:extLst>
          </p:cNvPr>
          <p:cNvGrpSpPr/>
          <p:nvPr/>
        </p:nvGrpSpPr>
        <p:grpSpPr>
          <a:xfrm>
            <a:off x="3429886" y="4349802"/>
            <a:ext cx="1944779" cy="834437"/>
            <a:chOff x="4564683" y="4983535"/>
            <a:chExt cx="1944779" cy="834437"/>
          </a:xfrm>
        </p:grpSpPr>
        <p:pic>
          <p:nvPicPr>
            <p:cNvPr id="222" name="Picture 221">
              <a:extLst>
                <a:ext uri="{FF2B5EF4-FFF2-40B4-BE49-F238E27FC236}">
                  <a16:creationId xmlns:a16="http://schemas.microsoft.com/office/drawing/2014/main" id="{1B6B6917-4DB7-B8AC-823D-B02041EBF7DB}"/>
                </a:ext>
              </a:extLst>
            </p:cNvPr>
            <p:cNvPicPr>
              <a:picLocks noChangeAspect="1"/>
            </p:cNvPicPr>
            <p:nvPr/>
          </p:nvPicPr>
          <p:blipFill>
            <a:blip r:embed="rId12"/>
            <a:stretch>
              <a:fillRect/>
            </a:stretch>
          </p:blipFill>
          <p:spPr>
            <a:xfrm>
              <a:off x="4564683" y="5183069"/>
              <a:ext cx="889000" cy="462509"/>
            </a:xfrm>
            <a:prstGeom prst="rect">
              <a:avLst/>
            </a:prstGeom>
          </p:spPr>
        </p:pic>
        <p:sp>
          <p:nvSpPr>
            <p:cNvPr id="223" name="Rectangle 222">
              <a:extLst>
                <a:ext uri="{FF2B5EF4-FFF2-40B4-BE49-F238E27FC236}">
                  <a16:creationId xmlns:a16="http://schemas.microsoft.com/office/drawing/2014/main" id="{480ADB44-F5D3-CEEB-AB8D-F0F8CEFE745A}"/>
                </a:ext>
              </a:extLst>
            </p:cNvPr>
            <p:cNvSpPr/>
            <p:nvPr/>
          </p:nvSpPr>
          <p:spPr>
            <a:xfrm>
              <a:off x="4564683" y="4983535"/>
              <a:ext cx="1944779" cy="83443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34D032A2-DB59-605C-84B5-D74846453EB5}"/>
              </a:ext>
            </a:extLst>
          </p:cNvPr>
          <p:cNvGrpSpPr/>
          <p:nvPr/>
        </p:nvGrpSpPr>
        <p:grpSpPr>
          <a:xfrm>
            <a:off x="3601551" y="5527979"/>
            <a:ext cx="1800191" cy="442812"/>
            <a:chOff x="3460444" y="4192389"/>
            <a:chExt cx="1800191" cy="442812"/>
          </a:xfrm>
        </p:grpSpPr>
        <p:sp>
          <p:nvSpPr>
            <p:cNvPr id="225" name="Rectangle 224">
              <a:extLst>
                <a:ext uri="{FF2B5EF4-FFF2-40B4-BE49-F238E27FC236}">
                  <a16:creationId xmlns:a16="http://schemas.microsoft.com/office/drawing/2014/main" id="{1AF19507-9128-5B11-68CA-A2AE2B4942AF}"/>
                </a:ext>
              </a:extLst>
            </p:cNvPr>
            <p:cNvSpPr/>
            <p:nvPr/>
          </p:nvSpPr>
          <p:spPr>
            <a:xfrm>
              <a:off x="3460444" y="4221622"/>
              <a:ext cx="908167" cy="413579"/>
            </a:xfrm>
            <a:prstGeom prst="rect">
              <a:avLst/>
            </a:prstGeom>
            <a:solidFill>
              <a:srgbClr val="0432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A9787AF2-3A57-FD69-CC91-8A961562C60E}"/>
                </a:ext>
              </a:extLst>
            </p:cNvPr>
            <p:cNvSpPr/>
            <p:nvPr/>
          </p:nvSpPr>
          <p:spPr>
            <a:xfrm rot="21379917">
              <a:off x="4352468" y="4192389"/>
              <a:ext cx="908167" cy="413579"/>
            </a:xfrm>
            <a:prstGeom prst="rect">
              <a:avLst/>
            </a:prstGeom>
            <a:solidFill>
              <a:srgbClr val="0432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7" name="Straight Connector 226">
            <a:extLst>
              <a:ext uri="{FF2B5EF4-FFF2-40B4-BE49-F238E27FC236}">
                <a16:creationId xmlns:a16="http://schemas.microsoft.com/office/drawing/2014/main" id="{3AD35E36-253B-A73B-1FA2-5D728E161053}"/>
              </a:ext>
            </a:extLst>
          </p:cNvPr>
          <p:cNvCxnSpPr>
            <a:cxnSpLocks/>
          </p:cNvCxnSpPr>
          <p:nvPr/>
        </p:nvCxnSpPr>
        <p:spPr>
          <a:xfrm>
            <a:off x="3582214" y="5557212"/>
            <a:ext cx="92750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3569677-2130-E665-8BF3-6CD14684E2CD}"/>
              </a:ext>
            </a:extLst>
          </p:cNvPr>
          <p:cNvCxnSpPr>
            <a:cxnSpLocks/>
          </p:cNvCxnSpPr>
          <p:nvPr/>
        </p:nvCxnSpPr>
        <p:spPr>
          <a:xfrm>
            <a:off x="3582214" y="5970185"/>
            <a:ext cx="92750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CB0FF32-FA74-18DA-60FF-A2F34A7D09F4}"/>
              </a:ext>
            </a:extLst>
          </p:cNvPr>
          <p:cNvCxnSpPr>
            <a:cxnSpLocks/>
          </p:cNvCxnSpPr>
          <p:nvPr/>
        </p:nvCxnSpPr>
        <p:spPr>
          <a:xfrm flipV="1">
            <a:off x="4505191" y="5914684"/>
            <a:ext cx="904324" cy="555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058C0D8-F737-8201-D316-38E0D980294F}"/>
              </a:ext>
            </a:extLst>
          </p:cNvPr>
          <p:cNvCxnSpPr>
            <a:cxnSpLocks/>
          </p:cNvCxnSpPr>
          <p:nvPr/>
        </p:nvCxnSpPr>
        <p:spPr>
          <a:xfrm flipV="1">
            <a:off x="4495398" y="5499331"/>
            <a:ext cx="832181" cy="5727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4B1EB85D-B442-DD28-EF3F-CC4BE14BD703}"/>
              </a:ext>
            </a:extLst>
          </p:cNvPr>
          <p:cNvCxnSpPr>
            <a:cxnSpLocks/>
          </p:cNvCxnSpPr>
          <p:nvPr/>
        </p:nvCxnSpPr>
        <p:spPr>
          <a:xfrm>
            <a:off x="3582214" y="5537023"/>
            <a:ext cx="0" cy="4516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DC2B0A1-9964-A5A0-B5E4-9057B9261827}"/>
              </a:ext>
            </a:extLst>
          </p:cNvPr>
          <p:cNvCxnSpPr>
            <a:cxnSpLocks/>
          </p:cNvCxnSpPr>
          <p:nvPr/>
        </p:nvCxnSpPr>
        <p:spPr>
          <a:xfrm flipV="1">
            <a:off x="5406228" y="5803373"/>
            <a:ext cx="281709" cy="1163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D4B34C29-60F5-8916-73A9-06C00FA23785}"/>
              </a:ext>
            </a:extLst>
          </p:cNvPr>
          <p:cNvCxnSpPr>
            <a:cxnSpLocks/>
          </p:cNvCxnSpPr>
          <p:nvPr/>
        </p:nvCxnSpPr>
        <p:spPr>
          <a:xfrm flipV="1">
            <a:off x="5314476" y="5420638"/>
            <a:ext cx="213491" cy="796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05C502BD-A4E4-7607-BA29-EAC6C185AC7E}"/>
              </a:ext>
            </a:extLst>
          </p:cNvPr>
          <p:cNvGrpSpPr/>
          <p:nvPr/>
        </p:nvGrpSpPr>
        <p:grpSpPr>
          <a:xfrm>
            <a:off x="3625007" y="5547718"/>
            <a:ext cx="783928" cy="420385"/>
            <a:chOff x="4193456" y="3184367"/>
            <a:chExt cx="783928" cy="420385"/>
          </a:xfrm>
        </p:grpSpPr>
        <p:pic>
          <p:nvPicPr>
            <p:cNvPr id="235" name="Picture 234">
              <a:extLst>
                <a:ext uri="{FF2B5EF4-FFF2-40B4-BE49-F238E27FC236}">
                  <a16:creationId xmlns:a16="http://schemas.microsoft.com/office/drawing/2014/main" id="{9BDBE037-7B50-A862-F603-65937EF9F02C}"/>
                </a:ext>
              </a:extLst>
            </p:cNvPr>
            <p:cNvPicPr>
              <a:picLocks noChangeAspect="1"/>
            </p:cNvPicPr>
            <p:nvPr/>
          </p:nvPicPr>
          <p:blipFill>
            <a:blip r:embed="rId13"/>
            <a:stretch>
              <a:fillRect/>
            </a:stretch>
          </p:blipFill>
          <p:spPr>
            <a:xfrm>
              <a:off x="4193456" y="3212788"/>
              <a:ext cx="783928" cy="391964"/>
            </a:xfrm>
            <a:prstGeom prst="rect">
              <a:avLst/>
            </a:prstGeom>
          </p:spPr>
        </p:pic>
        <mc:AlternateContent xmlns:mc="http://schemas.openxmlformats.org/markup-compatibility/2006" xmlns:a14="http://schemas.microsoft.com/office/drawing/2010/main">
          <mc:Choice Requires="a14">
            <p:sp>
              <p:nvSpPr>
                <p:cNvPr id="236" name="TextBox 235">
                  <a:extLst>
                    <a:ext uri="{FF2B5EF4-FFF2-40B4-BE49-F238E27FC236}">
                      <a16:creationId xmlns:a16="http://schemas.microsoft.com/office/drawing/2014/main" id="{65311AFA-2D5B-D872-0519-F271B6648CC3}"/>
                    </a:ext>
                  </a:extLst>
                </p:cNvPr>
                <p:cNvSpPr txBox="1"/>
                <p:nvPr/>
              </p:nvSpPr>
              <p:spPr>
                <a:xfrm>
                  <a:off x="4248383" y="3184367"/>
                  <a:ext cx="5622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𝑒</m:t>
                        </m:r>
                        <m:r>
                          <a:rPr lang="en-US" b="0" i="1" smtClean="0">
                            <a:solidFill>
                              <a:schemeClr val="bg1"/>
                            </a:solidFill>
                            <a:latin typeface="Cambria Math" panose="02040503050406030204" pitchFamily="18" charset="0"/>
                          </a:rPr>
                          <m:t>𝑔𝑜</m:t>
                        </m:r>
                      </m:oMath>
                    </m:oMathPara>
                  </a14:m>
                  <a:endParaRPr lang="en-US" dirty="0">
                    <a:solidFill>
                      <a:schemeClr val="bg1"/>
                    </a:solidFill>
                  </a:endParaRPr>
                </a:p>
              </p:txBody>
            </p:sp>
          </mc:Choice>
          <mc:Fallback xmlns="">
            <p:sp>
              <p:nvSpPr>
                <p:cNvPr id="14" name="TextBox 13">
                  <a:extLst>
                    <a:ext uri="{FF2B5EF4-FFF2-40B4-BE49-F238E27FC236}">
                      <a16:creationId xmlns:a16="http://schemas.microsoft.com/office/drawing/2014/main" id="{1AFD47E3-F8CF-844F-B001-EE03EF6FD078}"/>
                    </a:ext>
                  </a:extLst>
                </p:cNvPr>
                <p:cNvSpPr txBox="1">
                  <a:spLocks noRot="1" noChangeAspect="1" noMove="1" noResize="1" noEditPoints="1" noAdjustHandles="1" noChangeArrowheads="1" noChangeShapeType="1" noTextEdit="1"/>
                </p:cNvSpPr>
                <p:nvPr/>
              </p:nvSpPr>
              <p:spPr>
                <a:xfrm>
                  <a:off x="4248383" y="3184367"/>
                  <a:ext cx="562276" cy="369332"/>
                </a:xfrm>
                <a:prstGeom prst="rect">
                  <a:avLst/>
                </a:prstGeom>
                <a:blipFill>
                  <a:blip r:embed="rId14"/>
                  <a:stretch>
                    <a:fillRect b="-645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8A9AAB59-05BB-CDB8-89D4-0B9E90BA2D67}"/>
                  </a:ext>
                </a:extLst>
              </p:cNvPr>
              <p:cNvSpPr txBox="1"/>
              <p:nvPr/>
            </p:nvSpPr>
            <p:spPr>
              <a:xfrm>
                <a:off x="4035010" y="4532083"/>
                <a:ext cx="1406133" cy="44332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𝑫𝑬</m:t>
                          </m:r>
                          <m:r>
                            <a:rPr lang="en-US" sz="2000" b="1" i="1" smtClean="0">
                              <a:solidFill>
                                <a:schemeClr val="bg1"/>
                              </a:solidFill>
                              <a:latin typeface="Cambria Math" panose="02040503050406030204" pitchFamily="18" charset="0"/>
                            </a:rPr>
                            <m:t>′</m:t>
                          </m:r>
                        </m:e>
                        <m:sub>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𝒄</m:t>
                              </m:r>
                            </m:e>
                            <m:sub>
                              <m:r>
                                <a:rPr lang="en-US" sz="2000" b="1" i="1" smtClean="0">
                                  <a:solidFill>
                                    <a:schemeClr val="bg1"/>
                                  </a:solidFill>
                                  <a:latin typeface="Cambria Math" panose="02040503050406030204" pitchFamily="18" charset="0"/>
                                </a:rPr>
                                <m:t>𝟐</m:t>
                              </m:r>
                            </m:sub>
                          </m:sSub>
                        </m:sub>
                      </m:sSub>
                    </m:oMath>
                  </m:oMathPara>
                </a14:m>
                <a:endParaRPr lang="en-US" sz="2000" b="1" i="1" dirty="0">
                  <a:solidFill>
                    <a:schemeClr val="bg1"/>
                  </a:solidFill>
                </a:endParaRPr>
              </a:p>
            </p:txBody>
          </p:sp>
        </mc:Choice>
        <mc:Fallback xmlns="">
          <p:sp>
            <p:nvSpPr>
              <p:cNvPr id="237" name="TextBox 236">
                <a:extLst>
                  <a:ext uri="{FF2B5EF4-FFF2-40B4-BE49-F238E27FC236}">
                    <a16:creationId xmlns:a16="http://schemas.microsoft.com/office/drawing/2014/main" id="{8A9AAB59-05BB-CDB8-89D4-0B9E90BA2D67}"/>
                  </a:ext>
                </a:extLst>
              </p:cNvPr>
              <p:cNvSpPr txBox="1">
                <a:spLocks noRot="1" noChangeAspect="1" noMove="1" noResize="1" noEditPoints="1" noAdjustHandles="1" noChangeArrowheads="1" noChangeShapeType="1" noTextEdit="1"/>
              </p:cNvSpPr>
              <p:nvPr/>
            </p:nvSpPr>
            <p:spPr>
              <a:xfrm>
                <a:off x="4035010" y="4532083"/>
                <a:ext cx="1406133" cy="443326"/>
              </a:xfrm>
              <a:prstGeom prst="rect">
                <a:avLst/>
              </a:prstGeom>
              <a:blipFill>
                <a:blip r:embed="rId15"/>
                <a:stretch>
                  <a:fillRect/>
                </a:stretch>
              </a:blipFill>
            </p:spPr>
            <p:txBody>
              <a:bodyPr/>
              <a:lstStyle/>
              <a:p>
                <a:r>
                  <a:rPr lang="en-US">
                    <a:noFill/>
                  </a:rPr>
                  <a:t> </a:t>
                </a:r>
              </a:p>
            </p:txBody>
          </p:sp>
        </mc:Fallback>
      </mc:AlternateContent>
      <p:sp>
        <p:nvSpPr>
          <p:cNvPr id="238" name="Rectangle 237">
            <a:extLst>
              <a:ext uri="{FF2B5EF4-FFF2-40B4-BE49-F238E27FC236}">
                <a16:creationId xmlns:a16="http://schemas.microsoft.com/office/drawing/2014/main" id="{9E0C3275-598A-D12E-6DBF-1B586D5E95E1}"/>
              </a:ext>
            </a:extLst>
          </p:cNvPr>
          <p:cNvSpPr/>
          <p:nvPr/>
        </p:nvSpPr>
        <p:spPr>
          <a:xfrm rot="18228663">
            <a:off x="6170068" y="5044513"/>
            <a:ext cx="234031" cy="413579"/>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30AD8C56-CF15-3B80-C0B9-3E0D39CC101D}"/>
              </a:ext>
            </a:extLst>
          </p:cNvPr>
          <p:cNvSpPr/>
          <p:nvPr/>
        </p:nvSpPr>
        <p:spPr>
          <a:xfrm rot="18506750">
            <a:off x="6291884" y="4871630"/>
            <a:ext cx="234031" cy="413579"/>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40093A77-1432-E90C-150C-6A9C6D77D99B}"/>
              </a:ext>
            </a:extLst>
          </p:cNvPr>
          <p:cNvSpPr/>
          <p:nvPr/>
        </p:nvSpPr>
        <p:spPr>
          <a:xfrm rot="19449838">
            <a:off x="6407068" y="4723430"/>
            <a:ext cx="353339" cy="413579"/>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C6303D6F-DBD4-2A12-F30C-D2350241FDD1}"/>
              </a:ext>
            </a:extLst>
          </p:cNvPr>
          <p:cNvSpPr/>
          <p:nvPr/>
        </p:nvSpPr>
        <p:spPr>
          <a:xfrm rot="20432146">
            <a:off x="6650663" y="4558386"/>
            <a:ext cx="587021" cy="413579"/>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11043CFD-DC78-35BA-1A66-95D5361DAF0F}"/>
              </a:ext>
            </a:extLst>
          </p:cNvPr>
          <p:cNvSpPr/>
          <p:nvPr/>
        </p:nvSpPr>
        <p:spPr>
          <a:xfrm rot="20269774">
            <a:off x="5345898" y="5468771"/>
            <a:ext cx="253620" cy="399588"/>
          </a:xfrm>
          <a:prstGeom prst="rect">
            <a:avLst/>
          </a:prstGeom>
          <a:solidFill>
            <a:srgbClr val="2000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3" name="Straight Connector 242">
            <a:extLst>
              <a:ext uri="{FF2B5EF4-FFF2-40B4-BE49-F238E27FC236}">
                <a16:creationId xmlns:a16="http://schemas.microsoft.com/office/drawing/2014/main" id="{994A968B-ABBE-E351-59AC-0C57C51332F2}"/>
              </a:ext>
            </a:extLst>
          </p:cNvPr>
          <p:cNvCxnSpPr>
            <a:cxnSpLocks/>
          </p:cNvCxnSpPr>
          <p:nvPr/>
        </p:nvCxnSpPr>
        <p:spPr>
          <a:xfrm>
            <a:off x="5511088" y="5411073"/>
            <a:ext cx="179301" cy="4026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F5581736-B3FC-B590-C476-E9318AD65B57}"/>
                  </a:ext>
                </a:extLst>
              </p:cNvPr>
              <p:cNvSpPr txBox="1"/>
              <p:nvPr/>
            </p:nvSpPr>
            <p:spPr>
              <a:xfrm>
                <a:off x="5575466" y="4358146"/>
                <a:ext cx="1406133" cy="429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𝑳</m:t>
                          </m:r>
                          <m:r>
                            <a:rPr lang="en-US" sz="2000" b="1" i="1">
                              <a:solidFill>
                                <a:schemeClr val="bg1"/>
                              </a:solidFill>
                              <a:latin typeface="Cambria Math" panose="02040503050406030204" pitchFamily="18" charset="0"/>
                            </a:rPr>
                            <m:t>𝑬</m:t>
                          </m:r>
                          <m:r>
                            <a:rPr lang="en-US" sz="2000" b="1" i="1">
                              <a:solidFill>
                                <a:schemeClr val="bg1"/>
                              </a:solidFill>
                              <a:latin typeface="Cambria Math" panose="02040503050406030204" pitchFamily="18" charset="0"/>
                            </a:rPr>
                            <m:t>′</m:t>
                          </m:r>
                        </m:e>
                        <m:sub>
                          <m:r>
                            <a:rPr lang="en-US" sz="2000" b="1" i="1">
                              <a:solidFill>
                                <a:schemeClr val="bg1"/>
                              </a:solidFill>
                              <a:latin typeface="Cambria Math" panose="02040503050406030204" pitchFamily="18" charset="0"/>
                            </a:rPr>
                            <m:t>𝒆𝒈𝒐</m:t>
                          </m:r>
                        </m:sub>
                      </m:sSub>
                    </m:oMath>
                  </m:oMathPara>
                </a14:m>
                <a:endParaRPr lang="en-US" sz="2000" b="1" i="1" dirty="0">
                  <a:solidFill>
                    <a:schemeClr val="bg1"/>
                  </a:solidFill>
                </a:endParaRPr>
              </a:p>
            </p:txBody>
          </p:sp>
        </mc:Choice>
        <mc:Fallback xmlns="">
          <p:sp>
            <p:nvSpPr>
              <p:cNvPr id="244" name="TextBox 243">
                <a:extLst>
                  <a:ext uri="{FF2B5EF4-FFF2-40B4-BE49-F238E27FC236}">
                    <a16:creationId xmlns:a16="http://schemas.microsoft.com/office/drawing/2014/main" id="{F5581736-B3FC-B590-C476-E9318AD65B57}"/>
                  </a:ext>
                </a:extLst>
              </p:cNvPr>
              <p:cNvSpPr txBox="1">
                <a:spLocks noRot="1" noChangeAspect="1" noMove="1" noResize="1" noEditPoints="1" noAdjustHandles="1" noChangeArrowheads="1" noChangeShapeType="1" noTextEdit="1"/>
              </p:cNvSpPr>
              <p:nvPr/>
            </p:nvSpPr>
            <p:spPr>
              <a:xfrm>
                <a:off x="5575466" y="4358146"/>
                <a:ext cx="1406133" cy="429220"/>
              </a:xfrm>
              <a:prstGeom prst="rect">
                <a:avLst/>
              </a:prstGeom>
              <a:blipFill>
                <a:blip r:embed="rId16"/>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B19DF17B-2707-BC33-AACA-513001944A02}"/>
                  </a:ext>
                </a:extLst>
              </p:cNvPr>
              <p:cNvSpPr txBox="1"/>
              <p:nvPr/>
            </p:nvSpPr>
            <p:spPr>
              <a:xfrm>
                <a:off x="5616624" y="5599030"/>
                <a:ext cx="2292207" cy="429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rgbClr val="00B0F0"/>
                              </a:solidFill>
                              <a:latin typeface="Cambria Math" panose="02040503050406030204" pitchFamily="18" charset="0"/>
                            </a:rPr>
                          </m:ctrlPr>
                        </m:sSubPr>
                        <m:e>
                          <m:r>
                            <a:rPr lang="en-US" sz="2000" b="1" i="1" smtClean="0">
                              <a:solidFill>
                                <a:srgbClr val="00B0F0"/>
                              </a:solidFill>
                              <a:latin typeface="Cambria Math" panose="02040503050406030204" pitchFamily="18" charset="0"/>
                            </a:rPr>
                            <m:t>𝑪</m:t>
                          </m:r>
                          <m:r>
                            <a:rPr lang="en-US" sz="2000" b="1" i="1">
                              <a:solidFill>
                                <a:srgbClr val="00B0F0"/>
                              </a:solidFill>
                              <a:latin typeface="Cambria Math" panose="02040503050406030204" pitchFamily="18" charset="0"/>
                            </a:rPr>
                            <m:t>𝑬</m:t>
                          </m:r>
                          <m:r>
                            <a:rPr lang="en-US" sz="2000" b="1" i="1">
                              <a:solidFill>
                                <a:srgbClr val="00B0F0"/>
                              </a:solidFill>
                              <a:latin typeface="Cambria Math" panose="02040503050406030204" pitchFamily="18" charset="0"/>
                            </a:rPr>
                            <m:t>′</m:t>
                          </m:r>
                        </m:e>
                        <m:sub>
                          <m:r>
                            <a:rPr lang="en-US" sz="2000" b="1" i="1">
                              <a:solidFill>
                                <a:srgbClr val="00B0F0"/>
                              </a:solidFill>
                              <a:latin typeface="Cambria Math" panose="02040503050406030204" pitchFamily="18" charset="0"/>
                            </a:rPr>
                            <m:t>𝒆𝒈𝒐</m:t>
                          </m:r>
                        </m:sub>
                      </m:sSub>
                      <m:r>
                        <a:rPr lang="en-US" sz="2000" b="1" i="1" smtClean="0">
                          <a:solidFill>
                            <a:srgbClr val="00B0F0"/>
                          </a:solidFill>
                          <a:latin typeface="Cambria Math" panose="02040503050406030204" pitchFamily="18" charset="0"/>
                        </a:rPr>
                        <m:t>=</m:t>
                      </m:r>
                      <m:sSub>
                        <m:sSubPr>
                          <m:ctrlPr>
                            <a:rPr lang="en-US" sz="2000" b="1" i="1">
                              <a:solidFill>
                                <a:srgbClr val="00B0F0"/>
                              </a:solidFill>
                              <a:latin typeface="Cambria Math" panose="02040503050406030204" pitchFamily="18" charset="0"/>
                            </a:rPr>
                          </m:ctrlPr>
                        </m:sSubPr>
                        <m:e>
                          <m:r>
                            <a:rPr lang="en-US" sz="2000" b="1" i="1" smtClean="0">
                              <a:solidFill>
                                <a:srgbClr val="00B0F0"/>
                              </a:solidFill>
                              <a:latin typeface="Cambria Math" panose="02040503050406030204" pitchFamily="18" charset="0"/>
                            </a:rPr>
                            <m:t>𝑹</m:t>
                          </m:r>
                          <m:r>
                            <a:rPr lang="en-US" sz="2000" b="1" i="1">
                              <a:solidFill>
                                <a:srgbClr val="00B0F0"/>
                              </a:solidFill>
                              <a:latin typeface="Cambria Math" panose="02040503050406030204" pitchFamily="18" charset="0"/>
                            </a:rPr>
                            <m:t>𝑬</m:t>
                          </m:r>
                          <m:r>
                            <a:rPr lang="en-US" sz="2000" b="1" i="1">
                              <a:solidFill>
                                <a:srgbClr val="00B0F0"/>
                              </a:solidFill>
                              <a:latin typeface="Cambria Math" panose="02040503050406030204" pitchFamily="18" charset="0"/>
                            </a:rPr>
                            <m:t>′</m:t>
                          </m:r>
                        </m:e>
                        <m:sub>
                          <m:r>
                            <a:rPr lang="en-US" sz="2000" b="1" i="1">
                              <a:solidFill>
                                <a:srgbClr val="00B0F0"/>
                              </a:solidFill>
                              <a:latin typeface="Cambria Math" panose="02040503050406030204" pitchFamily="18" charset="0"/>
                            </a:rPr>
                            <m:t>𝒆𝒈𝒐</m:t>
                          </m:r>
                        </m:sub>
                      </m:sSub>
                    </m:oMath>
                  </m:oMathPara>
                </a14:m>
                <a:endParaRPr lang="en-US" sz="2000" b="1" i="1" dirty="0">
                  <a:solidFill>
                    <a:srgbClr val="00B0F0"/>
                  </a:solidFill>
                </a:endParaRPr>
              </a:p>
            </p:txBody>
          </p:sp>
        </mc:Choice>
        <mc:Fallback xmlns="">
          <p:sp>
            <p:nvSpPr>
              <p:cNvPr id="245" name="TextBox 244">
                <a:extLst>
                  <a:ext uri="{FF2B5EF4-FFF2-40B4-BE49-F238E27FC236}">
                    <a16:creationId xmlns:a16="http://schemas.microsoft.com/office/drawing/2014/main" id="{B19DF17B-2707-BC33-AACA-513001944A02}"/>
                  </a:ext>
                </a:extLst>
              </p:cNvPr>
              <p:cNvSpPr txBox="1">
                <a:spLocks noRot="1" noChangeAspect="1" noMove="1" noResize="1" noEditPoints="1" noAdjustHandles="1" noChangeArrowheads="1" noChangeShapeType="1" noTextEdit="1"/>
              </p:cNvSpPr>
              <p:nvPr/>
            </p:nvSpPr>
            <p:spPr>
              <a:xfrm>
                <a:off x="5616624" y="5599030"/>
                <a:ext cx="2292207" cy="429220"/>
              </a:xfrm>
              <a:prstGeom prst="rect">
                <a:avLst/>
              </a:prstGeom>
              <a:blipFill>
                <a:blip r:embed="rId17"/>
                <a:stretch>
                  <a:fillRect b="-2857"/>
                </a:stretch>
              </a:blipFill>
            </p:spPr>
            <p:txBody>
              <a:bodyPr/>
              <a:lstStyle/>
              <a:p>
                <a:r>
                  <a:rPr lang="en-US">
                    <a:noFill/>
                  </a:rPr>
                  <a:t> </a:t>
                </a:r>
              </a:p>
            </p:txBody>
          </p:sp>
        </mc:Fallback>
      </mc:AlternateContent>
    </p:spTree>
    <p:extLst>
      <p:ext uri="{BB962C8B-B14F-4D97-AF65-F5344CB8AC3E}">
        <p14:creationId xmlns:p14="http://schemas.microsoft.com/office/powerpoint/2010/main" val="3960135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Collision Avoidance and Mitigation</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a:xfrm>
            <a:off x="822845" y="6291348"/>
            <a:ext cx="1261164" cy="365760"/>
          </a:xfrm>
        </p:spPr>
        <p:txBody>
          <a:bodyPr/>
          <a:lstStyle/>
          <a:p>
            <a:fld id="{E8F92A37-2A0B-8E4C-9ABC-FE271A1E1749}" type="slidenum">
              <a:rPr lang="en-US" smtClean="0"/>
              <a:t>22</a:t>
            </a:fld>
            <a:endParaRPr lang="en-US" dirty="0"/>
          </a:p>
        </p:txBody>
      </p:sp>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a:xfrm>
            <a:off x="157506" y="976419"/>
            <a:ext cx="12034494" cy="5016416"/>
          </a:xfrm>
        </p:spPr>
        <p:txBody>
          <a:bodyPr>
            <a:normAutofit/>
          </a:bodyPr>
          <a:lstStyle/>
          <a:p>
            <a:r>
              <a:rPr lang="en-US" dirty="0"/>
              <a:t>Then, </a:t>
            </a:r>
            <a:r>
              <a:rPr lang="en-US" dirty="0" err="1"/>
              <a:t>BlaFT</a:t>
            </a:r>
            <a:r>
              <a:rPr lang="en-US" dirty="0"/>
              <a:t> selects </a:t>
            </a:r>
            <a:r>
              <a:rPr lang="en-US" b="1" dirty="0"/>
              <a:t>the most optimal response by ‘Threat Number (TN).’</a:t>
            </a:r>
            <a:endParaRPr lang="en-US" dirty="0"/>
          </a:p>
          <a:p>
            <a:pPr lvl="1"/>
            <a:endParaRPr lang="en-US" dirty="0"/>
          </a:p>
          <a:p>
            <a:pPr lvl="1"/>
            <a:endParaRPr lang="en-US" dirty="0"/>
          </a:p>
          <a:p>
            <a:pPr lvl="1"/>
            <a:endParaRPr lang="en-US" dirty="0"/>
          </a:p>
          <a:p>
            <a:pPr lvl="1"/>
            <a:endParaRPr lang="en-US" dirty="0"/>
          </a:p>
          <a:p>
            <a:pPr lvl="1"/>
            <a:r>
              <a:rPr lang="en-US" dirty="0"/>
              <a:t>Response with </a:t>
            </a:r>
            <a:r>
              <a:rPr lang="en-US" b="1" dirty="0"/>
              <a:t>the smallest TN</a:t>
            </a:r>
            <a:r>
              <a:rPr lang="en-US" dirty="0"/>
              <a:t> </a:t>
            </a:r>
            <a:r>
              <a:rPr lang="en-US" dirty="0">
                <a:sym typeface="Wingdings" pitchFamily="2" charset="2"/>
              </a:rPr>
              <a:t>is the optimum.</a:t>
            </a:r>
          </a:p>
          <a:p>
            <a:pPr lvl="1"/>
            <a:endParaRPr lang="en-US" dirty="0">
              <a:sym typeface="Wingdings" pitchFamily="2" charset="2"/>
            </a:endParaRPr>
          </a:p>
          <a:p>
            <a:pPr marL="274320" lvl="1" indent="0">
              <a:buNone/>
            </a:pPr>
            <a:endParaRPr lang="en-US" sz="1200" dirty="0">
              <a:sym typeface="Wingdings" pitchFamily="2" charset="2"/>
            </a:endParaRPr>
          </a:p>
          <a:p>
            <a:pPr lvl="2"/>
            <a:r>
              <a:rPr lang="en-US" dirty="0">
                <a:sym typeface="Wingdings" pitchFamily="2" charset="2"/>
              </a:rPr>
              <a:t>Braking Threat Number (BTN) &amp; Steering Threat Number (STN)</a:t>
            </a:r>
          </a:p>
          <a:p>
            <a:pPr lvl="2"/>
            <a:endParaRPr lang="en-US" dirty="0">
              <a:sym typeface="Wingdings" pitchFamily="2" charset="2"/>
            </a:endParaRPr>
          </a:p>
          <a:p>
            <a:pPr lvl="2"/>
            <a:endParaRPr lang="en-US" dirty="0">
              <a:sym typeface="Wingdings" pitchFamily="2" charset="2"/>
            </a:endParaRPr>
          </a:p>
          <a:p>
            <a:pPr lvl="2"/>
            <a:endParaRPr lang="en-US" dirty="0">
              <a:sym typeface="Wingdings" pitchFamily="2" charset="2"/>
            </a:endParaRPr>
          </a:p>
          <a:p>
            <a:pPr marL="594360" lvl="2" indent="0">
              <a:buNone/>
            </a:pPr>
            <a:endParaRPr lang="en-US" dirty="0">
              <a:sym typeface="Wingdings" pitchFamily="2" charset="2"/>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2C8A99A3-381D-D158-31F0-634EABCED401}"/>
                  </a:ext>
                </a:extLst>
              </p:cNvPr>
              <p:cNvSpPr txBox="1"/>
              <p:nvPr/>
            </p:nvSpPr>
            <p:spPr>
              <a:xfrm>
                <a:off x="6652687" y="4744116"/>
                <a:ext cx="3980916" cy="641779"/>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𝑆𝑇𝑁</m:t>
                      </m:r>
                      <m:r>
                        <a:rPr lang="en-US"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𝑙𝑎𝑡</m:t>
                              </m:r>
                              <m:r>
                                <a:rPr lang="en-US" i="1">
                                  <a:latin typeface="Cambria Math" panose="02040503050406030204" pitchFamily="18" charset="0"/>
                                </a:rPr>
                                <m:t>,</m:t>
                              </m:r>
                              <m:r>
                                <a:rPr lang="en-US" i="1">
                                  <a:latin typeface="Cambria Math" panose="02040503050406030204" pitchFamily="18" charset="0"/>
                                </a:rPr>
                                <m:t>𝑟𝑒𝑞</m:t>
                              </m:r>
                            </m:sub>
                          </m:sSub>
                        </m:num>
                        <m:den>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𝑙𝑎𝑡</m:t>
                              </m:r>
                              <m:r>
                                <a:rPr lang="en-US" i="1">
                                  <a:latin typeface="Cambria Math" panose="02040503050406030204" pitchFamily="18" charset="0"/>
                                </a:rPr>
                                <m:t>,</m:t>
                              </m:r>
                              <m:r>
                                <a:rPr lang="en-US" i="1">
                                  <a:latin typeface="Cambria Math" panose="02040503050406030204" pitchFamily="18" charset="0"/>
                                </a:rPr>
                                <m:t>𝑚𝑎𝑥</m:t>
                              </m:r>
                            </m:sub>
                          </m:sSub>
                        </m:den>
                      </m:f>
                    </m:oMath>
                  </m:oMathPara>
                </a14:m>
                <a:endParaRPr lang="en-US" dirty="0"/>
              </a:p>
            </p:txBody>
          </p:sp>
        </mc:Choice>
        <mc:Fallback xmlns="">
          <p:sp>
            <p:nvSpPr>
              <p:cNvPr id="89" name="TextBox 88">
                <a:extLst>
                  <a:ext uri="{FF2B5EF4-FFF2-40B4-BE49-F238E27FC236}">
                    <a16:creationId xmlns:a16="http://schemas.microsoft.com/office/drawing/2014/main" id="{2C8A99A3-381D-D158-31F0-634EABCED401}"/>
                  </a:ext>
                </a:extLst>
              </p:cNvPr>
              <p:cNvSpPr txBox="1">
                <a:spLocks noRot="1" noChangeAspect="1" noMove="1" noResize="1" noEditPoints="1" noAdjustHandles="1" noChangeArrowheads="1" noChangeShapeType="1" noTextEdit="1"/>
              </p:cNvSpPr>
              <p:nvPr/>
            </p:nvSpPr>
            <p:spPr>
              <a:xfrm>
                <a:off x="6652687" y="4744116"/>
                <a:ext cx="3980916" cy="64177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CF678B8-9205-39C6-E701-86B37541CD22}"/>
                  </a:ext>
                </a:extLst>
              </p:cNvPr>
              <p:cNvSpPr txBox="1"/>
              <p:nvPr/>
            </p:nvSpPr>
            <p:spPr>
              <a:xfrm>
                <a:off x="6612284" y="5335120"/>
                <a:ext cx="6182686" cy="390748"/>
              </a:xfrm>
              <a:prstGeom prst="rect">
                <a:avLst/>
              </a:prstGeom>
              <a:noFill/>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𝑙𝑎𝑡</m:t>
                        </m:r>
                        <m:r>
                          <a:rPr lang="en-US" i="1">
                            <a:latin typeface="Cambria Math" panose="02040503050406030204" pitchFamily="18" charset="0"/>
                          </a:rPr>
                          <m:t>,</m:t>
                        </m:r>
                        <m:r>
                          <a:rPr lang="en-US" i="1">
                            <a:latin typeface="Cambria Math" panose="02040503050406030204" pitchFamily="18" charset="0"/>
                          </a:rPr>
                          <m:t>𝑟𝑒𝑞</m:t>
                        </m:r>
                      </m:sub>
                    </m:sSub>
                  </m:oMath>
                </a14:m>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lateral acceleration alongside the trajectory</a:t>
                </a:r>
              </a:p>
            </p:txBody>
          </p:sp>
        </mc:Choice>
        <mc:Fallback xmlns="">
          <p:sp>
            <p:nvSpPr>
              <p:cNvPr id="90" name="TextBox 89">
                <a:extLst>
                  <a:ext uri="{FF2B5EF4-FFF2-40B4-BE49-F238E27FC236}">
                    <a16:creationId xmlns:a16="http://schemas.microsoft.com/office/drawing/2014/main" id="{5CF678B8-9205-39C6-E701-86B37541CD22}"/>
                  </a:ext>
                </a:extLst>
              </p:cNvPr>
              <p:cNvSpPr txBox="1">
                <a:spLocks noRot="1" noChangeAspect="1" noMove="1" noResize="1" noEditPoints="1" noAdjustHandles="1" noChangeArrowheads="1" noChangeShapeType="1" noTextEdit="1"/>
              </p:cNvSpPr>
              <p:nvPr/>
            </p:nvSpPr>
            <p:spPr>
              <a:xfrm>
                <a:off x="6612284" y="5335120"/>
                <a:ext cx="6182686" cy="390748"/>
              </a:xfrm>
              <a:prstGeom prst="rect">
                <a:avLst/>
              </a:prstGeom>
              <a:blipFill>
                <a:blip r:embed="rId4"/>
                <a:stretch>
                  <a:fillRect t="-6452"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10D5679-B4AA-34BA-1E1B-C0BDC9A55A57}"/>
                  </a:ext>
                </a:extLst>
              </p:cNvPr>
              <p:cNvSpPr txBox="1"/>
              <p:nvPr/>
            </p:nvSpPr>
            <p:spPr>
              <a:xfrm>
                <a:off x="1162660" y="5439649"/>
                <a:ext cx="5117000" cy="338554"/>
              </a:xfrm>
              <a:prstGeom prst="rect">
                <a:avLst/>
              </a:prstGeom>
              <a:noFill/>
            </p:spPr>
            <p:txBody>
              <a:bodyPr wrap="square">
                <a:spAutoFit/>
              </a:bodyPr>
              <a:lstStyle/>
              <a:p>
                <a:pPr algn="ctr"/>
                <a14:m>
                  <m:oMath xmlns:m="http://schemas.openxmlformats.org/officeDocument/2006/math">
                    <m:r>
                      <a:rPr lang="en-US" sz="1600" b="1" i="1" smtClean="0">
                        <a:solidFill>
                          <a:schemeClr val="tx1"/>
                        </a:solidFill>
                        <a:latin typeface="Cambria Math" panose="02040503050406030204" pitchFamily="18" charset="0"/>
                      </a:rPr>
                      <m:t>𝑩𝑻𝑵</m:t>
                    </m:r>
                    <m:r>
                      <a:rPr lang="en-US" sz="1600" b="1" i="1" smtClean="0">
                        <a:solidFill>
                          <a:schemeClr val="tx1"/>
                        </a:solidFill>
                        <a:latin typeface="Cambria Math" panose="02040503050406030204" pitchFamily="18" charset="0"/>
                      </a:rPr>
                      <m:t>&gt;</m:t>
                    </m:r>
                    <m:r>
                      <a:rPr lang="en-US" sz="1600" b="1" i="1" smtClean="0">
                        <a:solidFill>
                          <a:schemeClr val="tx1"/>
                        </a:solidFill>
                        <a:latin typeface="Cambria Math" panose="02040503050406030204" pitchFamily="18" charset="0"/>
                      </a:rPr>
                      <m:t>𝟏</m:t>
                    </m:r>
                  </m:oMath>
                </a14:m>
                <a:r>
                  <a:rPr lang="en-US" sz="1600" b="1"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𝒄𝒐𝒍𝒍𝒊𝒔𝒊𝒐𝒏</m:t>
                    </m:r>
                    <m:r>
                      <a:rPr lang="en-US" sz="1600" b="1" i="1" smtClean="0">
                        <a:solidFill>
                          <a:schemeClr val="tx1"/>
                        </a:solidFill>
                        <a:latin typeface="Cambria Math" panose="02040503050406030204" pitchFamily="18" charset="0"/>
                      </a:rPr>
                      <m:t> </m:t>
                    </m:r>
                    <m:r>
                      <a:rPr lang="en-US" sz="1600" b="1" i="1" smtClean="0">
                        <a:solidFill>
                          <a:schemeClr val="tx1"/>
                        </a:solidFill>
                        <a:latin typeface="Cambria Math" panose="02040503050406030204" pitchFamily="18" charset="0"/>
                      </a:rPr>
                      <m:t>𝒊𝒔</m:t>
                    </m:r>
                    <m:r>
                      <a:rPr lang="en-US" sz="1600" b="1" i="1" smtClean="0">
                        <a:solidFill>
                          <a:schemeClr val="tx1"/>
                        </a:solidFill>
                        <a:latin typeface="Cambria Math" panose="02040503050406030204" pitchFamily="18" charset="0"/>
                      </a:rPr>
                      <m:t> </m:t>
                    </m:r>
                    <m:r>
                      <a:rPr lang="en-US" sz="1600" b="1" i="1" smtClean="0">
                        <a:solidFill>
                          <a:schemeClr val="tx1"/>
                        </a:solidFill>
                        <a:latin typeface="Cambria Math" panose="02040503050406030204" pitchFamily="18" charset="0"/>
                      </a:rPr>
                      <m:t>𝒖𝒏𝒂𝒗𝒐𝒊𝒅𝒂𝒃𝒍𝒆</m:t>
                    </m:r>
                    <m:r>
                      <a:rPr lang="en-US" sz="1600" b="1" i="1" smtClean="0">
                        <a:solidFill>
                          <a:schemeClr val="tx1"/>
                        </a:solidFill>
                        <a:latin typeface="Cambria Math" panose="02040503050406030204" pitchFamily="18" charset="0"/>
                      </a:rPr>
                      <m:t> </m:t>
                    </m:r>
                    <m:r>
                      <a:rPr lang="en-US" sz="1600" b="1" i="1" smtClean="0">
                        <a:solidFill>
                          <a:schemeClr val="tx1"/>
                        </a:solidFill>
                        <a:latin typeface="Cambria Math" panose="02040503050406030204" pitchFamily="18" charset="0"/>
                      </a:rPr>
                      <m:t>𝒘𝒊𝒕𝒉</m:t>
                    </m:r>
                    <m:r>
                      <a:rPr lang="en-US" sz="1600" b="1" i="1" smtClean="0">
                        <a:solidFill>
                          <a:schemeClr val="tx1"/>
                        </a:solidFill>
                        <a:latin typeface="Cambria Math" panose="02040503050406030204" pitchFamily="18" charset="0"/>
                      </a:rPr>
                      <m:t> </m:t>
                    </m:r>
                    <m:r>
                      <a:rPr lang="en-US" sz="1600" b="1" i="1" smtClean="0">
                        <a:solidFill>
                          <a:schemeClr val="tx1"/>
                        </a:solidFill>
                        <a:latin typeface="Cambria Math" panose="02040503050406030204" pitchFamily="18" charset="0"/>
                      </a:rPr>
                      <m:t>𝒃𝒓𝒂𝒌𝒊𝒏𝒈</m:t>
                    </m:r>
                  </m:oMath>
                </a14:m>
                <a:endParaRPr lang="en-US" sz="1600" b="1" dirty="0">
                  <a:solidFill>
                    <a:schemeClr val="tx1"/>
                  </a:solidFill>
                </a:endParaRPr>
              </a:p>
            </p:txBody>
          </p:sp>
        </mc:Choice>
        <mc:Fallback xmlns="">
          <p:sp>
            <p:nvSpPr>
              <p:cNvPr id="91" name="TextBox 90">
                <a:extLst>
                  <a:ext uri="{FF2B5EF4-FFF2-40B4-BE49-F238E27FC236}">
                    <a16:creationId xmlns:a16="http://schemas.microsoft.com/office/drawing/2014/main" id="{310D5679-B4AA-34BA-1E1B-C0BDC9A55A57}"/>
                  </a:ext>
                </a:extLst>
              </p:cNvPr>
              <p:cNvSpPr txBox="1">
                <a:spLocks noRot="1" noChangeAspect="1" noMove="1" noResize="1" noEditPoints="1" noAdjustHandles="1" noChangeArrowheads="1" noChangeShapeType="1" noTextEdit="1"/>
              </p:cNvSpPr>
              <p:nvPr/>
            </p:nvSpPr>
            <p:spPr>
              <a:xfrm>
                <a:off x="1162660" y="5439649"/>
                <a:ext cx="5117000" cy="338554"/>
              </a:xfrm>
              <a:prstGeom prst="rect">
                <a:avLst/>
              </a:prstGeom>
              <a:blipFill>
                <a:blip r:embed="rId5"/>
                <a:stretch>
                  <a:fillRect t="-7143"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523FFB52-7F95-8121-55D2-846EBA83C93D}"/>
                  </a:ext>
                </a:extLst>
              </p:cNvPr>
              <p:cNvSpPr txBox="1"/>
              <p:nvPr/>
            </p:nvSpPr>
            <p:spPr>
              <a:xfrm>
                <a:off x="1466127" y="4774249"/>
                <a:ext cx="3980916" cy="653320"/>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𝐵𝑇𝑁</m:t>
                      </m:r>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𝑑𝑒𝑐</m:t>
                              </m:r>
                              <m:r>
                                <a:rPr lang="en-US" i="1">
                                  <a:latin typeface="Cambria Math" panose="02040503050406030204" pitchFamily="18" charset="0"/>
                                </a:rPr>
                                <m:t>,</m:t>
                              </m:r>
                              <m:r>
                                <a:rPr lang="en-US" b="0" i="1" smtClean="0">
                                  <a:latin typeface="Cambria Math" panose="02040503050406030204" pitchFamily="18" charset="0"/>
                                </a:rPr>
                                <m:t>𝑟𝑒𝑞</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𝑑𝑒𝑐</m:t>
                              </m:r>
                              <m:r>
                                <a:rPr lang="en-US" i="1">
                                  <a:latin typeface="Cambria Math" panose="02040503050406030204" pitchFamily="18" charset="0"/>
                                </a:rPr>
                                <m:t>,</m:t>
                              </m:r>
                              <m:r>
                                <a:rPr lang="en-US" b="0" i="1" smtClean="0">
                                  <a:latin typeface="Cambria Math" panose="02040503050406030204" pitchFamily="18" charset="0"/>
                                </a:rPr>
                                <m:t>𝑚𝑖𝑛</m:t>
                              </m:r>
                            </m:sub>
                          </m:sSub>
                        </m:num>
                        <m:den>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𝑑𝑒𝑐</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𝑑𝑒𝑐</m:t>
                              </m:r>
                              <m:r>
                                <a:rPr lang="en-US" i="1">
                                  <a:latin typeface="Cambria Math" panose="02040503050406030204" pitchFamily="18" charset="0"/>
                                </a:rPr>
                                <m:t>,</m:t>
                              </m:r>
                              <m:r>
                                <a:rPr lang="en-US" i="1">
                                  <a:latin typeface="Cambria Math" panose="02040503050406030204" pitchFamily="18" charset="0"/>
                                </a:rPr>
                                <m:t>𝑚𝑖𝑛</m:t>
                              </m:r>
                            </m:sub>
                          </m:sSub>
                        </m:den>
                      </m:f>
                    </m:oMath>
                  </m:oMathPara>
                </a14:m>
                <a:endParaRPr lang="en-US" dirty="0"/>
              </a:p>
            </p:txBody>
          </p:sp>
        </mc:Choice>
        <mc:Fallback xmlns="">
          <p:sp>
            <p:nvSpPr>
              <p:cNvPr id="92" name="TextBox 91">
                <a:extLst>
                  <a:ext uri="{FF2B5EF4-FFF2-40B4-BE49-F238E27FC236}">
                    <a16:creationId xmlns:a16="http://schemas.microsoft.com/office/drawing/2014/main" id="{523FFB52-7F95-8121-55D2-846EBA83C93D}"/>
                  </a:ext>
                </a:extLst>
              </p:cNvPr>
              <p:cNvSpPr txBox="1">
                <a:spLocks noRot="1" noChangeAspect="1" noMove="1" noResize="1" noEditPoints="1" noAdjustHandles="1" noChangeArrowheads="1" noChangeShapeType="1" noTextEdit="1"/>
              </p:cNvSpPr>
              <p:nvPr/>
            </p:nvSpPr>
            <p:spPr>
              <a:xfrm>
                <a:off x="1466127" y="4774249"/>
                <a:ext cx="3980916" cy="653320"/>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B28B3C7-C7EB-50BA-866D-BB6F7B5AF3D4}"/>
                  </a:ext>
                </a:extLst>
              </p:cNvPr>
              <p:cNvSpPr txBox="1"/>
              <p:nvPr/>
            </p:nvSpPr>
            <p:spPr>
              <a:xfrm>
                <a:off x="2933995" y="3702203"/>
                <a:ext cx="6324009" cy="582724"/>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𝑟𝑒𝑠𝑝𝑜𝑛𝑠𝑒</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a:rPr lang="en-US" sz="2000" b="0" i="1" smtClean="0">
                                  <a:latin typeface="Cambria Math" panose="02040503050406030204" pitchFamily="18" charset="0"/>
                                </a:rPr>
                                <m:t>𝑎𝑟𝑔𝑚𝑖𝑛</m:t>
                              </m:r>
                            </m:e>
                            <m:lim>
                              <m:r>
                                <a:rPr lang="en-US" sz="2000" b="0" i="1" smtClean="0">
                                  <a:latin typeface="Cambria Math" panose="02040503050406030204" pitchFamily="18" charset="0"/>
                                </a:rPr>
                                <m:t>𝑟𝑒𝑠𝑝𝑜𝑛𝑠𝑒𝑠</m:t>
                              </m:r>
                            </m:lim>
                          </m:limLow>
                        </m:fName>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𝑇𝑁</m:t>
                              </m:r>
                              <m:r>
                                <a:rPr lang="en-US" sz="2000" b="0" i="1" smtClean="0">
                                  <a:latin typeface="Cambria Math" panose="02040503050406030204" pitchFamily="18" charset="0"/>
                                </a:rPr>
                                <m:t>|</m:t>
                              </m:r>
                              <m:r>
                                <a:rPr lang="en-US" sz="2000" b="0" i="1" smtClean="0">
                                  <a:latin typeface="Cambria Math" panose="02040503050406030204" pitchFamily="18" charset="0"/>
                                </a:rPr>
                                <m:t>𝑇𝑁</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𝑆𝑇𝑁</m:t>
                              </m:r>
                              <m:r>
                                <a:rPr lang="en-US" sz="2000" b="0" i="1" smtClean="0">
                                  <a:latin typeface="Cambria Math" panose="02040503050406030204" pitchFamily="18" charset="0"/>
                                </a:rPr>
                                <m:t>,</m:t>
                              </m:r>
                              <m:r>
                                <a:rPr lang="en-US" sz="2000" b="0" i="1" smtClean="0">
                                  <a:latin typeface="Cambria Math" panose="02040503050406030204" pitchFamily="18" charset="0"/>
                                </a:rPr>
                                <m:t>𝐵𝑇𝑁</m:t>
                              </m:r>
                              <m:r>
                                <a:rPr lang="en-US" sz="2000" b="0" i="1" smtClean="0">
                                  <a:latin typeface="Cambria Math" panose="02040503050406030204" pitchFamily="18" charset="0"/>
                                </a:rPr>
                                <m:t>)</m:t>
                              </m:r>
                            </m:e>
                          </m:d>
                        </m:e>
                      </m:func>
                    </m:oMath>
                  </m:oMathPara>
                </a14:m>
                <a:endParaRPr lang="en-US" sz="2000" i="1" dirty="0"/>
              </a:p>
            </p:txBody>
          </p:sp>
        </mc:Choice>
        <mc:Fallback xmlns="">
          <p:sp>
            <p:nvSpPr>
              <p:cNvPr id="93" name="TextBox 92">
                <a:extLst>
                  <a:ext uri="{FF2B5EF4-FFF2-40B4-BE49-F238E27FC236}">
                    <a16:creationId xmlns:a16="http://schemas.microsoft.com/office/drawing/2014/main" id="{5B28B3C7-C7EB-50BA-866D-BB6F7B5AF3D4}"/>
                  </a:ext>
                </a:extLst>
              </p:cNvPr>
              <p:cNvSpPr txBox="1">
                <a:spLocks noRot="1" noChangeAspect="1" noMove="1" noResize="1" noEditPoints="1" noAdjustHandles="1" noChangeArrowheads="1" noChangeShapeType="1" noTextEdit="1"/>
              </p:cNvSpPr>
              <p:nvPr/>
            </p:nvSpPr>
            <p:spPr>
              <a:xfrm>
                <a:off x="2933995" y="3702203"/>
                <a:ext cx="6324009" cy="582724"/>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E92303DB-A7FB-8519-CF65-7802129485E4}"/>
              </a:ext>
            </a:extLst>
          </p:cNvPr>
          <p:cNvSpPr/>
          <p:nvPr/>
        </p:nvSpPr>
        <p:spPr>
          <a:xfrm>
            <a:off x="2250969" y="1541473"/>
            <a:ext cx="7191961" cy="1603006"/>
          </a:xfrm>
          <a:prstGeom prst="rect">
            <a:avLst/>
          </a:prstGeom>
          <a:solidFill>
            <a:schemeClr val="tx1">
              <a:lumMod val="75000"/>
              <a:lumOff val="2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6278EE1-5A4F-17EA-A8FC-E996C538CE49}"/>
              </a:ext>
            </a:extLst>
          </p:cNvPr>
          <p:cNvCxnSpPr>
            <a:cxnSpLocks/>
            <a:stCxn id="10" idx="1"/>
            <a:endCxn id="10" idx="3"/>
          </p:cNvCxnSpPr>
          <p:nvPr/>
        </p:nvCxnSpPr>
        <p:spPr>
          <a:xfrm>
            <a:off x="2250969" y="2342976"/>
            <a:ext cx="7191961"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89AAE11-BB03-C8A5-2CB5-E4AB2BAFFB58}"/>
              </a:ext>
            </a:extLst>
          </p:cNvPr>
          <p:cNvPicPr>
            <a:picLocks noChangeAspect="1"/>
          </p:cNvPicPr>
          <p:nvPr/>
        </p:nvPicPr>
        <p:blipFill>
          <a:blip r:embed="rId8"/>
          <a:stretch>
            <a:fillRect/>
          </a:stretch>
        </p:blipFill>
        <p:spPr>
          <a:xfrm>
            <a:off x="2999249" y="2462206"/>
            <a:ext cx="889000" cy="444500"/>
          </a:xfrm>
          <a:prstGeom prst="rect">
            <a:avLst/>
          </a:prstGeom>
        </p:spPr>
      </p:pic>
      <p:pic>
        <p:nvPicPr>
          <p:cNvPr id="13" name="Picture 12">
            <a:extLst>
              <a:ext uri="{FF2B5EF4-FFF2-40B4-BE49-F238E27FC236}">
                <a16:creationId xmlns:a16="http://schemas.microsoft.com/office/drawing/2014/main" id="{0E3D1680-C761-F7DF-4677-0D1F39B5F9AB}"/>
              </a:ext>
            </a:extLst>
          </p:cNvPr>
          <p:cNvPicPr>
            <a:picLocks noChangeAspect="1"/>
          </p:cNvPicPr>
          <p:nvPr/>
        </p:nvPicPr>
        <p:blipFill>
          <a:blip r:embed="rId9"/>
          <a:stretch>
            <a:fillRect/>
          </a:stretch>
        </p:blipFill>
        <p:spPr>
          <a:xfrm>
            <a:off x="5836395" y="2474047"/>
            <a:ext cx="889000" cy="444500"/>
          </a:xfrm>
          <a:prstGeom prst="rect">
            <a:avLst/>
          </a:prstGeom>
        </p:spPr>
      </p:pic>
      <p:sp>
        <p:nvSpPr>
          <p:cNvPr id="14" name="Rectangle 13">
            <a:extLst>
              <a:ext uri="{FF2B5EF4-FFF2-40B4-BE49-F238E27FC236}">
                <a16:creationId xmlns:a16="http://schemas.microsoft.com/office/drawing/2014/main" id="{29802567-FFD7-E73F-D7F3-052E7000CC7F}"/>
              </a:ext>
            </a:extLst>
          </p:cNvPr>
          <p:cNvSpPr/>
          <p:nvPr/>
        </p:nvSpPr>
        <p:spPr>
          <a:xfrm>
            <a:off x="2120899" y="1475988"/>
            <a:ext cx="7407803" cy="170521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39E877-1990-AC0A-C035-14DE1013AC2E}"/>
                  </a:ext>
                </a:extLst>
              </p:cNvPr>
              <p:cNvSpPr txBox="1"/>
              <p:nvPr/>
            </p:nvSpPr>
            <p:spPr>
              <a:xfrm>
                <a:off x="3132793" y="2457420"/>
                <a:ext cx="5622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𝑒</m:t>
                      </m:r>
                      <m:r>
                        <a:rPr lang="en-US" b="0" i="1" smtClean="0">
                          <a:solidFill>
                            <a:schemeClr val="bg1"/>
                          </a:solidFill>
                          <a:latin typeface="Cambria Math" panose="02040503050406030204" pitchFamily="18" charset="0"/>
                        </a:rPr>
                        <m:t>𝑔𝑜</m:t>
                      </m:r>
                    </m:oMath>
                  </m:oMathPara>
                </a14:m>
                <a:endParaRPr lang="en-US" dirty="0">
                  <a:solidFill>
                    <a:schemeClr val="bg1"/>
                  </a:solidFill>
                </a:endParaRPr>
              </a:p>
            </p:txBody>
          </p:sp>
        </mc:Choice>
        <mc:Fallback xmlns="">
          <p:sp>
            <p:nvSpPr>
              <p:cNvPr id="15" name="TextBox 14">
                <a:extLst>
                  <a:ext uri="{FF2B5EF4-FFF2-40B4-BE49-F238E27FC236}">
                    <a16:creationId xmlns:a16="http://schemas.microsoft.com/office/drawing/2014/main" id="{A239E877-1990-AC0A-C035-14DE1013AC2E}"/>
                  </a:ext>
                </a:extLst>
              </p:cNvPr>
              <p:cNvSpPr txBox="1">
                <a:spLocks noRot="1" noChangeAspect="1" noMove="1" noResize="1" noEditPoints="1" noAdjustHandles="1" noChangeArrowheads="1" noChangeShapeType="1" noTextEdit="1"/>
              </p:cNvSpPr>
              <p:nvPr/>
            </p:nvSpPr>
            <p:spPr>
              <a:xfrm>
                <a:off x="3132793" y="2457420"/>
                <a:ext cx="562276" cy="369332"/>
              </a:xfrm>
              <a:prstGeom prst="rect">
                <a:avLst/>
              </a:prstGeom>
              <a:blipFill>
                <a:blip r:embed="rId10"/>
                <a:stretch>
                  <a:fillRect b="-6667"/>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025690BE-2D9C-6F27-D1B0-AB7350C415EB}"/>
              </a:ext>
            </a:extLst>
          </p:cNvPr>
          <p:cNvCxnSpPr>
            <a:cxnSpLocks/>
          </p:cNvCxnSpPr>
          <p:nvPr/>
        </p:nvCxnSpPr>
        <p:spPr>
          <a:xfrm>
            <a:off x="2250969" y="3073192"/>
            <a:ext cx="7191962"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F00E91-86CA-5CBA-1A5F-4A408AD2753A}"/>
              </a:ext>
            </a:extLst>
          </p:cNvPr>
          <p:cNvCxnSpPr>
            <a:cxnSpLocks/>
          </p:cNvCxnSpPr>
          <p:nvPr/>
        </p:nvCxnSpPr>
        <p:spPr>
          <a:xfrm>
            <a:off x="2250969" y="1618873"/>
            <a:ext cx="7191962" cy="0"/>
          </a:xfrm>
          <a:prstGeom prst="line">
            <a:avLst/>
          </a:prstGeom>
          <a:ln w="57150">
            <a:solidFill>
              <a:srgbClr val="FFC000"/>
            </a:solidFill>
          </a:ln>
        </p:spPr>
        <p:style>
          <a:lnRef idx="1">
            <a:schemeClr val="accent2"/>
          </a:lnRef>
          <a:fillRef idx="0">
            <a:schemeClr val="accent2"/>
          </a:fillRef>
          <a:effectRef idx="0">
            <a:schemeClr val="accent2"/>
          </a:effectRef>
          <a:fontRef idx="minor">
            <a:schemeClr val="tx1"/>
          </a:fontRef>
        </p:style>
      </p:cxnSp>
      <p:sp>
        <p:nvSpPr>
          <p:cNvPr id="18" name="Oval 17">
            <a:extLst>
              <a:ext uri="{FF2B5EF4-FFF2-40B4-BE49-F238E27FC236}">
                <a16:creationId xmlns:a16="http://schemas.microsoft.com/office/drawing/2014/main" id="{31FC6897-E2D1-37D5-0808-DDA1F11E5C47}"/>
              </a:ext>
            </a:extLst>
          </p:cNvPr>
          <p:cNvSpPr/>
          <p:nvPr/>
        </p:nvSpPr>
        <p:spPr>
          <a:xfrm>
            <a:off x="3884138" y="2600979"/>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24F308-FA88-9F51-EF26-633F1643C274}"/>
              </a:ext>
            </a:extLst>
          </p:cNvPr>
          <p:cNvSpPr/>
          <p:nvPr/>
        </p:nvSpPr>
        <p:spPr>
          <a:xfrm>
            <a:off x="5819355" y="2489709"/>
            <a:ext cx="925736" cy="444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577D5CA-BD43-FAB4-1398-42F7E9C8B0AD}"/>
              </a:ext>
            </a:extLst>
          </p:cNvPr>
          <p:cNvSpPr/>
          <p:nvPr/>
        </p:nvSpPr>
        <p:spPr>
          <a:xfrm>
            <a:off x="4778592" y="2600979"/>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2492135-B04F-303F-8026-811695DE694D}"/>
              </a:ext>
            </a:extLst>
          </p:cNvPr>
          <p:cNvSpPr/>
          <p:nvPr/>
        </p:nvSpPr>
        <p:spPr>
          <a:xfrm>
            <a:off x="5673046" y="2600979"/>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7E2DB25-FD71-FA44-38C5-358768F8B22F}"/>
              </a:ext>
            </a:extLst>
          </p:cNvPr>
          <p:cNvCxnSpPr>
            <a:cxnSpLocks/>
            <a:stCxn id="18" idx="6"/>
            <a:endCxn id="20" idx="2"/>
          </p:cNvCxnSpPr>
          <p:nvPr/>
        </p:nvCxnSpPr>
        <p:spPr>
          <a:xfrm>
            <a:off x="4051092" y="2684456"/>
            <a:ext cx="727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F40128-48F3-5E1F-1158-CE62553AF9E7}"/>
              </a:ext>
            </a:extLst>
          </p:cNvPr>
          <p:cNvCxnSpPr>
            <a:cxnSpLocks/>
            <a:endCxn id="21" idx="2"/>
          </p:cNvCxnSpPr>
          <p:nvPr/>
        </p:nvCxnSpPr>
        <p:spPr>
          <a:xfrm>
            <a:off x="4945546" y="2684456"/>
            <a:ext cx="727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82F8539-7416-7C39-4681-62AC2962C393}"/>
              </a:ext>
            </a:extLst>
          </p:cNvPr>
          <p:cNvSpPr/>
          <p:nvPr/>
        </p:nvSpPr>
        <p:spPr>
          <a:xfrm>
            <a:off x="4778592" y="1876008"/>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10069D5-73E5-A03F-5EC4-91B95F04500E}"/>
              </a:ext>
            </a:extLst>
          </p:cNvPr>
          <p:cNvSpPr/>
          <p:nvPr/>
        </p:nvSpPr>
        <p:spPr>
          <a:xfrm>
            <a:off x="3884138" y="1876008"/>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31780CD-B09C-CA78-461B-FD8782C09E45}"/>
              </a:ext>
            </a:extLst>
          </p:cNvPr>
          <p:cNvGrpSpPr/>
          <p:nvPr/>
        </p:nvGrpSpPr>
        <p:grpSpPr>
          <a:xfrm>
            <a:off x="3418400" y="1706754"/>
            <a:ext cx="2465604" cy="1238794"/>
            <a:chOff x="4721382" y="3785134"/>
            <a:chExt cx="3053469" cy="1192033"/>
          </a:xfrm>
        </p:grpSpPr>
        <p:sp>
          <p:nvSpPr>
            <p:cNvPr id="27" name="Arc 26">
              <a:extLst>
                <a:ext uri="{FF2B5EF4-FFF2-40B4-BE49-F238E27FC236}">
                  <a16:creationId xmlns:a16="http://schemas.microsoft.com/office/drawing/2014/main" id="{A5A15EA2-806F-729A-92A7-A875F3EAF4E2}"/>
                </a:ext>
              </a:extLst>
            </p:cNvPr>
            <p:cNvSpPr/>
            <p:nvPr/>
          </p:nvSpPr>
          <p:spPr>
            <a:xfrm flipV="1">
              <a:off x="4721382" y="3785134"/>
              <a:ext cx="1555695" cy="937301"/>
            </a:xfrm>
            <a:prstGeom prst="arc">
              <a:avLst>
                <a:gd name="adj1" fmla="val 16200000"/>
                <a:gd name="adj2" fmla="val 2107275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D1D5EFF8-C69C-3390-8FD4-509DE2968B13}"/>
                </a:ext>
              </a:extLst>
            </p:cNvPr>
            <p:cNvSpPr/>
            <p:nvPr/>
          </p:nvSpPr>
          <p:spPr>
            <a:xfrm flipH="1">
              <a:off x="6219156" y="4039869"/>
              <a:ext cx="1555695" cy="937301"/>
            </a:xfrm>
            <a:prstGeom prst="arc">
              <a:avLst>
                <a:gd name="adj1" fmla="val 16200000"/>
                <a:gd name="adj2" fmla="val 2107275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 name="Oval 28">
            <a:extLst>
              <a:ext uri="{FF2B5EF4-FFF2-40B4-BE49-F238E27FC236}">
                <a16:creationId xmlns:a16="http://schemas.microsoft.com/office/drawing/2014/main" id="{19B10285-90D9-419E-62DE-3D651A3AB5FE}"/>
              </a:ext>
            </a:extLst>
          </p:cNvPr>
          <p:cNvSpPr/>
          <p:nvPr/>
        </p:nvSpPr>
        <p:spPr>
          <a:xfrm>
            <a:off x="6569314" y="2601770"/>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5A5976D0-C6AB-CAD5-E99E-2FC55373C27E}"/>
              </a:ext>
            </a:extLst>
          </p:cNvPr>
          <p:cNvCxnSpPr>
            <a:cxnSpLocks/>
            <a:endCxn id="29" idx="2"/>
          </p:cNvCxnSpPr>
          <p:nvPr/>
        </p:nvCxnSpPr>
        <p:spPr>
          <a:xfrm>
            <a:off x="5841814" y="2685247"/>
            <a:ext cx="727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7229C51-B299-664F-79DC-DB2CB68D27AA}"/>
              </a:ext>
            </a:extLst>
          </p:cNvPr>
          <p:cNvGrpSpPr/>
          <p:nvPr/>
        </p:nvGrpSpPr>
        <p:grpSpPr>
          <a:xfrm>
            <a:off x="2250970" y="1440846"/>
            <a:ext cx="6900572" cy="1759417"/>
            <a:chOff x="4268797" y="3696749"/>
            <a:chExt cx="4700993" cy="1446742"/>
          </a:xfrm>
        </p:grpSpPr>
        <p:sp>
          <p:nvSpPr>
            <p:cNvPr id="32" name="Arc 31">
              <a:extLst>
                <a:ext uri="{FF2B5EF4-FFF2-40B4-BE49-F238E27FC236}">
                  <a16:creationId xmlns:a16="http://schemas.microsoft.com/office/drawing/2014/main" id="{5C62A583-3D73-F7CD-975E-0C843EDFE6D4}"/>
                </a:ext>
              </a:extLst>
            </p:cNvPr>
            <p:cNvSpPr/>
            <p:nvPr/>
          </p:nvSpPr>
          <p:spPr>
            <a:xfrm flipV="1">
              <a:off x="4268797" y="3696749"/>
              <a:ext cx="2460867" cy="1023287"/>
            </a:xfrm>
            <a:prstGeom prst="arc">
              <a:avLst>
                <a:gd name="adj1" fmla="val 16200000"/>
                <a:gd name="adj2" fmla="val 2107275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F9707567-6F4B-46CF-9157-B5E9CB0B0D33}"/>
                </a:ext>
              </a:extLst>
            </p:cNvPr>
            <p:cNvSpPr/>
            <p:nvPr/>
          </p:nvSpPr>
          <p:spPr>
            <a:xfrm flipH="1">
              <a:off x="6508923" y="4120204"/>
              <a:ext cx="2460867" cy="1023287"/>
            </a:xfrm>
            <a:prstGeom prst="arc">
              <a:avLst>
                <a:gd name="adj1" fmla="val 15878166"/>
                <a:gd name="adj2" fmla="val 2107275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E406D40-12C6-7816-DC86-D9EE9C863B91}"/>
                  </a:ext>
                </a:extLst>
              </p:cNvPr>
              <p:cNvSpPr txBox="1"/>
              <p:nvPr/>
            </p:nvSpPr>
            <p:spPr>
              <a:xfrm>
                <a:off x="6934457" y="1767765"/>
                <a:ext cx="23131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𝒓𝒆𝒔𝒑𝒐𝒏𝒔𝒆</m:t>
                          </m:r>
                        </m:e>
                        <m:sub>
                          <m:r>
                            <a:rPr lang="en-US" b="1" i="1" smtClean="0">
                              <a:solidFill>
                                <a:srgbClr val="00B050"/>
                              </a:solidFill>
                              <a:latin typeface="Cambria Math" panose="02040503050406030204" pitchFamily="18" charset="0"/>
                            </a:rPr>
                            <m:t>𝟎</m:t>
                          </m:r>
                        </m:sub>
                      </m:sSub>
                    </m:oMath>
                  </m:oMathPara>
                </a14:m>
                <a:endParaRPr lang="en-US" b="1" dirty="0">
                  <a:solidFill>
                    <a:srgbClr val="00B050"/>
                  </a:solidFill>
                </a:endParaRPr>
              </a:p>
            </p:txBody>
          </p:sp>
        </mc:Choice>
        <mc:Fallback xmlns="">
          <p:sp>
            <p:nvSpPr>
              <p:cNvPr id="34" name="TextBox 33">
                <a:extLst>
                  <a:ext uri="{FF2B5EF4-FFF2-40B4-BE49-F238E27FC236}">
                    <a16:creationId xmlns:a16="http://schemas.microsoft.com/office/drawing/2014/main" id="{8E406D40-12C6-7816-DC86-D9EE9C863B91}"/>
                  </a:ext>
                </a:extLst>
              </p:cNvPr>
              <p:cNvSpPr txBox="1">
                <a:spLocks noRot="1" noChangeAspect="1" noMove="1" noResize="1" noEditPoints="1" noAdjustHandles="1" noChangeArrowheads="1" noChangeShapeType="1" noTextEdit="1"/>
              </p:cNvSpPr>
              <p:nvPr/>
            </p:nvSpPr>
            <p:spPr>
              <a:xfrm>
                <a:off x="6934457" y="1767765"/>
                <a:ext cx="2313147" cy="369332"/>
              </a:xfrm>
              <a:prstGeom prst="rect">
                <a:avLst/>
              </a:prstGeom>
              <a:blipFill>
                <a:blip r:embed="rId11"/>
                <a:stretch>
                  <a:fillRect b="-6667"/>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D6E25E4-961C-3A95-3054-D169840037C7}"/>
              </a:ext>
            </a:extLst>
          </p:cNvPr>
          <p:cNvGrpSpPr/>
          <p:nvPr/>
        </p:nvGrpSpPr>
        <p:grpSpPr>
          <a:xfrm>
            <a:off x="3439644" y="1702637"/>
            <a:ext cx="3203424" cy="1238794"/>
            <a:chOff x="4721382" y="3785134"/>
            <a:chExt cx="3053469" cy="1192033"/>
          </a:xfrm>
        </p:grpSpPr>
        <p:sp>
          <p:nvSpPr>
            <p:cNvPr id="36" name="Arc 35">
              <a:extLst>
                <a:ext uri="{FF2B5EF4-FFF2-40B4-BE49-F238E27FC236}">
                  <a16:creationId xmlns:a16="http://schemas.microsoft.com/office/drawing/2014/main" id="{7BAA9844-7081-2F75-303B-977CC17121E2}"/>
                </a:ext>
              </a:extLst>
            </p:cNvPr>
            <p:cNvSpPr/>
            <p:nvPr/>
          </p:nvSpPr>
          <p:spPr>
            <a:xfrm flipV="1">
              <a:off x="4721382" y="3785134"/>
              <a:ext cx="1555695" cy="937301"/>
            </a:xfrm>
            <a:prstGeom prst="arc">
              <a:avLst>
                <a:gd name="adj1" fmla="val 16200000"/>
                <a:gd name="adj2" fmla="val 2107275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8292D2AD-0D9B-A5DB-52AE-E39CC9FB9449}"/>
                </a:ext>
              </a:extLst>
            </p:cNvPr>
            <p:cNvSpPr/>
            <p:nvPr/>
          </p:nvSpPr>
          <p:spPr>
            <a:xfrm flipH="1">
              <a:off x="6219156" y="4039869"/>
              <a:ext cx="1555695" cy="937301"/>
            </a:xfrm>
            <a:prstGeom prst="arc">
              <a:avLst>
                <a:gd name="adj1" fmla="val 16200000"/>
                <a:gd name="adj2" fmla="val 2107275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97EFBD6-9637-F0D1-E807-1BCCC689E17C}"/>
                  </a:ext>
                </a:extLst>
              </p:cNvPr>
              <p:cNvSpPr txBox="1"/>
              <p:nvPr/>
            </p:nvSpPr>
            <p:spPr>
              <a:xfrm>
                <a:off x="4956547" y="1600092"/>
                <a:ext cx="23131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𝒓𝒆𝒔𝒑𝒐𝒏𝒔𝒆</m:t>
                          </m:r>
                        </m:e>
                        <m:sub>
                          <m:r>
                            <a:rPr lang="en-US" b="1" i="1" smtClean="0">
                              <a:solidFill>
                                <a:srgbClr val="00B050"/>
                              </a:solidFill>
                              <a:latin typeface="Cambria Math" panose="02040503050406030204" pitchFamily="18" charset="0"/>
                            </a:rPr>
                            <m:t>𝟏</m:t>
                          </m:r>
                        </m:sub>
                      </m:sSub>
                    </m:oMath>
                  </m:oMathPara>
                </a14:m>
                <a:endParaRPr lang="en-US" b="1" dirty="0">
                  <a:solidFill>
                    <a:srgbClr val="00B050"/>
                  </a:solidFill>
                </a:endParaRPr>
              </a:p>
            </p:txBody>
          </p:sp>
        </mc:Choice>
        <mc:Fallback xmlns="">
          <p:sp>
            <p:nvSpPr>
              <p:cNvPr id="38" name="TextBox 37">
                <a:extLst>
                  <a:ext uri="{FF2B5EF4-FFF2-40B4-BE49-F238E27FC236}">
                    <a16:creationId xmlns:a16="http://schemas.microsoft.com/office/drawing/2014/main" id="{097EFBD6-9637-F0D1-E807-1BCCC689E17C}"/>
                  </a:ext>
                </a:extLst>
              </p:cNvPr>
              <p:cNvSpPr txBox="1">
                <a:spLocks noRot="1" noChangeAspect="1" noMove="1" noResize="1" noEditPoints="1" noAdjustHandles="1" noChangeArrowheads="1" noChangeShapeType="1" noTextEdit="1"/>
              </p:cNvSpPr>
              <p:nvPr/>
            </p:nvSpPr>
            <p:spPr>
              <a:xfrm>
                <a:off x="4956547" y="1600092"/>
                <a:ext cx="2313147" cy="369332"/>
              </a:xfrm>
              <a:prstGeom prst="rect">
                <a:avLst/>
              </a:prstGeom>
              <a:blipFill>
                <a:blip r:embed="rId12"/>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2F7317-D215-47D9-FFD7-2D2BE0AE7741}"/>
                  </a:ext>
                </a:extLst>
              </p:cNvPr>
              <p:cNvSpPr txBox="1"/>
              <p:nvPr/>
            </p:nvSpPr>
            <p:spPr>
              <a:xfrm>
                <a:off x="3658655" y="1548617"/>
                <a:ext cx="23131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𝒓𝒆𝒔𝒑𝒐𝒏𝒔𝒆</m:t>
                          </m:r>
                        </m:e>
                        <m:sub>
                          <m:r>
                            <a:rPr lang="en-US" b="1" i="1" smtClean="0">
                              <a:solidFill>
                                <a:srgbClr val="00B050"/>
                              </a:solidFill>
                              <a:latin typeface="Cambria Math" panose="02040503050406030204" pitchFamily="18" charset="0"/>
                            </a:rPr>
                            <m:t>𝟐</m:t>
                          </m:r>
                        </m:sub>
                      </m:sSub>
                    </m:oMath>
                  </m:oMathPara>
                </a14:m>
                <a:endParaRPr lang="en-US" b="1" dirty="0">
                  <a:solidFill>
                    <a:srgbClr val="00B050"/>
                  </a:solidFill>
                </a:endParaRPr>
              </a:p>
            </p:txBody>
          </p:sp>
        </mc:Choice>
        <mc:Fallback xmlns="">
          <p:sp>
            <p:nvSpPr>
              <p:cNvPr id="39" name="TextBox 38">
                <a:extLst>
                  <a:ext uri="{FF2B5EF4-FFF2-40B4-BE49-F238E27FC236}">
                    <a16:creationId xmlns:a16="http://schemas.microsoft.com/office/drawing/2014/main" id="{AC2F7317-D215-47D9-FFD7-2D2BE0AE7741}"/>
                  </a:ext>
                </a:extLst>
              </p:cNvPr>
              <p:cNvSpPr txBox="1">
                <a:spLocks noRot="1" noChangeAspect="1" noMove="1" noResize="1" noEditPoints="1" noAdjustHandles="1" noChangeArrowheads="1" noChangeShapeType="1" noTextEdit="1"/>
              </p:cNvSpPr>
              <p:nvPr/>
            </p:nvSpPr>
            <p:spPr>
              <a:xfrm>
                <a:off x="3658655" y="1548617"/>
                <a:ext cx="2313147" cy="369332"/>
              </a:xfrm>
              <a:prstGeom prst="rect">
                <a:avLst/>
              </a:prstGeom>
              <a:blipFill>
                <a:blip r:embed="rId13"/>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EAB8CBC-CB7C-1FCA-B177-9CAA551E4065}"/>
                  </a:ext>
                </a:extLst>
              </p:cNvPr>
              <p:cNvSpPr txBox="1"/>
              <p:nvPr/>
            </p:nvSpPr>
            <p:spPr>
              <a:xfrm>
                <a:off x="6458560" y="5670447"/>
                <a:ext cx="5117000" cy="338554"/>
              </a:xfrm>
              <a:prstGeom prst="rect">
                <a:avLst/>
              </a:prstGeom>
              <a:noFill/>
            </p:spPr>
            <p:txBody>
              <a:bodyPr wrap="square">
                <a:spAutoFit/>
              </a:bodyPr>
              <a:lstStyle/>
              <a:p>
                <a:pPr algn="ctr"/>
                <a14:m>
                  <m:oMath xmlns:m="http://schemas.openxmlformats.org/officeDocument/2006/math">
                    <m:r>
                      <a:rPr lang="en-US" sz="1600" b="1" i="1" smtClean="0">
                        <a:solidFill>
                          <a:schemeClr val="tx1"/>
                        </a:solidFill>
                        <a:latin typeface="Cambria Math" panose="02040503050406030204" pitchFamily="18" charset="0"/>
                      </a:rPr>
                      <m:t>𝑺𝑻𝑵</m:t>
                    </m:r>
                    <m:r>
                      <a:rPr lang="en-US" sz="1600" b="1" i="1" smtClean="0">
                        <a:solidFill>
                          <a:schemeClr val="tx1"/>
                        </a:solidFill>
                        <a:latin typeface="Cambria Math" panose="02040503050406030204" pitchFamily="18" charset="0"/>
                      </a:rPr>
                      <m:t>&gt;</m:t>
                    </m:r>
                    <m:r>
                      <a:rPr lang="en-US" sz="1600" b="1" i="1" smtClean="0">
                        <a:solidFill>
                          <a:schemeClr val="tx1"/>
                        </a:solidFill>
                        <a:latin typeface="Cambria Math" panose="02040503050406030204" pitchFamily="18" charset="0"/>
                      </a:rPr>
                      <m:t>𝟏</m:t>
                    </m:r>
                  </m:oMath>
                </a14:m>
                <a:r>
                  <a:rPr lang="en-US" sz="1600" b="1" i="1"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𝑨𝑽</m:t>
                    </m:r>
                    <m:r>
                      <a:rPr lang="en-US" sz="1600" b="1" i="1" smtClean="0">
                        <a:solidFill>
                          <a:schemeClr val="tx1"/>
                        </a:solidFill>
                        <a:latin typeface="Cambria Math" panose="02040503050406030204" pitchFamily="18" charset="0"/>
                      </a:rPr>
                      <m:t> </m:t>
                    </m:r>
                    <m:r>
                      <a:rPr lang="en-US" sz="1600" b="1" i="1" smtClean="0">
                        <a:solidFill>
                          <a:schemeClr val="tx1"/>
                        </a:solidFill>
                        <a:latin typeface="Cambria Math" panose="02040503050406030204" pitchFamily="18" charset="0"/>
                      </a:rPr>
                      <m:t>𝒘𝒊𝒍𝒍</m:t>
                    </m:r>
                    <m:r>
                      <a:rPr lang="en-US" sz="1600" b="1" i="1" smtClean="0">
                        <a:solidFill>
                          <a:schemeClr val="tx1"/>
                        </a:solidFill>
                        <a:latin typeface="Cambria Math" panose="02040503050406030204" pitchFamily="18" charset="0"/>
                      </a:rPr>
                      <m:t> </m:t>
                    </m:r>
                    <m:r>
                      <a:rPr lang="en-US" sz="1600" b="1" i="1" smtClean="0">
                        <a:solidFill>
                          <a:schemeClr val="tx1"/>
                        </a:solidFill>
                        <a:latin typeface="Cambria Math" panose="02040503050406030204" pitchFamily="18" charset="0"/>
                      </a:rPr>
                      <m:t>𝒃𝒆</m:t>
                    </m:r>
                    <m:r>
                      <a:rPr lang="en-US" sz="1600" b="1" i="1" smtClean="0">
                        <a:solidFill>
                          <a:schemeClr val="tx1"/>
                        </a:solidFill>
                        <a:latin typeface="Cambria Math" panose="02040503050406030204" pitchFamily="18" charset="0"/>
                      </a:rPr>
                      <m:t> </m:t>
                    </m:r>
                    <m:r>
                      <a:rPr lang="en-US" sz="1600" b="1" i="1" smtClean="0">
                        <a:solidFill>
                          <a:schemeClr val="tx1"/>
                        </a:solidFill>
                        <a:latin typeface="Cambria Math" panose="02040503050406030204" pitchFamily="18" charset="0"/>
                      </a:rPr>
                      <m:t>𝒇𝒍𝒊𝒑𝒑𝒆𝒅</m:t>
                    </m:r>
                  </m:oMath>
                </a14:m>
                <a:endParaRPr lang="en-US" sz="1600" b="1" i="1" dirty="0">
                  <a:solidFill>
                    <a:schemeClr val="tx1"/>
                  </a:solidFill>
                </a:endParaRPr>
              </a:p>
            </p:txBody>
          </p:sp>
        </mc:Choice>
        <mc:Fallback xmlns="">
          <p:sp>
            <p:nvSpPr>
              <p:cNvPr id="45" name="TextBox 44">
                <a:extLst>
                  <a:ext uri="{FF2B5EF4-FFF2-40B4-BE49-F238E27FC236}">
                    <a16:creationId xmlns:a16="http://schemas.microsoft.com/office/drawing/2014/main" id="{1EAB8CBC-CB7C-1FCA-B177-9CAA551E4065}"/>
                  </a:ext>
                </a:extLst>
              </p:cNvPr>
              <p:cNvSpPr txBox="1">
                <a:spLocks noRot="1" noChangeAspect="1" noMove="1" noResize="1" noEditPoints="1" noAdjustHandles="1" noChangeArrowheads="1" noChangeShapeType="1" noTextEdit="1"/>
              </p:cNvSpPr>
              <p:nvPr/>
            </p:nvSpPr>
            <p:spPr>
              <a:xfrm>
                <a:off x="6458560" y="5670447"/>
                <a:ext cx="5117000" cy="338554"/>
              </a:xfrm>
              <a:prstGeom prst="rect">
                <a:avLst/>
              </a:prstGeom>
              <a:blipFill>
                <a:blip r:embed="rId14"/>
                <a:stretch>
                  <a:fillRect t="-7143" b="-21429"/>
                </a:stretch>
              </a:blipFill>
            </p:spPr>
            <p:txBody>
              <a:bodyPr/>
              <a:lstStyle/>
              <a:p>
                <a:r>
                  <a:rPr lang="en-US">
                    <a:noFill/>
                  </a:rPr>
                  <a:t> </a:t>
                </a:r>
              </a:p>
            </p:txBody>
          </p:sp>
        </mc:Fallback>
      </mc:AlternateContent>
    </p:spTree>
    <p:extLst>
      <p:ext uri="{BB962C8B-B14F-4D97-AF65-F5344CB8AC3E}">
        <p14:creationId xmlns:p14="http://schemas.microsoft.com/office/powerpoint/2010/main" val="3788516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5D325-F412-1E58-A6BC-5AE2864D3DBA}"/>
              </a:ext>
            </a:extLst>
          </p:cNvPr>
          <p:cNvSpPr>
            <a:spLocks noGrp="1"/>
          </p:cNvSpPr>
          <p:nvPr>
            <p:ph type="title"/>
          </p:nvPr>
        </p:nvSpPr>
        <p:spPr/>
        <p:txBody>
          <a:bodyPr/>
          <a:lstStyle/>
          <a:p>
            <a:r>
              <a:rPr lang="en-US" dirty="0"/>
              <a:t>Example: TN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7CD80-3269-5AC2-7152-8DB75C004243}"/>
                  </a:ext>
                </a:extLst>
              </p:cNvPr>
              <p:cNvSpPr>
                <a:spLocks noGrp="1"/>
              </p:cNvSpPr>
              <p:nvPr>
                <p:ph sz="quarter" idx="1"/>
              </p:nvPr>
            </p:nvSpPr>
            <p:spPr/>
            <p:txBody>
              <a:bodyPr/>
              <a:lstStyle/>
              <a:p>
                <a14:m>
                  <m:oMath xmlns:m="http://schemas.openxmlformats.org/officeDocument/2006/math">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𝑆𝑇𝑁</m:t>
                        </m:r>
                        <m:r>
                          <a:rPr lang="en-US" i="1">
                            <a:latin typeface="Cambria Math" panose="02040503050406030204" pitchFamily="18" charset="0"/>
                          </a:rPr>
                          <m:t>,</m:t>
                        </m:r>
                        <m:r>
                          <a:rPr lang="en-US" i="1">
                            <a:latin typeface="Cambria Math" panose="02040503050406030204" pitchFamily="18" charset="0"/>
                          </a:rPr>
                          <m:t>𝐵𝑇𝑁</m:t>
                        </m:r>
                      </m:e>
                    </m:d>
                    <m:r>
                      <a:rPr lang="en-US" i="1">
                        <a:latin typeface="Cambria Math" panose="02040503050406030204" pitchFamily="18" charset="0"/>
                      </a:rPr>
                      <m:t>=</m:t>
                    </m:r>
                    <m:r>
                      <a:rPr lang="en-US" i="1">
                        <a:latin typeface="Cambria Math" panose="02040503050406030204" pitchFamily="18" charset="0"/>
                      </a:rPr>
                      <m:t>𝑆𝑇𝑁</m:t>
                    </m:r>
                    <m:r>
                      <a:rPr lang="en-US" i="1">
                        <a:latin typeface="Cambria Math" panose="02040503050406030204" pitchFamily="18" charset="0"/>
                      </a:rPr>
                      <m:t>+</m:t>
                    </m:r>
                    <m:r>
                      <a:rPr lang="en-US" i="1">
                        <a:latin typeface="Cambria Math" panose="02040503050406030204" pitchFamily="18" charset="0"/>
                      </a:rPr>
                      <m:t>𝐵𝑇𝑁</m:t>
                    </m:r>
                  </m:oMath>
                </a14:m>
                <a:endParaRPr lang="en-US" dirty="0"/>
              </a:p>
            </p:txBody>
          </p:sp>
        </mc:Choice>
        <mc:Fallback xmlns="">
          <p:sp>
            <p:nvSpPr>
              <p:cNvPr id="3" name="Content Placeholder 2">
                <a:extLst>
                  <a:ext uri="{FF2B5EF4-FFF2-40B4-BE49-F238E27FC236}">
                    <a16:creationId xmlns:a16="http://schemas.microsoft.com/office/drawing/2014/main" id="{B1B7CD80-3269-5AC2-7152-8DB75C004243}"/>
                  </a:ext>
                </a:extLst>
              </p:cNvPr>
              <p:cNvSpPr>
                <a:spLocks noGrp="1" noRot="1" noChangeAspect="1" noMove="1" noResize="1" noEditPoints="1" noAdjustHandles="1" noChangeArrowheads="1" noChangeShapeType="1" noTextEdit="1"/>
              </p:cNvSpPr>
              <p:nvPr>
                <p:ph sz="quarter" idx="1"/>
              </p:nvPr>
            </p:nvSpPr>
            <p:spPr>
              <a:blipFill>
                <a:blip r:embed="rId3"/>
                <a:stretch>
                  <a:fillRect l="-5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5F3C32-FC85-43FF-A381-15C6AA2B6D2F}"/>
                  </a:ext>
                </a:extLst>
              </p:cNvPr>
              <p:cNvSpPr txBox="1"/>
              <p:nvPr/>
            </p:nvSpPr>
            <p:spPr>
              <a:xfrm>
                <a:off x="3086813" y="4404146"/>
                <a:ext cx="80419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bg1"/>
                          </a:solidFill>
                          <a:latin typeface="Cambria Math" panose="02040503050406030204" pitchFamily="18" charset="0"/>
                        </a:rPr>
                        <m:t>𝒆𝒈𝒐</m:t>
                      </m:r>
                    </m:oMath>
                  </m:oMathPara>
                </a14:m>
                <a:endParaRPr lang="en-US" b="1" dirty="0">
                  <a:solidFill>
                    <a:schemeClr val="bg1"/>
                  </a:solidFill>
                </a:endParaRPr>
              </a:p>
            </p:txBody>
          </p:sp>
        </mc:Choice>
        <mc:Fallback xmlns="">
          <p:sp>
            <p:nvSpPr>
              <p:cNvPr id="5" name="TextBox 4">
                <a:extLst>
                  <a:ext uri="{FF2B5EF4-FFF2-40B4-BE49-F238E27FC236}">
                    <a16:creationId xmlns:a16="http://schemas.microsoft.com/office/drawing/2014/main" id="{125F3C32-FC85-43FF-A381-15C6AA2B6D2F}"/>
                  </a:ext>
                </a:extLst>
              </p:cNvPr>
              <p:cNvSpPr txBox="1">
                <a:spLocks noRot="1" noChangeAspect="1" noMove="1" noResize="1" noEditPoints="1" noAdjustHandles="1" noChangeArrowheads="1" noChangeShapeType="1" noTextEdit="1"/>
              </p:cNvSpPr>
              <p:nvPr/>
            </p:nvSpPr>
            <p:spPr>
              <a:xfrm>
                <a:off x="3086813" y="4404146"/>
                <a:ext cx="804197" cy="369332"/>
              </a:xfrm>
              <a:prstGeom prst="rect">
                <a:avLst/>
              </a:prstGeom>
              <a:blipFill>
                <a:blip r:embed="rId4"/>
                <a:stretch>
                  <a:fillRect b="-1000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C56ABB1F-5226-1800-011E-629DC124451A}"/>
              </a:ext>
            </a:extLst>
          </p:cNvPr>
          <p:cNvSpPr/>
          <p:nvPr/>
        </p:nvSpPr>
        <p:spPr>
          <a:xfrm>
            <a:off x="733654" y="1903362"/>
            <a:ext cx="10465838" cy="1856144"/>
          </a:xfrm>
          <a:prstGeom prst="rect">
            <a:avLst/>
          </a:prstGeom>
          <a:solidFill>
            <a:schemeClr val="tx1">
              <a:lumMod val="75000"/>
              <a:lumOff val="25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C441DB6-EC68-F2E0-5B63-B789EC215A3F}"/>
              </a:ext>
            </a:extLst>
          </p:cNvPr>
          <p:cNvCxnSpPr>
            <a:cxnSpLocks/>
          </p:cNvCxnSpPr>
          <p:nvPr/>
        </p:nvCxnSpPr>
        <p:spPr>
          <a:xfrm>
            <a:off x="903124" y="2667460"/>
            <a:ext cx="9555516"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8127DAA-BD16-8DA7-6A47-C98E65E8E7E3}"/>
              </a:ext>
            </a:extLst>
          </p:cNvPr>
          <p:cNvPicPr>
            <a:picLocks noChangeAspect="1"/>
          </p:cNvPicPr>
          <p:nvPr/>
        </p:nvPicPr>
        <p:blipFill>
          <a:blip r:embed="rId5"/>
          <a:stretch>
            <a:fillRect/>
          </a:stretch>
        </p:blipFill>
        <p:spPr>
          <a:xfrm>
            <a:off x="4014958" y="2824096"/>
            <a:ext cx="889000" cy="444500"/>
          </a:xfrm>
          <a:prstGeom prst="rect">
            <a:avLst/>
          </a:prstGeom>
        </p:spPr>
      </p:pic>
      <p:pic>
        <p:nvPicPr>
          <p:cNvPr id="9" name="Picture 8">
            <a:extLst>
              <a:ext uri="{FF2B5EF4-FFF2-40B4-BE49-F238E27FC236}">
                <a16:creationId xmlns:a16="http://schemas.microsoft.com/office/drawing/2014/main" id="{9FCD19DB-1644-0DAD-FDCB-0A360F8AF41B}"/>
              </a:ext>
            </a:extLst>
          </p:cNvPr>
          <p:cNvPicPr>
            <a:picLocks noChangeAspect="1"/>
          </p:cNvPicPr>
          <p:nvPr/>
        </p:nvPicPr>
        <p:blipFill>
          <a:blip r:embed="rId6"/>
          <a:stretch>
            <a:fillRect/>
          </a:stretch>
        </p:blipFill>
        <p:spPr>
          <a:xfrm>
            <a:off x="6852104" y="2835937"/>
            <a:ext cx="889000" cy="444500"/>
          </a:xfrm>
          <a:prstGeom prst="rect">
            <a:avLst/>
          </a:prstGeom>
        </p:spPr>
      </p:pic>
      <p:sp>
        <p:nvSpPr>
          <p:cNvPr id="10" name="Rectangle 9">
            <a:extLst>
              <a:ext uri="{FF2B5EF4-FFF2-40B4-BE49-F238E27FC236}">
                <a16:creationId xmlns:a16="http://schemas.microsoft.com/office/drawing/2014/main" id="{A25F5F80-E660-3E06-1C10-24BDB22F0166}"/>
              </a:ext>
            </a:extLst>
          </p:cNvPr>
          <p:cNvSpPr/>
          <p:nvPr/>
        </p:nvSpPr>
        <p:spPr>
          <a:xfrm>
            <a:off x="579212" y="1799777"/>
            <a:ext cx="10890352" cy="20267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A94758-C8CD-91A7-A07B-89325D65A717}"/>
                  </a:ext>
                </a:extLst>
              </p:cNvPr>
              <p:cNvSpPr txBox="1"/>
              <p:nvPr/>
            </p:nvSpPr>
            <p:spPr>
              <a:xfrm>
                <a:off x="4151461" y="2851599"/>
                <a:ext cx="5622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𝑒</m:t>
                      </m:r>
                      <m:r>
                        <a:rPr lang="en-US" b="0" i="1" smtClean="0">
                          <a:solidFill>
                            <a:schemeClr val="bg1"/>
                          </a:solidFill>
                          <a:latin typeface="Cambria Math" panose="02040503050406030204" pitchFamily="18" charset="0"/>
                        </a:rPr>
                        <m:t>𝑔𝑜</m:t>
                      </m:r>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7BA94758-C8CD-91A7-A07B-89325D65A717}"/>
                  </a:ext>
                </a:extLst>
              </p:cNvPr>
              <p:cNvSpPr txBox="1">
                <a:spLocks noRot="1" noChangeAspect="1" noMove="1" noResize="1" noEditPoints="1" noAdjustHandles="1" noChangeArrowheads="1" noChangeShapeType="1" noTextEdit="1"/>
              </p:cNvSpPr>
              <p:nvPr/>
            </p:nvSpPr>
            <p:spPr>
              <a:xfrm>
                <a:off x="4151461" y="2851599"/>
                <a:ext cx="562276" cy="369332"/>
              </a:xfrm>
              <a:prstGeom prst="rect">
                <a:avLst/>
              </a:prstGeom>
              <a:blipFill>
                <a:blip r:embed="rId7"/>
                <a:stretch>
                  <a:fillRect b="-6667"/>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13B6E07C-BC64-4BAF-EAB3-1A49FAF3388D}"/>
              </a:ext>
            </a:extLst>
          </p:cNvPr>
          <p:cNvCxnSpPr>
            <a:cxnSpLocks/>
          </p:cNvCxnSpPr>
          <p:nvPr/>
        </p:nvCxnSpPr>
        <p:spPr>
          <a:xfrm>
            <a:off x="903124" y="3549382"/>
            <a:ext cx="9555516"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A669178-BCFE-5213-E442-412C421DC2CF}"/>
              </a:ext>
            </a:extLst>
          </p:cNvPr>
          <p:cNvCxnSpPr>
            <a:cxnSpLocks/>
          </p:cNvCxnSpPr>
          <p:nvPr/>
        </p:nvCxnSpPr>
        <p:spPr>
          <a:xfrm>
            <a:off x="903124" y="1980763"/>
            <a:ext cx="9555516" cy="0"/>
          </a:xfrm>
          <a:prstGeom prst="line">
            <a:avLst/>
          </a:prstGeom>
          <a:ln w="38100">
            <a:solidFill>
              <a:srgbClr val="FFC000"/>
            </a:solidFill>
          </a:ln>
        </p:spPr>
        <p:style>
          <a:lnRef idx="1">
            <a:schemeClr val="accent2"/>
          </a:lnRef>
          <a:fillRef idx="0">
            <a:schemeClr val="accent2"/>
          </a:fillRef>
          <a:effectRef idx="0">
            <a:schemeClr val="accent2"/>
          </a:effectRef>
          <a:fontRef idx="minor">
            <a:schemeClr val="tx1"/>
          </a:fontRef>
        </p:style>
      </p:cxnSp>
      <p:sp>
        <p:nvSpPr>
          <p:cNvPr id="14" name="Oval 13">
            <a:extLst>
              <a:ext uri="{FF2B5EF4-FFF2-40B4-BE49-F238E27FC236}">
                <a16:creationId xmlns:a16="http://schemas.microsoft.com/office/drawing/2014/main" id="{9D17F681-95F1-FDD1-F76D-9139BFBDD213}"/>
              </a:ext>
            </a:extLst>
          </p:cNvPr>
          <p:cNvSpPr/>
          <p:nvPr/>
        </p:nvSpPr>
        <p:spPr>
          <a:xfrm>
            <a:off x="4899847" y="2962869"/>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950AD24-7E6F-9A83-A9CE-4E76E9CCB30B}"/>
              </a:ext>
            </a:extLst>
          </p:cNvPr>
          <p:cNvSpPr/>
          <p:nvPr/>
        </p:nvSpPr>
        <p:spPr>
          <a:xfrm>
            <a:off x="6835064" y="2851599"/>
            <a:ext cx="925736" cy="444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181B291-4A8C-4148-ED2F-82EC55C1B426}"/>
              </a:ext>
            </a:extLst>
          </p:cNvPr>
          <p:cNvSpPr/>
          <p:nvPr/>
        </p:nvSpPr>
        <p:spPr>
          <a:xfrm>
            <a:off x="5794301" y="2962869"/>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75E11B5-5D42-4626-0E73-E3EADE5FD13A}"/>
              </a:ext>
            </a:extLst>
          </p:cNvPr>
          <p:cNvSpPr/>
          <p:nvPr/>
        </p:nvSpPr>
        <p:spPr>
          <a:xfrm>
            <a:off x="6688755" y="2962869"/>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8A6A5FB-4917-0A4F-3D3D-E4F6D79963B6}"/>
              </a:ext>
            </a:extLst>
          </p:cNvPr>
          <p:cNvCxnSpPr>
            <a:cxnSpLocks/>
            <a:stCxn id="14" idx="6"/>
            <a:endCxn id="16" idx="2"/>
          </p:cNvCxnSpPr>
          <p:nvPr/>
        </p:nvCxnSpPr>
        <p:spPr>
          <a:xfrm>
            <a:off x="5066801" y="3046346"/>
            <a:ext cx="727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C9B0EE-E52F-AB02-7C0A-762591411BFF}"/>
              </a:ext>
            </a:extLst>
          </p:cNvPr>
          <p:cNvCxnSpPr>
            <a:cxnSpLocks/>
            <a:endCxn id="17" idx="2"/>
          </p:cNvCxnSpPr>
          <p:nvPr/>
        </p:nvCxnSpPr>
        <p:spPr>
          <a:xfrm>
            <a:off x="5961255" y="3046346"/>
            <a:ext cx="727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57E4443-3336-84F6-77FF-2119469A714F}"/>
              </a:ext>
            </a:extLst>
          </p:cNvPr>
          <p:cNvGrpSpPr/>
          <p:nvPr/>
        </p:nvGrpSpPr>
        <p:grpSpPr>
          <a:xfrm>
            <a:off x="4434109" y="2068644"/>
            <a:ext cx="2465604" cy="1238794"/>
            <a:chOff x="4721382" y="3785134"/>
            <a:chExt cx="3053469" cy="1192033"/>
          </a:xfrm>
        </p:grpSpPr>
        <p:sp>
          <p:nvSpPr>
            <p:cNvPr id="21" name="Arc 20">
              <a:extLst>
                <a:ext uri="{FF2B5EF4-FFF2-40B4-BE49-F238E27FC236}">
                  <a16:creationId xmlns:a16="http://schemas.microsoft.com/office/drawing/2014/main" id="{57D1460F-FF83-D6D1-4D01-4B06DA60DBCA}"/>
                </a:ext>
              </a:extLst>
            </p:cNvPr>
            <p:cNvSpPr/>
            <p:nvPr/>
          </p:nvSpPr>
          <p:spPr>
            <a:xfrm flipV="1">
              <a:off x="4721382" y="3785134"/>
              <a:ext cx="1555695" cy="937301"/>
            </a:xfrm>
            <a:prstGeom prst="arc">
              <a:avLst>
                <a:gd name="adj1" fmla="val 16200000"/>
                <a:gd name="adj2" fmla="val 2107275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00D9E6BA-5D30-58A5-1D17-8AF49260E662}"/>
                </a:ext>
              </a:extLst>
            </p:cNvPr>
            <p:cNvSpPr/>
            <p:nvPr/>
          </p:nvSpPr>
          <p:spPr>
            <a:xfrm flipH="1">
              <a:off x="6219156" y="4039869"/>
              <a:ext cx="1555695" cy="937301"/>
            </a:xfrm>
            <a:prstGeom prst="arc">
              <a:avLst>
                <a:gd name="adj1" fmla="val 16200000"/>
                <a:gd name="adj2" fmla="val 2107275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5F1A5A1-6AF4-59C2-F352-F3D68715378C}"/>
                  </a:ext>
                </a:extLst>
              </p:cNvPr>
              <p:cNvSpPr txBox="1"/>
              <p:nvPr/>
            </p:nvSpPr>
            <p:spPr>
              <a:xfrm>
                <a:off x="2752302" y="3806937"/>
                <a:ext cx="6183084" cy="19389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𝑇𝑁</m:t>
                          </m:r>
                        </m:e>
                        <m:sub>
                          <m:r>
                            <a:rPr lang="en-US" sz="2400" b="0" i="1" smtClean="0">
                              <a:latin typeface="Cambria Math" panose="02040503050406030204" pitchFamily="18" charset="0"/>
                            </a:rPr>
                            <m:t>0</m:t>
                          </m:r>
                        </m:sub>
                      </m:sSub>
                      <m:r>
                        <a:rPr lang="en-US" sz="2400" b="1" i="1" dirty="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𝑆𝑇𝑁</m:t>
                          </m:r>
                        </m:e>
                        <m:sub>
                          <m:r>
                            <a:rPr lang="en-US" sz="2400" b="0" i="1" smtClean="0">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𝐵𝑇𝑁</m:t>
                          </m:r>
                        </m:e>
                        <m:sub>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b="0" i="1" smtClean="0">
                          <a:latin typeface="Cambria Math" panose="02040503050406030204" pitchFamily="18" charset="0"/>
                        </a:rPr>
                        <m:t>0.5</m:t>
                      </m:r>
                      <m:r>
                        <a:rPr lang="en-US" sz="2400" i="1">
                          <a:latin typeface="Cambria Math" panose="02040503050406030204" pitchFamily="18" charset="0"/>
                        </a:rPr>
                        <m:t>+</m:t>
                      </m:r>
                      <m:r>
                        <a:rPr lang="en-US" sz="2400" b="0" i="1" smtClean="0">
                          <a:latin typeface="Cambria Math" panose="02040503050406030204" pitchFamily="18" charset="0"/>
                        </a:rPr>
                        <m:t>0.5</m:t>
                      </m:r>
                      <m:r>
                        <a:rPr lang="en-US" sz="2400" i="1">
                          <a:latin typeface="Cambria Math" panose="02040503050406030204" pitchFamily="18" charset="0"/>
                        </a:rPr>
                        <m:t>=</m:t>
                      </m:r>
                      <m:r>
                        <a:rPr lang="en-US" sz="2400" b="0" i="1" smtClean="0">
                          <a:latin typeface="Cambria Math" panose="02040503050406030204" pitchFamily="18" charset="0"/>
                        </a:rPr>
                        <m:t>1.0</m:t>
                      </m:r>
                    </m:oMath>
                  </m:oMathPara>
                </a14:m>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𝑇𝑁</m:t>
                          </m:r>
                        </m:e>
                        <m:sub>
                          <m:r>
                            <a:rPr lang="en-US" sz="2400" b="0" i="1" smtClean="0">
                              <a:latin typeface="Cambria Math" panose="02040503050406030204" pitchFamily="18" charset="0"/>
                            </a:rPr>
                            <m:t>1</m:t>
                          </m:r>
                        </m:sub>
                      </m:sSub>
                      <m:r>
                        <a:rPr lang="en-US" sz="2400" b="1" i="1" dirty="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𝑆𝑇𝑁</m:t>
                          </m:r>
                        </m:e>
                        <m:sub>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𝐵𝑇𝑁</m:t>
                          </m:r>
                        </m:e>
                        <m:sub>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0.8</m:t>
                      </m:r>
                      <m:r>
                        <a:rPr lang="en-US" sz="2400" i="1">
                          <a:latin typeface="Cambria Math" panose="02040503050406030204" pitchFamily="18" charset="0"/>
                        </a:rPr>
                        <m:t>+</m:t>
                      </m:r>
                      <m:r>
                        <a:rPr lang="en-US" sz="2400" b="0" i="1" smtClean="0">
                          <a:latin typeface="Cambria Math" panose="02040503050406030204" pitchFamily="18" charset="0"/>
                        </a:rPr>
                        <m:t>0.3</m:t>
                      </m:r>
                      <m:r>
                        <a:rPr lang="en-US" sz="2400" i="1">
                          <a:latin typeface="Cambria Math" panose="02040503050406030204" pitchFamily="18" charset="0"/>
                        </a:rPr>
                        <m:t>=</m:t>
                      </m:r>
                      <m:r>
                        <a:rPr lang="en-US" sz="2400" b="0" i="1" smtClean="0">
                          <a:latin typeface="Cambria Math" panose="02040503050406030204" pitchFamily="18" charset="0"/>
                        </a:rPr>
                        <m:t>1.1</m:t>
                      </m:r>
                    </m:oMath>
                  </m:oMathPara>
                </a14:m>
                <a:endParaRPr lang="en-US" sz="2400" i="1" dirty="0">
                  <a:solidFill>
                    <a:schemeClr val="tx1"/>
                  </a:solidFill>
                  <a:latin typeface="Cambria Math" panose="02040503050406030204" pitchFamily="18" charset="0"/>
                </a:endParaRPr>
              </a:p>
              <a:p>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𝑇𝑁</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&lt;</m:t>
                      </m:r>
                      <m:sSub>
                        <m:sSubPr>
                          <m:ctrlPr>
                            <a:rPr lang="en-US" sz="2400" i="1">
                              <a:latin typeface="Cambria Math" panose="02040503050406030204" pitchFamily="18" charset="0"/>
                            </a:rPr>
                          </m:ctrlPr>
                        </m:sSubPr>
                        <m:e>
                          <m:r>
                            <a:rPr lang="en-US" sz="2400" i="1">
                              <a:latin typeface="Cambria Math" panose="02040503050406030204" pitchFamily="18" charset="0"/>
                            </a:rPr>
                            <m:t>𝑇𝑁</m:t>
                          </m:r>
                        </m:e>
                        <m:sub>
                          <m:r>
                            <a:rPr lang="en-US" sz="2400" i="1">
                              <a:latin typeface="Cambria Math" panose="02040503050406030204" pitchFamily="18" charset="0"/>
                            </a:rPr>
                            <m:t>1</m:t>
                          </m:r>
                        </m:sub>
                      </m:sSub>
                    </m:oMath>
                  </m:oMathPara>
                </a14:m>
                <a:endParaRPr lang="en-US" sz="2400" i="1" dirty="0">
                  <a:latin typeface="Cambria Math" panose="02040503050406030204" pitchFamily="18" charset="0"/>
                </a:endParaRPr>
              </a:p>
              <a:p>
                <a:endParaRPr lang="en-US" sz="2400" i="1" dirty="0">
                  <a:solidFill>
                    <a:schemeClr val="tx1"/>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B5F1A5A1-6AF4-59C2-F352-F3D68715378C}"/>
                  </a:ext>
                </a:extLst>
              </p:cNvPr>
              <p:cNvSpPr txBox="1">
                <a:spLocks noRot="1" noChangeAspect="1" noMove="1" noResize="1" noEditPoints="1" noAdjustHandles="1" noChangeArrowheads="1" noChangeShapeType="1" noTextEdit="1"/>
              </p:cNvSpPr>
              <p:nvPr/>
            </p:nvSpPr>
            <p:spPr>
              <a:xfrm>
                <a:off x="2752302" y="3806937"/>
                <a:ext cx="6183084" cy="1938992"/>
              </a:xfrm>
              <a:prstGeom prst="rect">
                <a:avLst/>
              </a:prstGeom>
              <a:blipFill>
                <a:blip r:embed="rId8"/>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6CD1B523-53CA-BB9D-08F1-C36AA9D25D3B}"/>
              </a:ext>
            </a:extLst>
          </p:cNvPr>
          <p:cNvSpPr/>
          <p:nvPr/>
        </p:nvSpPr>
        <p:spPr>
          <a:xfrm>
            <a:off x="7585023" y="2963660"/>
            <a:ext cx="166954" cy="166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F9A8CB45-03E5-079C-F6E8-866C5F6F812A}"/>
              </a:ext>
            </a:extLst>
          </p:cNvPr>
          <p:cNvCxnSpPr>
            <a:cxnSpLocks/>
            <a:endCxn id="24" idx="2"/>
          </p:cNvCxnSpPr>
          <p:nvPr/>
        </p:nvCxnSpPr>
        <p:spPr>
          <a:xfrm>
            <a:off x="6857523" y="3047137"/>
            <a:ext cx="7275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6570A55-EC64-67E0-7FE1-8533D6616DDC}"/>
                  </a:ext>
                </a:extLst>
              </p:cNvPr>
              <p:cNvSpPr txBox="1"/>
              <p:nvPr/>
            </p:nvSpPr>
            <p:spPr>
              <a:xfrm>
                <a:off x="7550447" y="2651887"/>
                <a:ext cx="3685175" cy="9696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i="1">
                                  <a:solidFill>
                                    <a:schemeClr val="bg1"/>
                                  </a:solidFill>
                                  <a:latin typeface="Cambria Math" panose="02040503050406030204" pitchFamily="18" charset="0"/>
                                </a:rPr>
                              </m:ctrlPr>
                            </m:sSubPr>
                            <m:e>
                              <m:r>
                                <a:rPr lang="en-US" b="0" i="1">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e>
                            <m:sub>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𝑙𝑎𝑡</m:t>
                              </m:r>
                            </m:sub>
                          </m:sSub>
                          <m:r>
                            <a:rPr lang="en-US" b="0" i="1" smtClean="0">
                              <a:solidFill>
                                <a:schemeClr val="bg1"/>
                              </a:solidFill>
                              <a:latin typeface="Cambria Math" panose="02040503050406030204" pitchFamily="18" charset="0"/>
                            </a:rPr>
                            <m:t>=</m:t>
                          </m:r>
                          <m:r>
                            <a:rPr lang="en-US" b="1" i="1" smtClean="0">
                              <a:solidFill>
                                <a:srgbClr val="00B050"/>
                              </a:solidFill>
                              <a:latin typeface="Cambria Math" panose="02040503050406030204" pitchFamily="18" charset="0"/>
                            </a:rPr>
                            <m:t>𝟎</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𝟓</m:t>
                          </m:r>
                          <m:r>
                            <a:rPr lang="en-US" b="1"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𝑙𝑎𝑡</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sub>
                      </m:sSub>
                    </m:oMath>
                  </m:oMathPara>
                </a14:m>
                <a:endParaRPr lang="en-US" dirty="0">
                  <a:solidFill>
                    <a:schemeClr val="bg1"/>
                  </a:solidFill>
                </a:endParaRPr>
              </a:p>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b="0" i="1">
                              <a:solidFill>
                                <a:schemeClr val="bg1"/>
                              </a:solidFill>
                              <a:latin typeface="Cambria Math" panose="02040503050406030204" pitchFamily="18" charset="0"/>
                            </a:rPr>
                            <m:t>𝑎</m:t>
                          </m:r>
                          <m:r>
                            <a:rPr lang="en-US" b="0" i="1">
                              <a:solidFill>
                                <a:schemeClr val="bg1"/>
                              </a:solidFill>
                              <a:latin typeface="Cambria Math" panose="02040503050406030204" pitchFamily="18" charset="0"/>
                            </a:rPr>
                            <m:t>′</m:t>
                          </m:r>
                        </m:e>
                        <m:sub>
                          <m:r>
                            <a:rPr lang="en-US" b="0" i="1">
                              <a:solidFill>
                                <a:schemeClr val="bg1"/>
                              </a:solidFill>
                              <a:latin typeface="Cambria Math" panose="02040503050406030204" pitchFamily="18" charset="0"/>
                            </a:rPr>
                            <m:t>0</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i="1">
                              <a:solidFill>
                                <a:schemeClr val="bg1"/>
                              </a:solidFill>
                              <a:latin typeface="Cambria Math" panose="02040503050406030204" pitchFamily="18" charset="0"/>
                            </a:rPr>
                            <m:t>𝑑𝑒𝑐</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𝑚𝑖𝑛</m:t>
                          </m:r>
                        </m:sub>
                      </m:sSub>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b="1" i="1" smtClean="0">
                              <a:solidFill>
                                <a:srgbClr val="00B050"/>
                              </a:solidFill>
                              <a:latin typeface="Cambria Math" panose="02040503050406030204" pitchFamily="18" charset="0"/>
                            </a:rPr>
                            <m:t>𝟎</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𝟓</m:t>
                          </m:r>
                          <m:r>
                            <a:rPr lang="en-US" b="1"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𝑎</m:t>
                          </m:r>
                        </m:e>
                        <m:sub>
                          <m:r>
                            <a:rPr lang="en-US" i="1">
                              <a:solidFill>
                                <a:schemeClr val="bg1"/>
                              </a:solidFill>
                              <a:latin typeface="Cambria Math" panose="02040503050406030204" pitchFamily="18" charset="0"/>
                            </a:rPr>
                            <m:t>𝑑𝑒𝑐</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𝑚𝑎𝑥</m:t>
                          </m:r>
                        </m:sub>
                      </m:sSub>
                      <m:r>
                        <a:rPr lang="en-US"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i="1">
                              <a:solidFill>
                                <a:schemeClr val="bg1"/>
                              </a:solidFill>
                              <a:latin typeface="Cambria Math" panose="02040503050406030204" pitchFamily="18" charset="0"/>
                            </a:rPr>
                            <m:t>𝑑𝑒𝑐</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𝑚𝑖𝑛</m:t>
                          </m:r>
                        </m:sub>
                      </m:sSub>
                      <m:r>
                        <a:rPr lang="en-US" i="1">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6" name="TextBox 25">
                <a:extLst>
                  <a:ext uri="{FF2B5EF4-FFF2-40B4-BE49-F238E27FC236}">
                    <a16:creationId xmlns:a16="http://schemas.microsoft.com/office/drawing/2014/main" id="{56570A55-EC64-67E0-7FE1-8533D6616DDC}"/>
                  </a:ext>
                </a:extLst>
              </p:cNvPr>
              <p:cNvSpPr txBox="1">
                <a:spLocks noRot="1" noChangeAspect="1" noMove="1" noResize="1" noEditPoints="1" noAdjustHandles="1" noChangeArrowheads="1" noChangeShapeType="1" noTextEdit="1"/>
              </p:cNvSpPr>
              <p:nvPr/>
            </p:nvSpPr>
            <p:spPr>
              <a:xfrm>
                <a:off x="7550447" y="2651887"/>
                <a:ext cx="3685175" cy="969624"/>
              </a:xfrm>
              <a:prstGeom prst="rect">
                <a:avLst/>
              </a:prstGeom>
              <a:blipFill>
                <a:blip r:embed="rId9"/>
                <a:stretch>
                  <a:fillRect b="-2564"/>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CB453311-B622-F223-5381-CC6DD4E2B0D5}"/>
              </a:ext>
            </a:extLst>
          </p:cNvPr>
          <p:cNvGrpSpPr/>
          <p:nvPr/>
        </p:nvGrpSpPr>
        <p:grpSpPr>
          <a:xfrm>
            <a:off x="3266679" y="1802736"/>
            <a:ext cx="6900572" cy="1759417"/>
            <a:chOff x="4268797" y="3696749"/>
            <a:chExt cx="4700993" cy="1446742"/>
          </a:xfrm>
        </p:grpSpPr>
        <p:sp>
          <p:nvSpPr>
            <p:cNvPr id="28" name="Arc 27">
              <a:extLst>
                <a:ext uri="{FF2B5EF4-FFF2-40B4-BE49-F238E27FC236}">
                  <a16:creationId xmlns:a16="http://schemas.microsoft.com/office/drawing/2014/main" id="{2734F33F-52B7-6F80-8788-446E8CAF89B0}"/>
                </a:ext>
              </a:extLst>
            </p:cNvPr>
            <p:cNvSpPr/>
            <p:nvPr/>
          </p:nvSpPr>
          <p:spPr>
            <a:xfrm flipV="1">
              <a:off x="4268797" y="3696749"/>
              <a:ext cx="2460867" cy="1023287"/>
            </a:xfrm>
            <a:prstGeom prst="arc">
              <a:avLst>
                <a:gd name="adj1" fmla="val 16200000"/>
                <a:gd name="adj2" fmla="val 2107275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FC31268-4C90-529F-57F6-074AC97C118D}"/>
                </a:ext>
              </a:extLst>
            </p:cNvPr>
            <p:cNvSpPr/>
            <p:nvPr/>
          </p:nvSpPr>
          <p:spPr>
            <a:xfrm flipH="1">
              <a:off x="6508923" y="4120204"/>
              <a:ext cx="2460867" cy="1023287"/>
            </a:xfrm>
            <a:prstGeom prst="arc">
              <a:avLst>
                <a:gd name="adj1" fmla="val 15878166"/>
                <a:gd name="adj2" fmla="val 2107275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F6132AC-AD25-6877-A35D-B5A7A410B727}"/>
                  </a:ext>
                </a:extLst>
              </p:cNvPr>
              <p:cNvSpPr txBox="1"/>
              <p:nvPr/>
            </p:nvSpPr>
            <p:spPr>
              <a:xfrm>
                <a:off x="7253297" y="1978186"/>
                <a:ext cx="23131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𝒓𝒆𝒔𝒑𝒐𝒏𝒔𝒆</m:t>
                          </m:r>
                        </m:e>
                        <m:sub>
                          <m:r>
                            <a:rPr lang="en-US" b="1" i="1" smtClean="0">
                              <a:solidFill>
                                <a:srgbClr val="00B050"/>
                              </a:solidFill>
                              <a:latin typeface="Cambria Math" panose="02040503050406030204" pitchFamily="18" charset="0"/>
                            </a:rPr>
                            <m:t>𝟎</m:t>
                          </m:r>
                        </m:sub>
                      </m:sSub>
                    </m:oMath>
                  </m:oMathPara>
                </a14:m>
                <a:endParaRPr lang="en-US" b="1" dirty="0">
                  <a:solidFill>
                    <a:srgbClr val="00B050"/>
                  </a:solidFill>
                </a:endParaRPr>
              </a:p>
            </p:txBody>
          </p:sp>
        </mc:Choice>
        <mc:Fallback xmlns="">
          <p:sp>
            <p:nvSpPr>
              <p:cNvPr id="30" name="TextBox 29">
                <a:extLst>
                  <a:ext uri="{FF2B5EF4-FFF2-40B4-BE49-F238E27FC236}">
                    <a16:creationId xmlns:a16="http://schemas.microsoft.com/office/drawing/2014/main" id="{7F6132AC-AD25-6877-A35D-B5A7A410B727}"/>
                  </a:ext>
                </a:extLst>
              </p:cNvPr>
              <p:cNvSpPr txBox="1">
                <a:spLocks noRot="1" noChangeAspect="1" noMove="1" noResize="1" noEditPoints="1" noAdjustHandles="1" noChangeArrowheads="1" noChangeShapeType="1" noTextEdit="1"/>
              </p:cNvSpPr>
              <p:nvPr/>
            </p:nvSpPr>
            <p:spPr>
              <a:xfrm>
                <a:off x="7253297" y="1978186"/>
                <a:ext cx="2313147" cy="369332"/>
              </a:xfrm>
              <a:prstGeom prst="rect">
                <a:avLst/>
              </a:prstGeom>
              <a:blipFill>
                <a:blip r:embed="rId10"/>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F53EA3B-0E11-B779-9FA4-C6BAE6315472}"/>
                  </a:ext>
                </a:extLst>
              </p:cNvPr>
              <p:cNvSpPr txBox="1"/>
              <p:nvPr/>
            </p:nvSpPr>
            <p:spPr>
              <a:xfrm>
                <a:off x="464779" y="1973265"/>
                <a:ext cx="5264582" cy="680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i="1" smtClean="0">
                                  <a:solidFill>
                                    <a:schemeClr val="bg1"/>
                                  </a:solidFill>
                                  <a:latin typeface="Cambria Math" panose="02040503050406030204" pitchFamily="18" charset="0"/>
                                </a:rPr>
                              </m:ctrlPr>
                            </m:sSubPr>
                            <m:e>
                              <m:r>
                                <a:rPr lang="en-US" b="0" i="1">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e>
                            <m:sub>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𝑙𝑎𝑡</m:t>
                              </m:r>
                            </m:sub>
                          </m:sSub>
                          <m:r>
                            <a:rPr lang="en-US" b="0" i="1" smtClean="0">
                              <a:solidFill>
                                <a:schemeClr val="bg1"/>
                              </a:solidFill>
                              <a:latin typeface="Cambria Math" panose="02040503050406030204" pitchFamily="18" charset="0"/>
                            </a:rPr>
                            <m:t>=</m:t>
                          </m:r>
                          <m:r>
                            <a:rPr lang="en-US" b="1" i="1" smtClean="0">
                              <a:solidFill>
                                <a:srgbClr val="FF0000"/>
                              </a:solidFill>
                              <a:latin typeface="Cambria Math" panose="02040503050406030204" pitchFamily="18" charset="0"/>
                            </a:rPr>
                            <m:t>𝟎</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𝟖</m:t>
                          </m:r>
                          <m:r>
                            <a:rPr lang="en-US" b="1"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𝑙𝑎𝑡</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sub>
                      </m:sSub>
                    </m:oMath>
                  </m:oMathPara>
                </a14:m>
                <a:endParaRPr lang="en-US" dirty="0">
                  <a:solidFill>
                    <a:schemeClr val="bg1"/>
                  </a:solidFill>
                </a:endParaRPr>
              </a:p>
              <a:p>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b="0" i="1">
                              <a:solidFill>
                                <a:schemeClr val="bg1"/>
                              </a:solidFill>
                              <a:latin typeface="Cambria Math" panose="02040503050406030204" pitchFamily="18" charset="0"/>
                            </a:rPr>
                            <m:t>𝑎</m:t>
                          </m:r>
                          <m:r>
                            <a:rPr lang="en-US" b="0" i="1">
                              <a:solidFill>
                                <a:schemeClr val="bg1"/>
                              </a:solidFill>
                              <a:latin typeface="Cambria Math" panose="02040503050406030204" pitchFamily="18" charset="0"/>
                            </a:rPr>
                            <m:t>′</m:t>
                          </m:r>
                        </m:e>
                        <m:sub>
                          <m:r>
                            <a:rPr lang="en-US" b="0" i="1" smtClean="0">
                              <a:solidFill>
                                <a:schemeClr val="bg1"/>
                              </a:solidFill>
                              <a:latin typeface="Cambria Math" panose="02040503050406030204" pitchFamily="18" charset="0"/>
                            </a:rPr>
                            <m:t>1</m:t>
                          </m:r>
                          <m:r>
                            <a:rPr lang="en-US" altLang="ko-KR" b="0" i="1" smtClean="0">
                              <a:solidFill>
                                <a:schemeClr val="bg1"/>
                              </a:solidFill>
                              <a:latin typeface="Cambria Math" panose="02040503050406030204" pitchFamily="18" charset="0"/>
                            </a:rPr>
                            <m:t> </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i="1">
                              <a:solidFill>
                                <a:schemeClr val="bg1"/>
                              </a:solidFill>
                              <a:latin typeface="Cambria Math" panose="02040503050406030204" pitchFamily="18" charset="0"/>
                            </a:rPr>
                            <m:t>𝑑𝑒𝑐</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𝑚𝑖𝑛</m:t>
                          </m:r>
                        </m:sub>
                      </m:sSub>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b="1" i="1" smtClean="0">
                              <a:solidFill>
                                <a:srgbClr val="FF0000"/>
                              </a:solidFill>
                              <a:latin typeface="Cambria Math" panose="02040503050406030204" pitchFamily="18" charset="0"/>
                            </a:rPr>
                            <m:t>𝟎</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𝟑</m:t>
                          </m:r>
                          <m:r>
                            <a:rPr lang="en-US" b="1"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rPr>
                            <m:t>𝑎</m:t>
                          </m:r>
                        </m:e>
                        <m:sub>
                          <m:r>
                            <a:rPr lang="en-US" i="1">
                              <a:solidFill>
                                <a:schemeClr val="bg1"/>
                              </a:solidFill>
                              <a:latin typeface="Cambria Math" panose="02040503050406030204" pitchFamily="18" charset="0"/>
                            </a:rPr>
                            <m:t>𝑑𝑒𝑐</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𝑚𝑎𝑥</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i="1">
                              <a:solidFill>
                                <a:schemeClr val="bg1"/>
                              </a:solidFill>
                              <a:latin typeface="Cambria Math" panose="02040503050406030204" pitchFamily="18" charset="0"/>
                            </a:rPr>
                            <m:t>𝑑𝑒𝑐</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𝑚𝑖𝑛</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6F53EA3B-0E11-B779-9FA4-C6BAE6315472}"/>
                  </a:ext>
                </a:extLst>
              </p:cNvPr>
              <p:cNvSpPr txBox="1">
                <a:spLocks noRot="1" noChangeAspect="1" noMove="1" noResize="1" noEditPoints="1" noAdjustHandles="1" noChangeArrowheads="1" noChangeShapeType="1" noTextEdit="1"/>
              </p:cNvSpPr>
              <p:nvPr/>
            </p:nvSpPr>
            <p:spPr>
              <a:xfrm>
                <a:off x="464779" y="1973265"/>
                <a:ext cx="5264582" cy="680443"/>
              </a:xfrm>
              <a:prstGeom prst="rect">
                <a:avLst/>
              </a:prstGeom>
              <a:blipFill>
                <a:blip r:embed="rId11"/>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1E70BAE-9994-7E56-AEA7-7BB5D0C5003C}"/>
                  </a:ext>
                </a:extLst>
              </p:cNvPr>
              <p:cNvSpPr txBox="1"/>
              <p:nvPr/>
            </p:nvSpPr>
            <p:spPr>
              <a:xfrm>
                <a:off x="5159528" y="1979665"/>
                <a:ext cx="23131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𝒓𝒆𝒔𝒑𝒐𝒏𝒔𝒆</m:t>
                          </m:r>
                        </m:e>
                        <m:sub>
                          <m:r>
                            <a:rPr lang="en-US" b="1" i="1" smtClean="0">
                              <a:solidFill>
                                <a:srgbClr val="FF0000"/>
                              </a:solidFill>
                              <a:latin typeface="Cambria Math" panose="02040503050406030204" pitchFamily="18" charset="0"/>
                            </a:rPr>
                            <m:t>𝟏</m:t>
                          </m:r>
                        </m:sub>
                      </m:sSub>
                    </m:oMath>
                  </m:oMathPara>
                </a14:m>
                <a:endParaRPr lang="en-US" b="1" dirty="0">
                  <a:solidFill>
                    <a:srgbClr val="FF0000"/>
                  </a:solidFill>
                </a:endParaRPr>
              </a:p>
            </p:txBody>
          </p:sp>
        </mc:Choice>
        <mc:Fallback xmlns="">
          <p:sp>
            <p:nvSpPr>
              <p:cNvPr id="32" name="TextBox 31">
                <a:extLst>
                  <a:ext uri="{FF2B5EF4-FFF2-40B4-BE49-F238E27FC236}">
                    <a16:creationId xmlns:a16="http://schemas.microsoft.com/office/drawing/2014/main" id="{71E70BAE-9994-7E56-AEA7-7BB5D0C5003C}"/>
                  </a:ext>
                </a:extLst>
              </p:cNvPr>
              <p:cNvSpPr txBox="1">
                <a:spLocks noRot="1" noChangeAspect="1" noMove="1" noResize="1" noEditPoints="1" noAdjustHandles="1" noChangeArrowheads="1" noChangeShapeType="1" noTextEdit="1"/>
              </p:cNvSpPr>
              <p:nvPr/>
            </p:nvSpPr>
            <p:spPr>
              <a:xfrm>
                <a:off x="5159528" y="1979665"/>
                <a:ext cx="2313147" cy="369332"/>
              </a:xfrm>
              <a:prstGeom prst="rect">
                <a:avLst/>
              </a:prstGeom>
              <a:blipFill>
                <a:blip r:embed="rId12"/>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295E4AB-A3AD-CE85-D2D7-058408A904B8}"/>
                  </a:ext>
                </a:extLst>
              </p:cNvPr>
              <p:cNvSpPr txBox="1"/>
              <p:nvPr/>
            </p:nvSpPr>
            <p:spPr>
              <a:xfrm>
                <a:off x="3891010" y="5480272"/>
                <a:ext cx="3815596" cy="461665"/>
              </a:xfrm>
              <a:prstGeom prst="rect">
                <a:avLst/>
              </a:prstGeom>
              <a:noFill/>
            </p:spPr>
            <p:txBody>
              <a:bodyPr wrap="none" rtlCol="0">
                <a:spAutoFit/>
              </a:bodyPr>
              <a:lstStyle/>
              <a:p>
                <a:r>
                  <a:rPr lang="en-US" sz="2400" b="1" dirty="0"/>
                  <a:t>☞ Ego selects </a:t>
                </a:r>
                <a14:m>
                  <m:oMath xmlns:m="http://schemas.openxmlformats.org/officeDocument/2006/math">
                    <m:sSub>
                      <m:sSubPr>
                        <m:ctrlPr>
                          <a:rPr lang="en-US" sz="2400" b="1" i="1">
                            <a:solidFill>
                              <a:srgbClr val="00B050"/>
                            </a:solidFill>
                            <a:latin typeface="Cambria Math" panose="02040503050406030204" pitchFamily="18" charset="0"/>
                          </a:rPr>
                        </m:ctrlPr>
                      </m:sSubPr>
                      <m:e>
                        <m:r>
                          <a:rPr lang="en-US" sz="2400" b="1" i="1">
                            <a:solidFill>
                              <a:srgbClr val="00B050"/>
                            </a:solidFill>
                            <a:latin typeface="Cambria Math" panose="02040503050406030204" pitchFamily="18" charset="0"/>
                          </a:rPr>
                          <m:t>𝒓𝒆𝒔𝒑𝒐𝒏𝒔𝒆</m:t>
                        </m:r>
                      </m:e>
                      <m:sub>
                        <m:r>
                          <a:rPr lang="en-US" sz="2400" b="1" i="1">
                            <a:solidFill>
                              <a:srgbClr val="00B050"/>
                            </a:solidFill>
                            <a:latin typeface="Cambria Math" panose="02040503050406030204" pitchFamily="18" charset="0"/>
                          </a:rPr>
                          <m:t>𝟎</m:t>
                        </m:r>
                      </m:sub>
                    </m:sSub>
                  </m:oMath>
                </a14:m>
                <a:r>
                  <a:rPr lang="en-US" sz="2400" b="1" dirty="0"/>
                  <a:t>.</a:t>
                </a:r>
              </a:p>
            </p:txBody>
          </p:sp>
        </mc:Choice>
        <mc:Fallback xmlns="">
          <p:sp>
            <p:nvSpPr>
              <p:cNvPr id="34" name="TextBox 33">
                <a:extLst>
                  <a:ext uri="{FF2B5EF4-FFF2-40B4-BE49-F238E27FC236}">
                    <a16:creationId xmlns:a16="http://schemas.microsoft.com/office/drawing/2014/main" id="{9295E4AB-A3AD-CE85-D2D7-058408A904B8}"/>
                  </a:ext>
                </a:extLst>
              </p:cNvPr>
              <p:cNvSpPr txBox="1">
                <a:spLocks noRot="1" noChangeAspect="1" noMove="1" noResize="1" noEditPoints="1" noAdjustHandles="1" noChangeArrowheads="1" noChangeShapeType="1" noTextEdit="1"/>
              </p:cNvSpPr>
              <p:nvPr/>
            </p:nvSpPr>
            <p:spPr>
              <a:xfrm>
                <a:off x="3891010" y="5480272"/>
                <a:ext cx="3815596" cy="461665"/>
              </a:xfrm>
              <a:prstGeom prst="rect">
                <a:avLst/>
              </a:prstGeom>
              <a:blipFill>
                <a:blip r:embed="rId13"/>
                <a:stretch>
                  <a:fillRect l="-2326" t="-10526" r="-1661" b="-28947"/>
                </a:stretch>
              </a:blipFill>
            </p:spPr>
            <p:txBody>
              <a:bodyPr/>
              <a:lstStyle/>
              <a:p>
                <a:r>
                  <a:rPr lang="en-US">
                    <a:noFill/>
                  </a:rPr>
                  <a:t> </a:t>
                </a:r>
              </a:p>
            </p:txBody>
          </p:sp>
        </mc:Fallback>
      </mc:AlternateContent>
      <p:sp>
        <p:nvSpPr>
          <p:cNvPr id="35" name="Slide Number Placeholder 2">
            <a:extLst>
              <a:ext uri="{FF2B5EF4-FFF2-40B4-BE49-F238E27FC236}">
                <a16:creationId xmlns:a16="http://schemas.microsoft.com/office/drawing/2014/main" id="{5DE10851-5D24-E938-80D5-FA02E57D2619}"/>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23</a:t>
            </a:fld>
            <a:endParaRPr lang="en-US"/>
          </a:p>
        </p:txBody>
      </p:sp>
    </p:spTree>
    <p:extLst>
      <p:ext uri="{BB962C8B-B14F-4D97-AF65-F5344CB8AC3E}">
        <p14:creationId xmlns:p14="http://schemas.microsoft.com/office/powerpoint/2010/main" val="1158876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BFB0-9AAB-D0B6-616C-BCC94CD0648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27D5F0C-41B6-FC4D-CB05-C8031D65DE7D}"/>
              </a:ext>
            </a:extLst>
          </p:cNvPr>
          <p:cNvSpPr>
            <a:spLocks noGrp="1"/>
          </p:cNvSpPr>
          <p:nvPr>
            <p:ph sz="quarter" idx="1"/>
          </p:nvPr>
        </p:nvSpPr>
        <p:spPr>
          <a:xfrm>
            <a:off x="157507" y="1032691"/>
            <a:ext cx="11508922" cy="5225234"/>
          </a:xfrm>
        </p:spPr>
        <p:txBody>
          <a:bodyPr>
            <a:normAutofit/>
          </a:bodyPr>
          <a:lstStyle/>
          <a:p>
            <a:r>
              <a:rPr lang="en-US" altLang="ko-KR" dirty="0">
                <a:solidFill>
                  <a:schemeClr val="tx1">
                    <a:alpha val="50000"/>
                  </a:schemeClr>
                </a:solidFill>
              </a:rPr>
              <a:t>Definitions</a:t>
            </a:r>
          </a:p>
          <a:p>
            <a:r>
              <a:rPr lang="en-US" dirty="0">
                <a:solidFill>
                  <a:schemeClr val="tx1">
                    <a:alpha val="50000"/>
                  </a:schemeClr>
                </a:solidFill>
              </a:rPr>
              <a:t>Motion Planning Algorithm</a:t>
            </a:r>
          </a:p>
          <a:p>
            <a:pPr lvl="1"/>
            <a:r>
              <a:rPr lang="en-US" b="1" dirty="0">
                <a:solidFill>
                  <a:srgbClr val="002060">
                    <a:alpha val="50000"/>
                  </a:srgbClr>
                </a:solidFill>
              </a:rPr>
              <a:t>Behavior Decision</a:t>
            </a:r>
          </a:p>
          <a:p>
            <a:pPr lvl="1"/>
            <a:r>
              <a:rPr lang="en-US" b="1" dirty="0">
                <a:solidFill>
                  <a:srgbClr val="002060">
                    <a:alpha val="50000"/>
                  </a:srgbClr>
                </a:solidFill>
              </a:rPr>
              <a:t>Conservative Sensing</a:t>
            </a:r>
          </a:p>
          <a:p>
            <a:pPr lvl="1"/>
            <a:r>
              <a:rPr lang="en-US" b="1" dirty="0">
                <a:solidFill>
                  <a:srgbClr val="002060">
                    <a:alpha val="50000"/>
                  </a:srgbClr>
                </a:solidFill>
              </a:rPr>
              <a:t>Collision Detection</a:t>
            </a:r>
          </a:p>
          <a:p>
            <a:pPr lvl="1"/>
            <a:r>
              <a:rPr lang="en-US" b="1" dirty="0">
                <a:solidFill>
                  <a:srgbClr val="002060">
                    <a:alpha val="50000"/>
                  </a:srgbClr>
                </a:solidFill>
              </a:rPr>
              <a:t>Collision Avoidance and Mitigation</a:t>
            </a:r>
            <a:endParaRPr lang="en-US" dirty="0">
              <a:solidFill>
                <a:srgbClr val="002060">
                  <a:alpha val="50000"/>
                </a:srgbClr>
              </a:solidFill>
            </a:endParaRPr>
          </a:p>
          <a:p>
            <a:r>
              <a:rPr lang="en-US" b="1" dirty="0"/>
              <a:t>Proofs</a:t>
            </a:r>
          </a:p>
          <a:p>
            <a:pPr lvl="1"/>
            <a:r>
              <a:rPr lang="en-US" b="1" dirty="0"/>
              <a:t>Safety Proof</a:t>
            </a:r>
          </a:p>
          <a:p>
            <a:pPr lvl="1"/>
            <a:r>
              <a:rPr lang="en-US" b="1" dirty="0"/>
              <a:t>Blame Proof</a:t>
            </a:r>
          </a:p>
          <a:p>
            <a:r>
              <a:rPr lang="en-US" dirty="0">
                <a:solidFill>
                  <a:schemeClr val="tx1">
                    <a:alpha val="50000"/>
                  </a:schemeClr>
                </a:solidFill>
              </a:rPr>
              <a:t>Experimental results</a:t>
            </a:r>
          </a:p>
        </p:txBody>
      </p:sp>
      <p:sp>
        <p:nvSpPr>
          <p:cNvPr id="4" name="Slide Number Placeholder 2">
            <a:extLst>
              <a:ext uri="{FF2B5EF4-FFF2-40B4-BE49-F238E27FC236}">
                <a16:creationId xmlns:a16="http://schemas.microsoft.com/office/drawing/2014/main" id="{C8E86737-207F-E06B-96B3-F9147B400B36}"/>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24</a:t>
            </a:fld>
            <a:endParaRPr lang="en-US"/>
          </a:p>
        </p:txBody>
      </p:sp>
    </p:spTree>
    <p:extLst>
      <p:ext uri="{BB962C8B-B14F-4D97-AF65-F5344CB8AC3E}">
        <p14:creationId xmlns:p14="http://schemas.microsoft.com/office/powerpoint/2010/main" val="616214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sz="4000" dirty="0"/>
              <a:t>Safety Proof: there is no accident in </a:t>
            </a:r>
            <a:r>
              <a:rPr lang="en-US" sz="4000" dirty="0" err="1"/>
              <a:t>BlaFT</a:t>
            </a:r>
            <a:r>
              <a:rPr lang="en-US" sz="4000" dirty="0"/>
              <a:t>-only traffic</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25</a:t>
            </a:fld>
            <a:endParaRPr lang="en-US"/>
          </a:p>
        </p:txBody>
      </p:sp>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p:txBody>
          <a:bodyPr/>
          <a:lstStyle/>
          <a:p>
            <a:r>
              <a:rPr lang="en-US" dirty="0"/>
              <a:t>Lane-changing AVs do not cut into other vehicle’s RE on the target lane.</a:t>
            </a:r>
          </a:p>
          <a:p>
            <a:endParaRPr lang="en-US" dirty="0"/>
          </a:p>
          <a:p>
            <a:endParaRPr lang="en-US" dirty="0"/>
          </a:p>
          <a:p>
            <a:pPr marL="0" indent="0">
              <a:buNone/>
            </a:pPr>
            <a:endParaRPr lang="en-US" dirty="0"/>
          </a:p>
          <a:p>
            <a:r>
              <a:rPr lang="en-US" dirty="0"/>
              <a:t>RE overlap only happens at the front tip. And it is avoidable by braking.</a:t>
            </a:r>
          </a:p>
          <a:p>
            <a:pPr marL="0" indent="0">
              <a:buNone/>
            </a:pPr>
            <a:endParaRPr lang="en-US" dirty="0"/>
          </a:p>
        </p:txBody>
      </p:sp>
      <p:cxnSp>
        <p:nvCxnSpPr>
          <p:cNvPr id="5" name="Straight Connector 4">
            <a:extLst>
              <a:ext uri="{FF2B5EF4-FFF2-40B4-BE49-F238E27FC236}">
                <a16:creationId xmlns:a16="http://schemas.microsoft.com/office/drawing/2014/main" id="{F800749B-3654-3DDB-88CA-5193BE279B6D}"/>
              </a:ext>
            </a:extLst>
          </p:cNvPr>
          <p:cNvCxnSpPr>
            <a:cxnSpLocks/>
          </p:cNvCxnSpPr>
          <p:nvPr/>
        </p:nvCxnSpPr>
        <p:spPr>
          <a:xfrm flipV="1">
            <a:off x="1594697" y="2110596"/>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DE8C215-FF7E-4E42-8F99-8BCA53C7AA57}"/>
              </a:ext>
            </a:extLst>
          </p:cNvPr>
          <p:cNvCxnSpPr>
            <a:cxnSpLocks/>
          </p:cNvCxnSpPr>
          <p:nvPr/>
        </p:nvCxnSpPr>
        <p:spPr>
          <a:xfrm flipV="1">
            <a:off x="1590815" y="2883482"/>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1474CDA-F0B5-44B4-426F-61E0E5303E04}"/>
              </a:ext>
            </a:extLst>
          </p:cNvPr>
          <p:cNvSpPr/>
          <p:nvPr/>
        </p:nvSpPr>
        <p:spPr>
          <a:xfrm>
            <a:off x="1573323" y="1660166"/>
            <a:ext cx="9472721" cy="129316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2EFA0A1-2FF1-4AFE-0DEF-064C87625885}"/>
              </a:ext>
            </a:extLst>
          </p:cNvPr>
          <p:cNvCxnSpPr>
            <a:cxnSpLocks/>
          </p:cNvCxnSpPr>
          <p:nvPr/>
        </p:nvCxnSpPr>
        <p:spPr>
          <a:xfrm flipV="1">
            <a:off x="1565415" y="1694500"/>
            <a:ext cx="9472721" cy="1"/>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47CCAFC-DC9D-8488-8FE0-1FD8C0F17C06}"/>
              </a:ext>
            </a:extLst>
          </p:cNvPr>
          <p:cNvCxnSpPr>
            <a:cxnSpLocks/>
          </p:cNvCxnSpPr>
          <p:nvPr/>
        </p:nvCxnSpPr>
        <p:spPr>
          <a:xfrm flipV="1">
            <a:off x="1594697" y="2218748"/>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AEA22C-948A-FDE6-C671-DB0524992CC5}"/>
              </a:ext>
            </a:extLst>
          </p:cNvPr>
          <p:cNvCxnSpPr>
            <a:cxnSpLocks/>
          </p:cNvCxnSpPr>
          <p:nvPr/>
        </p:nvCxnSpPr>
        <p:spPr>
          <a:xfrm flipV="1">
            <a:off x="1608209" y="2867710"/>
            <a:ext cx="9472721" cy="1"/>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0C0D82E-D4D3-740F-AC98-71D637AE625E}"/>
              </a:ext>
            </a:extLst>
          </p:cNvPr>
          <p:cNvSpPr/>
          <p:nvPr/>
        </p:nvSpPr>
        <p:spPr>
          <a:xfrm rot="1134688">
            <a:off x="5620400" y="2121302"/>
            <a:ext cx="1451799" cy="337219"/>
          </a:xfrm>
          <a:prstGeom prst="rect">
            <a:avLst/>
          </a:prstGeom>
          <a:solidFill>
            <a:srgbClr val="FFFFFF">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5D6680B-0BF6-50EC-8A44-424601EA9DFB}"/>
                  </a:ext>
                </a:extLst>
              </p:cNvPr>
              <p:cNvSpPr txBox="1"/>
              <p:nvPr/>
            </p:nvSpPr>
            <p:spPr>
              <a:xfrm>
                <a:off x="7727328" y="2303205"/>
                <a:ext cx="4507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𝐿𝐸</m:t>
                          </m:r>
                        </m:e>
                        <m:sub>
                          <m:r>
                            <a:rPr lang="en-US" b="0" i="1" smtClean="0">
                              <a:solidFill>
                                <a:schemeClr val="bg1"/>
                              </a:solidFill>
                              <a:latin typeface="Cambria Math" panose="02040503050406030204" pitchFamily="18" charset="0"/>
                            </a:rPr>
                            <m:t>𝐿𝐶</m:t>
                          </m:r>
                        </m:sub>
                      </m:sSub>
                    </m:oMath>
                  </m:oMathPara>
                </a14:m>
                <a:endParaRPr lang="en-US" dirty="0">
                  <a:solidFill>
                    <a:schemeClr val="bg1"/>
                  </a:solidFill>
                </a:endParaRPr>
              </a:p>
            </p:txBody>
          </p:sp>
        </mc:Choice>
        <mc:Fallback xmlns="">
          <p:sp>
            <p:nvSpPr>
              <p:cNvPr id="17" name="TextBox 16">
                <a:extLst>
                  <a:ext uri="{FF2B5EF4-FFF2-40B4-BE49-F238E27FC236}">
                    <a16:creationId xmlns:a16="http://schemas.microsoft.com/office/drawing/2014/main" id="{D5D6680B-0BF6-50EC-8A44-424601EA9DFB}"/>
                  </a:ext>
                </a:extLst>
              </p:cNvPr>
              <p:cNvSpPr txBox="1">
                <a:spLocks noRot="1" noChangeAspect="1" noMove="1" noResize="1" noEditPoints="1" noAdjustHandles="1" noChangeArrowheads="1" noChangeShapeType="1" noTextEdit="1"/>
              </p:cNvSpPr>
              <p:nvPr/>
            </p:nvSpPr>
            <p:spPr>
              <a:xfrm>
                <a:off x="7727328" y="2303205"/>
                <a:ext cx="450712" cy="369332"/>
              </a:xfrm>
              <a:prstGeom prst="rect">
                <a:avLst/>
              </a:prstGeom>
              <a:blipFill>
                <a:blip r:embed="rId3"/>
                <a:stretch>
                  <a:fillRect r="-27027"/>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77482D8-0EC4-8320-A178-AC898F75A446}"/>
              </a:ext>
            </a:extLst>
          </p:cNvPr>
          <p:cNvSpPr/>
          <p:nvPr/>
        </p:nvSpPr>
        <p:spPr>
          <a:xfrm>
            <a:off x="6964471" y="2348481"/>
            <a:ext cx="1451799" cy="337219"/>
          </a:xfrm>
          <a:prstGeom prst="rect">
            <a:avLst/>
          </a:prstGeom>
          <a:solidFill>
            <a:srgbClr val="FFFFFF">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Freeform 21">
            <a:extLst>
              <a:ext uri="{FF2B5EF4-FFF2-40B4-BE49-F238E27FC236}">
                <a16:creationId xmlns:a16="http://schemas.microsoft.com/office/drawing/2014/main" id="{75D262CA-4218-DC02-2106-BB14FB60D89F}"/>
              </a:ext>
            </a:extLst>
          </p:cNvPr>
          <p:cNvSpPr/>
          <p:nvPr/>
        </p:nvSpPr>
        <p:spPr>
          <a:xfrm>
            <a:off x="5548876" y="2184462"/>
            <a:ext cx="989310" cy="356691"/>
          </a:xfrm>
          <a:custGeom>
            <a:avLst/>
            <a:gdLst>
              <a:gd name="connsiteX0" fmla="*/ 0 w 1158765"/>
              <a:gd name="connsiteY0" fmla="*/ 0 h 417787"/>
              <a:gd name="connsiteX1" fmla="*/ 1158765 w 1158765"/>
              <a:gd name="connsiteY1" fmla="*/ 0 h 417787"/>
              <a:gd name="connsiteX2" fmla="*/ 1158765 w 1158765"/>
              <a:gd name="connsiteY2" fmla="*/ 417787 h 417787"/>
              <a:gd name="connsiteX3" fmla="*/ 0 w 1158765"/>
              <a:gd name="connsiteY3" fmla="*/ 0 h 417787"/>
            </a:gdLst>
            <a:ahLst/>
            <a:cxnLst>
              <a:cxn ang="0">
                <a:pos x="connsiteX0" y="connsiteY0"/>
              </a:cxn>
              <a:cxn ang="0">
                <a:pos x="connsiteX1" y="connsiteY1"/>
              </a:cxn>
              <a:cxn ang="0">
                <a:pos x="connsiteX2" y="connsiteY2"/>
              </a:cxn>
              <a:cxn ang="0">
                <a:pos x="connsiteX3" y="connsiteY3"/>
              </a:cxn>
            </a:cxnLst>
            <a:rect l="l" t="t" r="r" b="b"/>
            <a:pathLst>
              <a:path w="1158765" h="417787">
                <a:moveTo>
                  <a:pt x="0" y="0"/>
                </a:moveTo>
                <a:lnTo>
                  <a:pt x="1158765" y="0"/>
                </a:lnTo>
                <a:lnTo>
                  <a:pt x="1158765" y="417787"/>
                </a:lnTo>
                <a:lnTo>
                  <a:pt x="0" y="0"/>
                </a:lnTo>
                <a:close/>
              </a:path>
            </a:pathLst>
          </a:custGeom>
          <a:noFill/>
          <a:ln>
            <a:solidFill>
              <a:srgbClr val="2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0F19856-3E7A-A592-A620-556E8CEA25F6}"/>
              </a:ext>
            </a:extLst>
          </p:cNvPr>
          <p:cNvGrpSpPr/>
          <p:nvPr/>
        </p:nvGrpSpPr>
        <p:grpSpPr>
          <a:xfrm rot="1117900">
            <a:off x="5002649" y="1739630"/>
            <a:ext cx="677684" cy="384432"/>
            <a:chOff x="4193076" y="3099831"/>
            <a:chExt cx="793762" cy="450279"/>
          </a:xfrm>
        </p:grpSpPr>
        <p:pic>
          <p:nvPicPr>
            <p:cNvPr id="14" name="Picture 13">
              <a:extLst>
                <a:ext uri="{FF2B5EF4-FFF2-40B4-BE49-F238E27FC236}">
                  <a16:creationId xmlns:a16="http://schemas.microsoft.com/office/drawing/2014/main" id="{CF025552-2312-4462-02C1-DEB774E9303E}"/>
                </a:ext>
              </a:extLst>
            </p:cNvPr>
            <p:cNvPicPr>
              <a:picLocks noChangeAspect="1"/>
            </p:cNvPicPr>
            <p:nvPr/>
          </p:nvPicPr>
          <p:blipFill>
            <a:blip r:embed="rId4"/>
            <a:stretch>
              <a:fillRect/>
            </a:stretch>
          </p:blipFill>
          <p:spPr>
            <a:xfrm>
              <a:off x="4193076" y="3152467"/>
              <a:ext cx="793762" cy="39764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E129DA5-0A07-5A0B-4E3F-641D1B017115}"/>
                    </a:ext>
                  </a:extLst>
                </p:cNvPr>
                <p:cNvSpPr txBox="1"/>
                <p:nvPr/>
              </p:nvSpPr>
              <p:spPr>
                <a:xfrm>
                  <a:off x="4268057" y="3099831"/>
                  <a:ext cx="527913" cy="4325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𝐿𝐶</m:t>
                        </m:r>
                      </m:oMath>
                    </m:oMathPara>
                  </a14:m>
                  <a:endParaRPr lang="en-US" dirty="0">
                    <a:solidFill>
                      <a:schemeClr val="bg1"/>
                    </a:solidFill>
                  </a:endParaRPr>
                </a:p>
              </p:txBody>
            </p:sp>
          </mc:Choice>
          <mc:Fallback xmlns="">
            <p:sp>
              <p:nvSpPr>
                <p:cNvPr id="15" name="TextBox 14">
                  <a:extLst>
                    <a:ext uri="{FF2B5EF4-FFF2-40B4-BE49-F238E27FC236}">
                      <a16:creationId xmlns:a16="http://schemas.microsoft.com/office/drawing/2014/main" id="{DE129DA5-0A07-5A0B-4E3F-641D1B017115}"/>
                    </a:ext>
                  </a:extLst>
                </p:cNvPr>
                <p:cNvSpPr txBox="1">
                  <a:spLocks noRot="1" noChangeAspect="1" noMove="1" noResize="1" noEditPoints="1" noAdjustHandles="1" noChangeArrowheads="1" noChangeShapeType="1" noTextEdit="1"/>
                </p:cNvSpPr>
                <p:nvPr/>
              </p:nvSpPr>
              <p:spPr>
                <a:xfrm>
                  <a:off x="4268057" y="3099831"/>
                  <a:ext cx="527913" cy="432593"/>
                </a:xfrm>
                <a:prstGeom prst="rect">
                  <a:avLst/>
                </a:prstGeom>
                <a:blipFill>
                  <a:blip r:embed="rId5"/>
                  <a:stretch>
                    <a:fillRect/>
                  </a:stretch>
                </a:blipFill>
              </p:spPr>
              <p:txBody>
                <a:bodyPr/>
                <a:lstStyle/>
                <a:p>
                  <a:r>
                    <a:rPr lang="en-US">
                      <a:noFill/>
                    </a:rPr>
                    <a:t> </a:t>
                  </a:r>
                </a:p>
              </p:txBody>
            </p:sp>
          </mc:Fallback>
        </mc:AlternateContent>
      </p:grpSp>
      <p:sp>
        <p:nvSpPr>
          <p:cNvPr id="45" name="Rectangle 44">
            <a:extLst>
              <a:ext uri="{FF2B5EF4-FFF2-40B4-BE49-F238E27FC236}">
                <a16:creationId xmlns:a16="http://schemas.microsoft.com/office/drawing/2014/main" id="{E9496109-3F8B-5C74-840C-73008F56DDBE}"/>
              </a:ext>
            </a:extLst>
          </p:cNvPr>
          <p:cNvSpPr/>
          <p:nvPr/>
        </p:nvSpPr>
        <p:spPr>
          <a:xfrm>
            <a:off x="3518377" y="2191290"/>
            <a:ext cx="3019462" cy="685239"/>
          </a:xfrm>
          <a:prstGeom prst="rect">
            <a:avLst/>
          </a:prstGeom>
          <a:solidFill>
            <a:srgbClr val="00B050">
              <a:alpha val="2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a:extLst>
              <a:ext uri="{FF2B5EF4-FFF2-40B4-BE49-F238E27FC236}">
                <a16:creationId xmlns:a16="http://schemas.microsoft.com/office/drawing/2014/main" id="{DD84124D-9B89-865C-0D0C-32F44BB78DD9}"/>
              </a:ext>
            </a:extLst>
          </p:cNvPr>
          <p:cNvSpPr/>
          <p:nvPr/>
        </p:nvSpPr>
        <p:spPr>
          <a:xfrm>
            <a:off x="3513102" y="2354629"/>
            <a:ext cx="2460392" cy="392712"/>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7" name="Straight Connector 46">
            <a:extLst>
              <a:ext uri="{FF2B5EF4-FFF2-40B4-BE49-F238E27FC236}">
                <a16:creationId xmlns:a16="http://schemas.microsoft.com/office/drawing/2014/main" id="{09CB8E3D-1504-DAFA-8745-C468D9AD1365}"/>
              </a:ext>
            </a:extLst>
          </p:cNvPr>
          <p:cNvCxnSpPr>
            <a:cxnSpLocks/>
          </p:cNvCxnSpPr>
          <p:nvPr/>
        </p:nvCxnSpPr>
        <p:spPr>
          <a:xfrm flipV="1">
            <a:off x="1629584" y="4150503"/>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81162C-983E-56AC-C35E-86CB30A341BA}"/>
              </a:ext>
            </a:extLst>
          </p:cNvPr>
          <p:cNvCxnSpPr>
            <a:cxnSpLocks/>
          </p:cNvCxnSpPr>
          <p:nvPr/>
        </p:nvCxnSpPr>
        <p:spPr>
          <a:xfrm flipV="1">
            <a:off x="1625702" y="4923389"/>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CDC08FA-8BC8-538D-F80B-EE55AEE82ED8}"/>
              </a:ext>
            </a:extLst>
          </p:cNvPr>
          <p:cNvSpPr/>
          <p:nvPr/>
        </p:nvSpPr>
        <p:spPr>
          <a:xfrm>
            <a:off x="1608210" y="3700073"/>
            <a:ext cx="9472721" cy="129316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086813AA-98BD-354F-FF59-0A48DB4FFD12}"/>
              </a:ext>
            </a:extLst>
          </p:cNvPr>
          <p:cNvCxnSpPr>
            <a:cxnSpLocks/>
          </p:cNvCxnSpPr>
          <p:nvPr/>
        </p:nvCxnSpPr>
        <p:spPr>
          <a:xfrm flipV="1">
            <a:off x="1608209" y="3717318"/>
            <a:ext cx="9472721" cy="1"/>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F4A2F1-8243-0265-2E76-DC3B9F49DE81}"/>
              </a:ext>
            </a:extLst>
          </p:cNvPr>
          <p:cNvCxnSpPr>
            <a:cxnSpLocks/>
          </p:cNvCxnSpPr>
          <p:nvPr/>
        </p:nvCxnSpPr>
        <p:spPr>
          <a:xfrm flipV="1">
            <a:off x="1629584" y="4258655"/>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EA0A930-8D42-31F3-BA9E-5FAAEDED9092}"/>
              </a:ext>
            </a:extLst>
          </p:cNvPr>
          <p:cNvCxnSpPr>
            <a:cxnSpLocks/>
          </p:cNvCxnSpPr>
          <p:nvPr/>
        </p:nvCxnSpPr>
        <p:spPr>
          <a:xfrm flipV="1">
            <a:off x="1643096" y="4907617"/>
            <a:ext cx="9472721" cy="1"/>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4C7C5B0-2ED7-63E7-7543-38E0C165FE70}"/>
              </a:ext>
            </a:extLst>
          </p:cNvPr>
          <p:cNvGrpSpPr/>
          <p:nvPr/>
        </p:nvGrpSpPr>
        <p:grpSpPr>
          <a:xfrm rot="1117900">
            <a:off x="5037536" y="3779537"/>
            <a:ext cx="677684" cy="384432"/>
            <a:chOff x="4193076" y="3099831"/>
            <a:chExt cx="793762" cy="450279"/>
          </a:xfrm>
        </p:grpSpPr>
        <p:pic>
          <p:nvPicPr>
            <p:cNvPr id="58" name="Picture 57">
              <a:extLst>
                <a:ext uri="{FF2B5EF4-FFF2-40B4-BE49-F238E27FC236}">
                  <a16:creationId xmlns:a16="http://schemas.microsoft.com/office/drawing/2014/main" id="{0A8E8103-4E75-5FA6-0DD9-54A46CAB6CB5}"/>
                </a:ext>
              </a:extLst>
            </p:cNvPr>
            <p:cNvPicPr>
              <a:picLocks noChangeAspect="1"/>
            </p:cNvPicPr>
            <p:nvPr/>
          </p:nvPicPr>
          <p:blipFill>
            <a:blip r:embed="rId4"/>
            <a:stretch>
              <a:fillRect/>
            </a:stretch>
          </p:blipFill>
          <p:spPr>
            <a:xfrm>
              <a:off x="4193076" y="3152467"/>
              <a:ext cx="793762" cy="397643"/>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99F5ABE-6B27-CE21-B255-36B86CD4CF88}"/>
                    </a:ext>
                  </a:extLst>
                </p:cNvPr>
                <p:cNvSpPr txBox="1"/>
                <p:nvPr/>
              </p:nvSpPr>
              <p:spPr>
                <a:xfrm>
                  <a:off x="4268057" y="3099831"/>
                  <a:ext cx="527913" cy="4325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𝐿𝐶</m:t>
                        </m:r>
                      </m:oMath>
                    </m:oMathPara>
                  </a14:m>
                  <a:endParaRPr lang="en-US" dirty="0">
                    <a:solidFill>
                      <a:schemeClr val="bg1"/>
                    </a:solidFill>
                  </a:endParaRPr>
                </a:p>
              </p:txBody>
            </p:sp>
          </mc:Choice>
          <mc:Fallback xmlns="">
            <p:sp>
              <p:nvSpPr>
                <p:cNvPr id="59" name="TextBox 58">
                  <a:extLst>
                    <a:ext uri="{FF2B5EF4-FFF2-40B4-BE49-F238E27FC236}">
                      <a16:creationId xmlns:a16="http://schemas.microsoft.com/office/drawing/2014/main" id="{999F5ABE-6B27-CE21-B255-36B86CD4CF88}"/>
                    </a:ext>
                  </a:extLst>
                </p:cNvPr>
                <p:cNvSpPr txBox="1">
                  <a:spLocks noRot="1" noChangeAspect="1" noMove="1" noResize="1" noEditPoints="1" noAdjustHandles="1" noChangeArrowheads="1" noChangeShapeType="1" noTextEdit="1"/>
                </p:cNvSpPr>
                <p:nvPr/>
              </p:nvSpPr>
              <p:spPr>
                <a:xfrm>
                  <a:off x="4268057" y="3099831"/>
                  <a:ext cx="527913" cy="432593"/>
                </a:xfrm>
                <a:prstGeom prst="rect">
                  <a:avLst/>
                </a:prstGeom>
                <a:blipFill>
                  <a:blip r:embed="rId6"/>
                  <a:stretch>
                    <a:fillRect/>
                  </a:stretch>
                </a:blipFill>
              </p:spPr>
              <p:txBody>
                <a:bodyPr/>
                <a:lstStyle/>
                <a:p>
                  <a:r>
                    <a:rPr lang="en-US">
                      <a:noFill/>
                    </a:rPr>
                    <a:t> </a:t>
                  </a:r>
                </a:p>
              </p:txBody>
            </p:sp>
          </mc:Fallback>
        </mc:AlternateContent>
      </p:grpSp>
      <p:sp>
        <p:nvSpPr>
          <p:cNvPr id="61" name="Rectangle 60">
            <a:extLst>
              <a:ext uri="{FF2B5EF4-FFF2-40B4-BE49-F238E27FC236}">
                <a16:creationId xmlns:a16="http://schemas.microsoft.com/office/drawing/2014/main" id="{CC15E803-61DA-B91C-EE8F-A6691E8C81AD}"/>
              </a:ext>
            </a:extLst>
          </p:cNvPr>
          <p:cNvSpPr/>
          <p:nvPr/>
        </p:nvSpPr>
        <p:spPr>
          <a:xfrm>
            <a:off x="3547989" y="4394536"/>
            <a:ext cx="2460392" cy="392712"/>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1" name="Picture 80">
            <a:extLst>
              <a:ext uri="{FF2B5EF4-FFF2-40B4-BE49-F238E27FC236}">
                <a16:creationId xmlns:a16="http://schemas.microsoft.com/office/drawing/2014/main" id="{B0563340-C925-10FD-6713-2E25AEBB81D7}"/>
              </a:ext>
            </a:extLst>
          </p:cNvPr>
          <p:cNvPicPr>
            <a:picLocks noChangeAspect="1"/>
          </p:cNvPicPr>
          <p:nvPr/>
        </p:nvPicPr>
        <p:blipFill>
          <a:blip r:embed="rId7"/>
          <a:stretch>
            <a:fillRect/>
          </a:stretch>
        </p:blipFill>
        <p:spPr>
          <a:xfrm>
            <a:off x="5841179" y="4427678"/>
            <a:ext cx="660400" cy="336892"/>
          </a:xfrm>
          <a:prstGeom prst="rect">
            <a:avLst/>
          </a:prstGeom>
        </p:spPr>
      </p:pic>
      <p:sp>
        <p:nvSpPr>
          <p:cNvPr id="82" name="Rectangle 81">
            <a:extLst>
              <a:ext uri="{FF2B5EF4-FFF2-40B4-BE49-F238E27FC236}">
                <a16:creationId xmlns:a16="http://schemas.microsoft.com/office/drawing/2014/main" id="{50F006E2-6AA8-B3CC-C1AA-2FEA0C9E2C1F}"/>
              </a:ext>
            </a:extLst>
          </p:cNvPr>
          <p:cNvSpPr/>
          <p:nvPr/>
        </p:nvSpPr>
        <p:spPr>
          <a:xfrm>
            <a:off x="5697525" y="4394536"/>
            <a:ext cx="319602" cy="392712"/>
          </a:xfrm>
          <a:prstGeom prst="rect">
            <a:avLst/>
          </a:prstGeom>
          <a:solidFill>
            <a:srgbClr val="FF000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D5518BE-2682-0A31-32C9-0C69D465D36D}"/>
                  </a:ext>
                </a:extLst>
              </p:cNvPr>
              <p:cNvSpPr txBox="1"/>
              <p:nvPr/>
            </p:nvSpPr>
            <p:spPr>
              <a:xfrm>
                <a:off x="5972312" y="4417511"/>
                <a:ext cx="4507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𝐿𝐹</m:t>
                      </m:r>
                      <m:r>
                        <a:rPr lang="en-US" b="0" i="1" smtClean="0">
                          <a:solidFill>
                            <a:schemeClr val="bg1"/>
                          </a:solidFill>
                          <a:latin typeface="Cambria Math" panose="02040503050406030204" pitchFamily="18" charset="0"/>
                        </a:rPr>
                        <m:t>2</m:t>
                      </m:r>
                    </m:oMath>
                  </m:oMathPara>
                </a14:m>
                <a:endParaRPr lang="en-US" dirty="0">
                  <a:solidFill>
                    <a:schemeClr val="bg1"/>
                  </a:solidFill>
                </a:endParaRPr>
              </a:p>
            </p:txBody>
          </p:sp>
        </mc:Choice>
        <mc:Fallback xmlns="">
          <p:sp>
            <p:nvSpPr>
              <p:cNvPr id="83" name="TextBox 82">
                <a:extLst>
                  <a:ext uri="{FF2B5EF4-FFF2-40B4-BE49-F238E27FC236}">
                    <a16:creationId xmlns:a16="http://schemas.microsoft.com/office/drawing/2014/main" id="{ED5518BE-2682-0A31-32C9-0C69D465D36D}"/>
                  </a:ext>
                </a:extLst>
              </p:cNvPr>
              <p:cNvSpPr txBox="1">
                <a:spLocks noRot="1" noChangeAspect="1" noMove="1" noResize="1" noEditPoints="1" noAdjustHandles="1" noChangeArrowheads="1" noChangeShapeType="1" noTextEdit="1"/>
              </p:cNvSpPr>
              <p:nvPr/>
            </p:nvSpPr>
            <p:spPr>
              <a:xfrm>
                <a:off x="5972312" y="4417511"/>
                <a:ext cx="450712" cy="369332"/>
              </a:xfrm>
              <a:prstGeom prst="rect">
                <a:avLst/>
              </a:prstGeom>
              <a:blipFill>
                <a:blip r:embed="rId8"/>
                <a:stretch>
                  <a:fillRect r="-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446A6C0-A6B2-9B85-EB30-8F6FFC82709F}"/>
                  </a:ext>
                </a:extLst>
              </p:cNvPr>
              <p:cNvSpPr txBox="1"/>
              <p:nvPr/>
            </p:nvSpPr>
            <p:spPr>
              <a:xfrm>
                <a:off x="5024482" y="2350678"/>
                <a:ext cx="8764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𝑅𝐸</m:t>
                          </m:r>
                        </m:e>
                        <m:sub>
                          <m:r>
                            <a:rPr lang="en-US" sz="1400" b="0" i="1" smtClean="0">
                              <a:solidFill>
                                <a:schemeClr val="bg1"/>
                              </a:solidFill>
                              <a:latin typeface="Cambria Math" panose="02040503050406030204" pitchFamily="18" charset="0"/>
                            </a:rPr>
                            <m:t>𝐿𝐹</m:t>
                          </m:r>
                          <m:r>
                            <a:rPr lang="en-US" sz="1400" b="0" i="1" smtClean="0">
                              <a:solidFill>
                                <a:schemeClr val="bg1"/>
                              </a:solidFill>
                              <a:latin typeface="Cambria Math" panose="02040503050406030204" pitchFamily="18" charset="0"/>
                            </a:rPr>
                            <m:t>1</m:t>
                          </m:r>
                        </m:sub>
                      </m:sSub>
                    </m:oMath>
                  </m:oMathPara>
                </a14:m>
                <a:endParaRPr lang="en-US" sz="1400" dirty="0">
                  <a:solidFill>
                    <a:schemeClr val="bg1"/>
                  </a:solidFill>
                </a:endParaRPr>
              </a:p>
            </p:txBody>
          </p:sp>
        </mc:Choice>
        <mc:Fallback xmlns="">
          <p:sp>
            <p:nvSpPr>
              <p:cNvPr id="84" name="TextBox 83">
                <a:extLst>
                  <a:ext uri="{FF2B5EF4-FFF2-40B4-BE49-F238E27FC236}">
                    <a16:creationId xmlns:a16="http://schemas.microsoft.com/office/drawing/2014/main" id="{1446A6C0-A6B2-9B85-EB30-8F6FFC82709F}"/>
                  </a:ext>
                </a:extLst>
              </p:cNvPr>
              <p:cNvSpPr txBox="1">
                <a:spLocks noRot="1" noChangeAspect="1" noMove="1" noResize="1" noEditPoints="1" noAdjustHandles="1" noChangeArrowheads="1" noChangeShapeType="1" noTextEdit="1"/>
              </p:cNvSpPr>
              <p:nvPr/>
            </p:nvSpPr>
            <p:spPr>
              <a:xfrm>
                <a:off x="5024482" y="2350678"/>
                <a:ext cx="876438"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C9D4CB8-F933-C415-DAD6-5FDEAD004A48}"/>
                  </a:ext>
                </a:extLst>
              </p:cNvPr>
              <p:cNvSpPr txBox="1"/>
              <p:nvPr/>
            </p:nvSpPr>
            <p:spPr>
              <a:xfrm>
                <a:off x="5140689" y="4425126"/>
                <a:ext cx="8764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𝑅𝐸</m:t>
                          </m:r>
                        </m:e>
                        <m:sub>
                          <m:r>
                            <a:rPr lang="en-US" sz="1400" b="0" i="1" smtClean="0">
                              <a:solidFill>
                                <a:schemeClr val="bg1"/>
                              </a:solidFill>
                              <a:latin typeface="Cambria Math" panose="02040503050406030204" pitchFamily="18" charset="0"/>
                            </a:rPr>
                            <m:t>𝐿𝐹</m:t>
                          </m:r>
                          <m:r>
                            <a:rPr lang="en-US" sz="1400" b="0" i="1" smtClean="0">
                              <a:solidFill>
                                <a:schemeClr val="bg1"/>
                              </a:solidFill>
                              <a:latin typeface="Cambria Math" panose="02040503050406030204" pitchFamily="18" charset="0"/>
                            </a:rPr>
                            <m:t>1</m:t>
                          </m:r>
                        </m:sub>
                      </m:sSub>
                    </m:oMath>
                  </m:oMathPara>
                </a14:m>
                <a:endParaRPr lang="en-US" sz="1400" dirty="0">
                  <a:solidFill>
                    <a:schemeClr val="bg1"/>
                  </a:solidFill>
                </a:endParaRPr>
              </a:p>
            </p:txBody>
          </p:sp>
        </mc:Choice>
        <mc:Fallback xmlns="">
          <p:sp>
            <p:nvSpPr>
              <p:cNvPr id="85" name="TextBox 84">
                <a:extLst>
                  <a:ext uri="{FF2B5EF4-FFF2-40B4-BE49-F238E27FC236}">
                    <a16:creationId xmlns:a16="http://schemas.microsoft.com/office/drawing/2014/main" id="{8C9D4CB8-F933-C415-DAD6-5FDEAD004A48}"/>
                  </a:ext>
                </a:extLst>
              </p:cNvPr>
              <p:cNvSpPr txBox="1">
                <a:spLocks noRot="1" noChangeAspect="1" noMove="1" noResize="1" noEditPoints="1" noAdjustHandles="1" noChangeArrowheads="1" noChangeShapeType="1" noTextEdit="1"/>
              </p:cNvSpPr>
              <p:nvPr/>
            </p:nvSpPr>
            <p:spPr>
              <a:xfrm>
                <a:off x="5140689" y="4425126"/>
                <a:ext cx="876438"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72330C4-378A-253E-6F57-4CA34679B310}"/>
                  </a:ext>
                </a:extLst>
              </p:cNvPr>
              <p:cNvSpPr txBox="1"/>
              <p:nvPr/>
            </p:nvSpPr>
            <p:spPr>
              <a:xfrm>
                <a:off x="5827754" y="2564460"/>
                <a:ext cx="876438" cy="3134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acc>
                            <m:accPr>
                              <m:chr m:val="̂"/>
                              <m:ctrlPr>
                                <a:rPr lang="en-US" sz="1400" i="1" smtClean="0">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𝑅𝐸</m:t>
                              </m:r>
                            </m:e>
                          </m:acc>
                        </m:e>
                        <m:sub>
                          <m:r>
                            <a:rPr lang="en-US" sz="1400" b="0" i="1" smtClean="0">
                              <a:solidFill>
                                <a:schemeClr val="bg1"/>
                              </a:solidFill>
                              <a:latin typeface="Cambria Math" panose="02040503050406030204" pitchFamily="18" charset="0"/>
                            </a:rPr>
                            <m:t>𝐿𝐹</m:t>
                          </m:r>
                          <m:r>
                            <a:rPr lang="en-US" sz="1400" b="0" i="1" smtClean="0">
                              <a:solidFill>
                                <a:schemeClr val="bg1"/>
                              </a:solidFill>
                              <a:latin typeface="Cambria Math" panose="02040503050406030204" pitchFamily="18" charset="0"/>
                            </a:rPr>
                            <m:t>1</m:t>
                          </m:r>
                        </m:sub>
                      </m:sSub>
                    </m:oMath>
                  </m:oMathPara>
                </a14:m>
                <a:endParaRPr lang="en-US" sz="1400" dirty="0">
                  <a:solidFill>
                    <a:schemeClr val="bg1"/>
                  </a:solidFill>
                </a:endParaRPr>
              </a:p>
            </p:txBody>
          </p:sp>
        </mc:Choice>
        <mc:Fallback xmlns="">
          <p:sp>
            <p:nvSpPr>
              <p:cNvPr id="86" name="TextBox 85">
                <a:extLst>
                  <a:ext uri="{FF2B5EF4-FFF2-40B4-BE49-F238E27FC236}">
                    <a16:creationId xmlns:a16="http://schemas.microsoft.com/office/drawing/2014/main" id="{972330C4-378A-253E-6F57-4CA34679B310}"/>
                  </a:ext>
                </a:extLst>
              </p:cNvPr>
              <p:cNvSpPr txBox="1">
                <a:spLocks noRot="1" noChangeAspect="1" noMove="1" noResize="1" noEditPoints="1" noAdjustHandles="1" noChangeArrowheads="1" noChangeShapeType="1" noTextEdit="1"/>
              </p:cNvSpPr>
              <p:nvPr/>
            </p:nvSpPr>
            <p:spPr>
              <a:xfrm>
                <a:off x="5827754" y="2564460"/>
                <a:ext cx="876438" cy="313419"/>
              </a:xfrm>
              <a:prstGeom prst="rect">
                <a:avLst/>
              </a:prstGeom>
              <a:blipFill>
                <a:blip r:embed="rId11"/>
                <a:stretch>
                  <a:fillRect/>
                </a:stretch>
              </a:blipFill>
            </p:spPr>
            <p:txBody>
              <a:bodyPr/>
              <a:lstStyle/>
              <a:p>
                <a:r>
                  <a:rPr lang="en-US">
                    <a:noFill/>
                  </a:rPr>
                  <a:t> </a:t>
                </a:r>
              </a:p>
            </p:txBody>
          </p:sp>
        </mc:Fallback>
      </mc:AlternateContent>
      <p:sp>
        <p:nvSpPr>
          <p:cNvPr id="87" name="Rectangle 86">
            <a:extLst>
              <a:ext uri="{FF2B5EF4-FFF2-40B4-BE49-F238E27FC236}">
                <a16:creationId xmlns:a16="http://schemas.microsoft.com/office/drawing/2014/main" id="{60D0C6DE-6A32-6DF9-4BD2-F8D7579B482C}"/>
              </a:ext>
            </a:extLst>
          </p:cNvPr>
          <p:cNvSpPr/>
          <p:nvPr/>
        </p:nvSpPr>
        <p:spPr>
          <a:xfrm>
            <a:off x="3547989" y="4395558"/>
            <a:ext cx="1174342" cy="392712"/>
          </a:xfrm>
          <a:prstGeom prst="rect">
            <a:avLst/>
          </a:prstGeom>
          <a:solidFill>
            <a:srgbClr val="2000FF">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2" name="Picture 61">
            <a:extLst>
              <a:ext uri="{FF2B5EF4-FFF2-40B4-BE49-F238E27FC236}">
                <a16:creationId xmlns:a16="http://schemas.microsoft.com/office/drawing/2014/main" id="{61D6ADF5-4763-4C29-31CC-42D89E31D7D6}"/>
              </a:ext>
            </a:extLst>
          </p:cNvPr>
          <p:cNvPicPr>
            <a:picLocks noChangeAspect="1"/>
          </p:cNvPicPr>
          <p:nvPr/>
        </p:nvPicPr>
        <p:blipFill>
          <a:blip r:embed="rId12"/>
          <a:stretch>
            <a:fillRect/>
          </a:stretch>
        </p:blipFill>
        <p:spPr>
          <a:xfrm>
            <a:off x="3575276" y="4427678"/>
            <a:ext cx="660400" cy="330200"/>
          </a:xfrm>
          <a:prstGeom prst="rect">
            <a:avLst/>
          </a:prstGeom>
        </p:spPr>
      </p:pic>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838F379-2BBE-3837-622C-B815C10AAA21}"/>
                  </a:ext>
                </a:extLst>
              </p:cNvPr>
              <p:cNvSpPr txBox="1"/>
              <p:nvPr/>
            </p:nvSpPr>
            <p:spPr>
              <a:xfrm>
                <a:off x="3636183" y="4399048"/>
                <a:ext cx="4507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𝐿𝐹</m:t>
                      </m:r>
                      <m:r>
                        <a:rPr lang="en-US" b="0" i="1" smtClean="0">
                          <a:solidFill>
                            <a:schemeClr val="bg1"/>
                          </a:solidFill>
                          <a:latin typeface="Cambria Math" panose="02040503050406030204" pitchFamily="18" charset="0"/>
                        </a:rPr>
                        <m:t>1</m:t>
                      </m:r>
                    </m:oMath>
                  </m:oMathPara>
                </a14:m>
                <a:endParaRPr lang="en-US" dirty="0">
                  <a:solidFill>
                    <a:schemeClr val="bg1"/>
                  </a:solidFill>
                </a:endParaRPr>
              </a:p>
            </p:txBody>
          </p:sp>
        </mc:Choice>
        <mc:Fallback xmlns="">
          <p:sp>
            <p:nvSpPr>
              <p:cNvPr id="63" name="TextBox 62">
                <a:extLst>
                  <a:ext uri="{FF2B5EF4-FFF2-40B4-BE49-F238E27FC236}">
                    <a16:creationId xmlns:a16="http://schemas.microsoft.com/office/drawing/2014/main" id="{A838F379-2BBE-3837-622C-B815C10AAA21}"/>
                  </a:ext>
                </a:extLst>
              </p:cNvPr>
              <p:cNvSpPr txBox="1">
                <a:spLocks noRot="1" noChangeAspect="1" noMove="1" noResize="1" noEditPoints="1" noAdjustHandles="1" noChangeArrowheads="1" noChangeShapeType="1" noTextEdit="1"/>
              </p:cNvSpPr>
              <p:nvPr/>
            </p:nvSpPr>
            <p:spPr>
              <a:xfrm>
                <a:off x="3636183" y="4399048"/>
                <a:ext cx="450712" cy="369332"/>
              </a:xfrm>
              <a:prstGeom prst="rect">
                <a:avLst/>
              </a:prstGeom>
              <a:blipFill>
                <a:blip r:embed="rId13"/>
                <a:stretch>
                  <a:fillRect r="-25000"/>
                </a:stretch>
              </a:blipFill>
            </p:spPr>
            <p:txBody>
              <a:bodyPr/>
              <a:lstStyle/>
              <a:p>
                <a:r>
                  <a:rPr lang="en-US">
                    <a:noFill/>
                  </a:rPr>
                  <a:t> </a:t>
                </a:r>
              </a:p>
            </p:txBody>
          </p:sp>
        </mc:Fallback>
      </mc:AlternateContent>
      <p:sp>
        <p:nvSpPr>
          <p:cNvPr id="88" name="Rectangle 87">
            <a:extLst>
              <a:ext uri="{FF2B5EF4-FFF2-40B4-BE49-F238E27FC236}">
                <a16:creationId xmlns:a16="http://schemas.microsoft.com/office/drawing/2014/main" id="{76A95F67-CCF5-16DF-7EDE-06811C7E0A20}"/>
              </a:ext>
            </a:extLst>
          </p:cNvPr>
          <p:cNvSpPr/>
          <p:nvPr/>
        </p:nvSpPr>
        <p:spPr>
          <a:xfrm>
            <a:off x="3515203" y="2357384"/>
            <a:ext cx="1174342" cy="392712"/>
          </a:xfrm>
          <a:prstGeom prst="rect">
            <a:avLst/>
          </a:prstGeom>
          <a:solidFill>
            <a:srgbClr val="2000FF">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4" name="Picture 43">
            <a:extLst>
              <a:ext uri="{FF2B5EF4-FFF2-40B4-BE49-F238E27FC236}">
                <a16:creationId xmlns:a16="http://schemas.microsoft.com/office/drawing/2014/main" id="{92EE222F-71DF-3927-847D-31168980226C}"/>
              </a:ext>
            </a:extLst>
          </p:cNvPr>
          <p:cNvPicPr>
            <a:picLocks noChangeAspect="1"/>
          </p:cNvPicPr>
          <p:nvPr/>
        </p:nvPicPr>
        <p:blipFill>
          <a:blip r:embed="rId12"/>
          <a:stretch>
            <a:fillRect/>
          </a:stretch>
        </p:blipFill>
        <p:spPr>
          <a:xfrm>
            <a:off x="3540389" y="2387771"/>
            <a:ext cx="660400" cy="33020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2FE93BE-84C0-CBF8-E8D9-8149B02BDB79}"/>
                  </a:ext>
                </a:extLst>
              </p:cNvPr>
              <p:cNvSpPr txBox="1"/>
              <p:nvPr/>
            </p:nvSpPr>
            <p:spPr>
              <a:xfrm>
                <a:off x="3601296" y="2359141"/>
                <a:ext cx="4507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𝐿𝐹</m:t>
                      </m:r>
                      <m:r>
                        <a:rPr lang="en-US" b="0" i="1" smtClean="0">
                          <a:solidFill>
                            <a:schemeClr val="bg1"/>
                          </a:solidFill>
                          <a:latin typeface="Cambria Math" panose="02040503050406030204" pitchFamily="18" charset="0"/>
                        </a:rPr>
                        <m:t>1</m:t>
                      </m:r>
                    </m:oMath>
                  </m:oMathPara>
                </a14:m>
                <a:endParaRPr lang="en-US" dirty="0">
                  <a:solidFill>
                    <a:schemeClr val="bg1"/>
                  </a:solidFill>
                </a:endParaRPr>
              </a:p>
            </p:txBody>
          </p:sp>
        </mc:Choice>
        <mc:Fallback xmlns="">
          <p:sp>
            <p:nvSpPr>
              <p:cNvPr id="21" name="TextBox 20">
                <a:extLst>
                  <a:ext uri="{FF2B5EF4-FFF2-40B4-BE49-F238E27FC236}">
                    <a16:creationId xmlns:a16="http://schemas.microsoft.com/office/drawing/2014/main" id="{52FE93BE-84C0-CBF8-E8D9-8149B02BDB79}"/>
                  </a:ext>
                </a:extLst>
              </p:cNvPr>
              <p:cNvSpPr txBox="1">
                <a:spLocks noRot="1" noChangeAspect="1" noMove="1" noResize="1" noEditPoints="1" noAdjustHandles="1" noChangeArrowheads="1" noChangeShapeType="1" noTextEdit="1"/>
              </p:cNvSpPr>
              <p:nvPr/>
            </p:nvSpPr>
            <p:spPr>
              <a:xfrm>
                <a:off x="3601296" y="2359141"/>
                <a:ext cx="450712" cy="369332"/>
              </a:xfrm>
              <a:prstGeom prst="rect">
                <a:avLst/>
              </a:prstGeom>
              <a:blipFill>
                <a:blip r:embed="rId14"/>
                <a:stretch>
                  <a:fillRect r="-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C9B3B18-463B-3836-1CC7-13A43CC361F7}"/>
                  </a:ext>
                </a:extLst>
              </p:cNvPr>
              <p:cNvSpPr txBox="1"/>
              <p:nvPr/>
            </p:nvSpPr>
            <p:spPr>
              <a:xfrm>
                <a:off x="4017121" y="2400075"/>
                <a:ext cx="8764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𝐶𝐸</m:t>
                          </m:r>
                        </m:e>
                        <m:sub>
                          <m:r>
                            <a:rPr lang="en-US" sz="1400" b="0" i="1" smtClean="0">
                              <a:solidFill>
                                <a:schemeClr val="bg1"/>
                              </a:solidFill>
                              <a:latin typeface="Cambria Math" panose="02040503050406030204" pitchFamily="18" charset="0"/>
                            </a:rPr>
                            <m:t>𝐿𝐹</m:t>
                          </m:r>
                          <m:r>
                            <a:rPr lang="en-US" sz="1400" b="0" i="1" smtClean="0">
                              <a:solidFill>
                                <a:schemeClr val="bg1"/>
                              </a:solidFill>
                              <a:latin typeface="Cambria Math" panose="02040503050406030204" pitchFamily="18" charset="0"/>
                            </a:rPr>
                            <m:t>1</m:t>
                          </m:r>
                        </m:sub>
                      </m:sSub>
                    </m:oMath>
                  </m:oMathPara>
                </a14:m>
                <a:endParaRPr lang="en-US" sz="1400" dirty="0">
                  <a:solidFill>
                    <a:schemeClr val="bg1"/>
                  </a:solidFill>
                </a:endParaRPr>
              </a:p>
            </p:txBody>
          </p:sp>
        </mc:Choice>
        <mc:Fallback xmlns="">
          <p:sp>
            <p:nvSpPr>
              <p:cNvPr id="89" name="TextBox 88">
                <a:extLst>
                  <a:ext uri="{FF2B5EF4-FFF2-40B4-BE49-F238E27FC236}">
                    <a16:creationId xmlns:a16="http://schemas.microsoft.com/office/drawing/2014/main" id="{9C9B3B18-463B-3836-1CC7-13A43CC361F7}"/>
                  </a:ext>
                </a:extLst>
              </p:cNvPr>
              <p:cNvSpPr txBox="1">
                <a:spLocks noRot="1" noChangeAspect="1" noMove="1" noResize="1" noEditPoints="1" noAdjustHandles="1" noChangeArrowheads="1" noChangeShapeType="1" noTextEdit="1"/>
              </p:cNvSpPr>
              <p:nvPr/>
            </p:nvSpPr>
            <p:spPr>
              <a:xfrm>
                <a:off x="4017121" y="2400075"/>
                <a:ext cx="876438" cy="30777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80219A6-AA7C-D14F-D264-9C5EDF059D39}"/>
                  </a:ext>
                </a:extLst>
              </p:cNvPr>
              <p:cNvSpPr txBox="1"/>
              <p:nvPr/>
            </p:nvSpPr>
            <p:spPr>
              <a:xfrm>
                <a:off x="4051155" y="4423179"/>
                <a:ext cx="8764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𝐶𝐸</m:t>
                          </m:r>
                        </m:e>
                        <m:sub>
                          <m:r>
                            <a:rPr lang="en-US" sz="1400" b="0" i="1" smtClean="0">
                              <a:solidFill>
                                <a:schemeClr val="bg1"/>
                              </a:solidFill>
                              <a:latin typeface="Cambria Math" panose="02040503050406030204" pitchFamily="18" charset="0"/>
                            </a:rPr>
                            <m:t>𝐿𝐹</m:t>
                          </m:r>
                          <m:r>
                            <a:rPr lang="en-US" sz="1400" b="0" i="1" smtClean="0">
                              <a:solidFill>
                                <a:schemeClr val="bg1"/>
                              </a:solidFill>
                              <a:latin typeface="Cambria Math" panose="02040503050406030204" pitchFamily="18" charset="0"/>
                            </a:rPr>
                            <m:t>1</m:t>
                          </m:r>
                        </m:sub>
                      </m:sSub>
                    </m:oMath>
                  </m:oMathPara>
                </a14:m>
                <a:endParaRPr lang="en-US" sz="1400" dirty="0">
                  <a:solidFill>
                    <a:schemeClr val="bg1"/>
                  </a:solidFill>
                </a:endParaRPr>
              </a:p>
            </p:txBody>
          </p:sp>
        </mc:Choice>
        <mc:Fallback xmlns="">
          <p:sp>
            <p:nvSpPr>
              <p:cNvPr id="90" name="TextBox 89">
                <a:extLst>
                  <a:ext uri="{FF2B5EF4-FFF2-40B4-BE49-F238E27FC236}">
                    <a16:creationId xmlns:a16="http://schemas.microsoft.com/office/drawing/2014/main" id="{F80219A6-AA7C-D14F-D264-9C5EDF059D39}"/>
                  </a:ext>
                </a:extLst>
              </p:cNvPr>
              <p:cNvSpPr txBox="1">
                <a:spLocks noRot="1" noChangeAspect="1" noMove="1" noResize="1" noEditPoints="1" noAdjustHandles="1" noChangeArrowheads="1" noChangeShapeType="1" noTextEdit="1"/>
              </p:cNvSpPr>
              <p:nvPr/>
            </p:nvSpPr>
            <p:spPr>
              <a:xfrm>
                <a:off x="4051155" y="4423179"/>
                <a:ext cx="876438" cy="3077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6A4BFBC-62DE-4403-740A-748285789024}"/>
                  </a:ext>
                </a:extLst>
              </p:cNvPr>
              <p:cNvSpPr txBox="1"/>
              <p:nvPr/>
            </p:nvSpPr>
            <p:spPr>
              <a:xfrm>
                <a:off x="2492583" y="5300571"/>
                <a:ext cx="7206833" cy="548868"/>
              </a:xfrm>
              <a:prstGeom prst="rect">
                <a:avLst/>
              </a:prstGeom>
              <a:noFill/>
              <a:ln>
                <a:solidFill>
                  <a:schemeClr val="tx1"/>
                </a:solidFill>
              </a:ln>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𝒄</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𝒅</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𝒄</m:t>
                      </m:r>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𝒅</m:t>
                      </m:r>
                      <m:r>
                        <a:rPr lang="en-US" sz="2800" b="1" i="1">
                          <a:latin typeface="Cambria Math" panose="02040503050406030204" pitchFamily="18" charset="0"/>
                          <a:ea typeface="Cambria Math" panose="02040503050406030204" pitchFamily="18" charset="0"/>
                        </a:rPr>
                        <m:t>∧¬</m:t>
                      </m:r>
                      <m:d>
                        <m:dPr>
                          <m:begChr m:val="⟨"/>
                          <m:endChr m:val="⟩"/>
                          <m:ctrlPr>
                            <a:rPr lang="en-US" sz="2800" b="1" i="1">
                              <a:solidFill>
                                <a:srgbClr val="2000FF"/>
                              </a:solidFill>
                              <a:latin typeface="Cambria Math" panose="02040503050406030204" pitchFamily="18" charset="0"/>
                              <a:ea typeface="Cambria Math" panose="02040503050406030204" pitchFamily="18" charset="0"/>
                            </a:rPr>
                          </m:ctrlPr>
                        </m:dPr>
                        <m:e>
                          <m:r>
                            <a:rPr lang="en-US" sz="2800" b="1" i="1" smtClean="0">
                              <a:solidFill>
                                <a:srgbClr val="2000FF"/>
                              </a:solidFill>
                              <a:latin typeface="Cambria Math" panose="02040503050406030204" pitchFamily="18" charset="0"/>
                              <a:ea typeface="Cambria Math" panose="02040503050406030204" pitchFamily="18" charset="0"/>
                            </a:rPr>
                            <m:t>𝑪𝑬</m:t>
                          </m:r>
                          <m:r>
                            <a:rPr lang="en-US" sz="2800" b="1" i="1">
                              <a:solidFill>
                                <a:srgbClr val="2000FF"/>
                              </a:solidFill>
                              <a:latin typeface="Cambria Math" panose="02040503050406030204" pitchFamily="18" charset="0"/>
                              <a:ea typeface="Cambria Math" panose="02040503050406030204" pitchFamily="18" charset="0"/>
                            </a:rPr>
                            <m:t>(</m:t>
                          </m:r>
                          <m:r>
                            <a:rPr lang="en-US" sz="2800" b="1" i="1">
                              <a:solidFill>
                                <a:srgbClr val="2000FF"/>
                              </a:solidFill>
                              <a:latin typeface="Cambria Math" panose="02040503050406030204" pitchFamily="18" charset="0"/>
                              <a:ea typeface="Cambria Math" panose="02040503050406030204" pitchFamily="18" charset="0"/>
                            </a:rPr>
                            <m:t>𝒄</m:t>
                          </m:r>
                          <m:r>
                            <a:rPr lang="en-US" sz="2800" b="1" i="1">
                              <a:solidFill>
                                <a:srgbClr val="2000FF"/>
                              </a:solidFill>
                              <a:latin typeface="Cambria Math" panose="02040503050406030204" pitchFamily="18" charset="0"/>
                              <a:ea typeface="Cambria Math" panose="02040503050406030204" pitchFamily="18" charset="0"/>
                            </a:rPr>
                            <m:t>)∧</m:t>
                          </m:r>
                          <m:r>
                            <a:rPr lang="en-US" sz="2800" b="1" i="1" smtClean="0">
                              <a:solidFill>
                                <a:srgbClr val="2000FF"/>
                              </a:solidFill>
                              <a:latin typeface="Cambria Math" panose="02040503050406030204" pitchFamily="18" charset="0"/>
                              <a:ea typeface="Cambria Math" panose="02040503050406030204" pitchFamily="18" charset="0"/>
                            </a:rPr>
                            <m:t>𝑪𝑬</m:t>
                          </m:r>
                          <m:r>
                            <a:rPr lang="en-US" sz="2800" b="1" i="1">
                              <a:solidFill>
                                <a:srgbClr val="2000FF"/>
                              </a:solidFill>
                              <a:latin typeface="Cambria Math" panose="02040503050406030204" pitchFamily="18" charset="0"/>
                              <a:ea typeface="Cambria Math" panose="02040503050406030204" pitchFamily="18" charset="0"/>
                            </a:rPr>
                            <m:t>(</m:t>
                          </m:r>
                          <m:r>
                            <a:rPr lang="en-US" sz="2800" b="1" i="1">
                              <a:solidFill>
                                <a:srgbClr val="2000FF"/>
                              </a:solidFill>
                              <a:latin typeface="Cambria Math" panose="02040503050406030204" pitchFamily="18" charset="0"/>
                              <a:ea typeface="Cambria Math" panose="02040503050406030204" pitchFamily="18" charset="0"/>
                            </a:rPr>
                            <m:t>𝒅</m:t>
                          </m:r>
                          <m:r>
                            <a:rPr lang="en-US" sz="2800" b="1" i="1">
                              <a:solidFill>
                                <a:srgbClr val="2000FF"/>
                              </a:solidFill>
                              <a:latin typeface="Cambria Math" panose="02040503050406030204" pitchFamily="18" charset="0"/>
                              <a:ea typeface="Cambria Math" panose="02040503050406030204" pitchFamily="18" charset="0"/>
                            </a:rPr>
                            <m:t>)</m:t>
                          </m:r>
                        </m:e>
                      </m:d>
                      <m:r>
                        <a:rPr lang="en-US" sz="2800" b="1" i="1" smtClean="0">
                          <a:latin typeface="Cambria Math" panose="02040503050406030204" pitchFamily="18" charset="0"/>
                          <a:ea typeface="Cambria Math" panose="02040503050406030204" pitchFamily="18" charset="0"/>
                        </a:rPr>
                        <m:t>⟷</m:t>
                      </m:r>
                      <m:r>
                        <a:rPr lang="en-US" sz="2800" b="1" i="1" smtClean="0">
                          <a:solidFill>
                            <a:srgbClr val="2000FF"/>
                          </a:solidFill>
                          <a:latin typeface="Cambria Math" panose="02040503050406030204" pitchFamily="18" charset="0"/>
                          <a:ea typeface="Cambria Math" panose="02040503050406030204" pitchFamily="18" charset="0"/>
                        </a:rPr>
                        <m:t>𝒔𝒂𝒇𝒆</m:t>
                      </m:r>
                    </m:oMath>
                  </m:oMathPara>
                </a14:m>
                <a:endParaRPr lang="en-US" sz="2800" b="1" dirty="0"/>
              </a:p>
            </p:txBody>
          </p:sp>
        </mc:Choice>
        <mc:Fallback xmlns="">
          <p:sp>
            <p:nvSpPr>
              <p:cNvPr id="92" name="TextBox 91">
                <a:extLst>
                  <a:ext uri="{FF2B5EF4-FFF2-40B4-BE49-F238E27FC236}">
                    <a16:creationId xmlns:a16="http://schemas.microsoft.com/office/drawing/2014/main" id="{96A4BFBC-62DE-4403-740A-748285789024}"/>
                  </a:ext>
                </a:extLst>
              </p:cNvPr>
              <p:cNvSpPr txBox="1">
                <a:spLocks noRot="1" noChangeAspect="1" noMove="1" noResize="1" noEditPoints="1" noAdjustHandles="1" noChangeArrowheads="1" noChangeShapeType="1" noTextEdit="1"/>
              </p:cNvSpPr>
              <p:nvPr/>
            </p:nvSpPr>
            <p:spPr>
              <a:xfrm>
                <a:off x="2492583" y="5300571"/>
                <a:ext cx="7206833" cy="548868"/>
              </a:xfrm>
              <a:prstGeom prst="rect">
                <a:avLst/>
              </a:prstGeom>
              <a:blipFill>
                <a:blip r:embed="rId17"/>
                <a:stretch>
                  <a:fillRect b="-1333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785498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Blame Proof: </a:t>
            </a:r>
            <a:r>
              <a:rPr lang="en-US" dirty="0" err="1"/>
              <a:t>BlaFT</a:t>
            </a:r>
            <a:r>
              <a:rPr lang="en-US" dirty="0"/>
              <a:t> is blame-free in hybrid traffic</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26</a:t>
            </a:fld>
            <a:endParaRPr lang="en-US"/>
          </a:p>
        </p:txBody>
      </p:sp>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p:txBody>
          <a:bodyPr/>
          <a:lstStyle/>
          <a:p>
            <a:r>
              <a:rPr lang="en-US" dirty="0"/>
              <a:t>Disproof of Negligence</a:t>
            </a:r>
          </a:p>
          <a:p>
            <a:pPr lvl="1"/>
            <a:r>
              <a:rPr lang="en-US" dirty="0"/>
              <a:t>Lane-changing mode: ego AV does not allow RE overlap</a:t>
            </a:r>
          </a:p>
          <a:p>
            <a:endParaRPr lang="en-US" dirty="0"/>
          </a:p>
          <a:p>
            <a:endParaRPr lang="en-US" dirty="0"/>
          </a:p>
          <a:p>
            <a:endParaRPr lang="en-US" sz="3600" dirty="0"/>
          </a:p>
          <a:p>
            <a:pPr lvl="1"/>
            <a:r>
              <a:rPr lang="en-US" dirty="0"/>
              <a:t>Lane-following mode: ego AV only allows the CE to overlap from the side</a:t>
            </a:r>
          </a:p>
        </p:txBody>
      </p:sp>
      <p:cxnSp>
        <p:nvCxnSpPr>
          <p:cNvPr id="5" name="Straight Connector 4">
            <a:extLst>
              <a:ext uri="{FF2B5EF4-FFF2-40B4-BE49-F238E27FC236}">
                <a16:creationId xmlns:a16="http://schemas.microsoft.com/office/drawing/2014/main" id="{D5090CAF-38D8-571A-19B8-11DBCC0D40CB}"/>
              </a:ext>
            </a:extLst>
          </p:cNvPr>
          <p:cNvCxnSpPr>
            <a:cxnSpLocks/>
          </p:cNvCxnSpPr>
          <p:nvPr/>
        </p:nvCxnSpPr>
        <p:spPr>
          <a:xfrm flipV="1">
            <a:off x="1381013" y="4743170"/>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8828BC7-73E3-59C2-3D1E-BACE1A0CFA3E}"/>
              </a:ext>
            </a:extLst>
          </p:cNvPr>
          <p:cNvCxnSpPr>
            <a:cxnSpLocks/>
          </p:cNvCxnSpPr>
          <p:nvPr/>
        </p:nvCxnSpPr>
        <p:spPr>
          <a:xfrm flipV="1">
            <a:off x="1377131" y="5516056"/>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0C50650-EC63-331F-E5B2-166A9E882EE8}"/>
              </a:ext>
            </a:extLst>
          </p:cNvPr>
          <p:cNvSpPr/>
          <p:nvPr/>
        </p:nvSpPr>
        <p:spPr>
          <a:xfrm>
            <a:off x="1359639" y="4292740"/>
            <a:ext cx="9472721" cy="129316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70CCC46-DD8A-51A5-1526-0DAB80B10E19}"/>
              </a:ext>
            </a:extLst>
          </p:cNvPr>
          <p:cNvCxnSpPr>
            <a:cxnSpLocks/>
          </p:cNvCxnSpPr>
          <p:nvPr/>
        </p:nvCxnSpPr>
        <p:spPr>
          <a:xfrm flipV="1">
            <a:off x="1359638" y="4309985"/>
            <a:ext cx="9472721" cy="1"/>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87137B-CBA4-8F6B-D026-3A4FC2D90DB5}"/>
              </a:ext>
            </a:extLst>
          </p:cNvPr>
          <p:cNvCxnSpPr>
            <a:cxnSpLocks/>
          </p:cNvCxnSpPr>
          <p:nvPr/>
        </p:nvCxnSpPr>
        <p:spPr>
          <a:xfrm flipV="1">
            <a:off x="1381013" y="4851322"/>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347227-78AE-EC3E-8F41-D3A96454CF9A}"/>
              </a:ext>
            </a:extLst>
          </p:cNvPr>
          <p:cNvCxnSpPr>
            <a:cxnSpLocks/>
          </p:cNvCxnSpPr>
          <p:nvPr/>
        </p:nvCxnSpPr>
        <p:spPr>
          <a:xfrm flipV="1">
            <a:off x="1394525" y="5500284"/>
            <a:ext cx="9472721" cy="1"/>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1D83D63-AA0A-AD4E-1844-2A92815CD0E6}"/>
              </a:ext>
            </a:extLst>
          </p:cNvPr>
          <p:cNvSpPr/>
          <p:nvPr/>
        </p:nvSpPr>
        <p:spPr>
          <a:xfrm>
            <a:off x="3299418" y="4987203"/>
            <a:ext cx="4481590" cy="392712"/>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7FAB41D-A929-B652-4068-70BBC2096F49}"/>
              </a:ext>
            </a:extLst>
          </p:cNvPr>
          <p:cNvPicPr>
            <a:picLocks noChangeAspect="1"/>
          </p:cNvPicPr>
          <p:nvPr/>
        </p:nvPicPr>
        <p:blipFill>
          <a:blip r:embed="rId3"/>
          <a:stretch>
            <a:fillRect/>
          </a:stretch>
        </p:blipFill>
        <p:spPr>
          <a:xfrm>
            <a:off x="8152135" y="5064939"/>
            <a:ext cx="660400" cy="33689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CE359B-C0E9-FF27-3855-C85164446B54}"/>
                  </a:ext>
                </a:extLst>
              </p:cNvPr>
              <p:cNvSpPr txBox="1"/>
              <p:nvPr/>
            </p:nvSpPr>
            <p:spPr>
              <a:xfrm>
                <a:off x="8171526" y="5072086"/>
                <a:ext cx="45071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𝐿𝐹</m:t>
                      </m:r>
                    </m:oMath>
                  </m:oMathPara>
                </a14:m>
                <a:endParaRPr lang="en-US" sz="1400" dirty="0">
                  <a:solidFill>
                    <a:schemeClr val="bg1"/>
                  </a:solidFill>
                </a:endParaRPr>
              </a:p>
            </p:txBody>
          </p:sp>
        </mc:Choice>
        <mc:Fallback xmlns="">
          <p:sp>
            <p:nvSpPr>
              <p:cNvPr id="17" name="TextBox 16">
                <a:extLst>
                  <a:ext uri="{FF2B5EF4-FFF2-40B4-BE49-F238E27FC236}">
                    <a16:creationId xmlns:a16="http://schemas.microsoft.com/office/drawing/2014/main" id="{02CE359B-C0E9-FF27-3855-C85164446B54}"/>
                  </a:ext>
                </a:extLst>
              </p:cNvPr>
              <p:cNvSpPr txBox="1">
                <a:spLocks noRot="1" noChangeAspect="1" noMove="1" noResize="1" noEditPoints="1" noAdjustHandles="1" noChangeArrowheads="1" noChangeShapeType="1" noTextEdit="1"/>
              </p:cNvSpPr>
              <p:nvPr/>
            </p:nvSpPr>
            <p:spPr>
              <a:xfrm>
                <a:off x="8171526" y="5072086"/>
                <a:ext cx="450712"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171D12A-1572-CAAE-8CBB-92381D9D490F}"/>
                  </a:ext>
                </a:extLst>
              </p:cNvPr>
              <p:cNvSpPr txBox="1"/>
              <p:nvPr/>
            </p:nvSpPr>
            <p:spPr>
              <a:xfrm>
                <a:off x="6279419" y="5000437"/>
                <a:ext cx="876438" cy="325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𝑅𝐸</m:t>
                          </m:r>
                        </m:e>
                        <m:sub>
                          <m:r>
                            <a:rPr lang="en-US" sz="1400" b="0" i="1" smtClean="0">
                              <a:solidFill>
                                <a:schemeClr val="bg1"/>
                              </a:solidFill>
                              <a:latin typeface="Cambria Math" panose="02040503050406030204" pitchFamily="18" charset="0"/>
                            </a:rPr>
                            <m:t>𝑒𝑔𝑜</m:t>
                          </m:r>
                        </m:sub>
                      </m:sSub>
                    </m:oMath>
                  </m:oMathPara>
                </a14:m>
                <a:endParaRPr lang="en-US" sz="1400" dirty="0">
                  <a:solidFill>
                    <a:schemeClr val="bg1"/>
                  </a:solidFill>
                </a:endParaRPr>
              </a:p>
            </p:txBody>
          </p:sp>
        </mc:Choice>
        <mc:Fallback xmlns="">
          <p:sp>
            <p:nvSpPr>
              <p:cNvPr id="18" name="TextBox 17">
                <a:extLst>
                  <a:ext uri="{FF2B5EF4-FFF2-40B4-BE49-F238E27FC236}">
                    <a16:creationId xmlns:a16="http://schemas.microsoft.com/office/drawing/2014/main" id="{1171D12A-1572-CAAE-8CBB-92381D9D490F}"/>
                  </a:ext>
                </a:extLst>
              </p:cNvPr>
              <p:cNvSpPr txBox="1">
                <a:spLocks noRot="1" noChangeAspect="1" noMove="1" noResize="1" noEditPoints="1" noAdjustHandles="1" noChangeArrowheads="1" noChangeShapeType="1" noTextEdit="1"/>
              </p:cNvSpPr>
              <p:nvPr/>
            </p:nvSpPr>
            <p:spPr>
              <a:xfrm>
                <a:off x="6279419" y="5000437"/>
                <a:ext cx="876438" cy="325282"/>
              </a:xfrm>
              <a:prstGeom prst="rect">
                <a:avLst/>
              </a:prstGeom>
              <a:blipFill>
                <a:blip r:embed="rId5"/>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F95C2F0D-6D66-BAFF-F156-EB9EB3902AA7}"/>
              </a:ext>
            </a:extLst>
          </p:cNvPr>
          <p:cNvSpPr/>
          <p:nvPr/>
        </p:nvSpPr>
        <p:spPr>
          <a:xfrm>
            <a:off x="3299418" y="4988225"/>
            <a:ext cx="2359198" cy="392712"/>
          </a:xfrm>
          <a:prstGeom prst="rect">
            <a:avLst/>
          </a:prstGeom>
          <a:solidFill>
            <a:srgbClr val="2000FF">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0" name="Picture 19">
            <a:extLst>
              <a:ext uri="{FF2B5EF4-FFF2-40B4-BE49-F238E27FC236}">
                <a16:creationId xmlns:a16="http://schemas.microsoft.com/office/drawing/2014/main" id="{A23E60D9-C8A8-4BD9-46CF-527A73D39019}"/>
              </a:ext>
            </a:extLst>
          </p:cNvPr>
          <p:cNvPicPr>
            <a:picLocks noChangeAspect="1"/>
          </p:cNvPicPr>
          <p:nvPr/>
        </p:nvPicPr>
        <p:blipFill>
          <a:blip r:embed="rId6"/>
          <a:stretch>
            <a:fillRect/>
          </a:stretch>
        </p:blipFill>
        <p:spPr>
          <a:xfrm rot="1853712">
            <a:off x="4336648" y="4639003"/>
            <a:ext cx="660400" cy="33020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7251CD8-18E8-5062-AA48-1E4AADF39D48}"/>
                  </a:ext>
                </a:extLst>
              </p:cNvPr>
              <p:cNvSpPr txBox="1"/>
              <p:nvPr/>
            </p:nvSpPr>
            <p:spPr>
              <a:xfrm>
                <a:off x="4921139" y="5000437"/>
                <a:ext cx="876438" cy="325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𝐶𝐸</m:t>
                          </m:r>
                        </m:e>
                        <m:sub>
                          <m:r>
                            <a:rPr lang="en-US" sz="1400" b="0" i="1" smtClean="0">
                              <a:solidFill>
                                <a:schemeClr val="bg1"/>
                              </a:solidFill>
                              <a:latin typeface="Cambria Math" panose="02040503050406030204" pitchFamily="18" charset="0"/>
                            </a:rPr>
                            <m:t>𝑒𝑔𝑜</m:t>
                          </m:r>
                        </m:sub>
                      </m:sSub>
                    </m:oMath>
                  </m:oMathPara>
                </a14:m>
                <a:endParaRPr lang="en-US" sz="1400" dirty="0">
                  <a:solidFill>
                    <a:schemeClr val="bg1"/>
                  </a:solidFill>
                </a:endParaRPr>
              </a:p>
            </p:txBody>
          </p:sp>
        </mc:Choice>
        <mc:Fallback xmlns="">
          <p:sp>
            <p:nvSpPr>
              <p:cNvPr id="22" name="TextBox 21">
                <a:extLst>
                  <a:ext uri="{FF2B5EF4-FFF2-40B4-BE49-F238E27FC236}">
                    <a16:creationId xmlns:a16="http://schemas.microsoft.com/office/drawing/2014/main" id="{67251CD8-18E8-5062-AA48-1E4AADF39D48}"/>
                  </a:ext>
                </a:extLst>
              </p:cNvPr>
              <p:cNvSpPr txBox="1">
                <a:spLocks noRot="1" noChangeAspect="1" noMove="1" noResize="1" noEditPoints="1" noAdjustHandles="1" noChangeArrowheads="1" noChangeShapeType="1" noTextEdit="1"/>
              </p:cNvSpPr>
              <p:nvPr/>
            </p:nvSpPr>
            <p:spPr>
              <a:xfrm>
                <a:off x="4921139" y="5000437"/>
                <a:ext cx="876438" cy="325282"/>
              </a:xfrm>
              <a:prstGeom prst="rect">
                <a:avLst/>
              </a:prstGeom>
              <a:blipFill>
                <a:blip r:embed="rId7"/>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C57212FA-BFDD-2F20-8BF1-4F88FC0C0534}"/>
              </a:ext>
            </a:extLst>
          </p:cNvPr>
          <p:cNvCxnSpPr>
            <a:cxnSpLocks/>
          </p:cNvCxnSpPr>
          <p:nvPr/>
        </p:nvCxnSpPr>
        <p:spPr>
          <a:xfrm flipV="1">
            <a:off x="1423807" y="2587785"/>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CD744CE-E636-B792-7AAE-5FA2B27104C4}"/>
              </a:ext>
            </a:extLst>
          </p:cNvPr>
          <p:cNvCxnSpPr>
            <a:cxnSpLocks/>
          </p:cNvCxnSpPr>
          <p:nvPr/>
        </p:nvCxnSpPr>
        <p:spPr>
          <a:xfrm flipV="1">
            <a:off x="1419925" y="3360671"/>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963E0A0-617C-4A3A-6388-CAD5081F9CF5}"/>
              </a:ext>
            </a:extLst>
          </p:cNvPr>
          <p:cNvSpPr/>
          <p:nvPr/>
        </p:nvSpPr>
        <p:spPr>
          <a:xfrm>
            <a:off x="1402433" y="2137355"/>
            <a:ext cx="9472721" cy="129316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ED46C6BA-898F-6A93-C9E5-E4B7EED6411B}"/>
              </a:ext>
            </a:extLst>
          </p:cNvPr>
          <p:cNvCxnSpPr>
            <a:cxnSpLocks/>
          </p:cNvCxnSpPr>
          <p:nvPr/>
        </p:nvCxnSpPr>
        <p:spPr>
          <a:xfrm flipV="1">
            <a:off x="1394525" y="2137823"/>
            <a:ext cx="9472721" cy="1"/>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2DD9B0-C30D-6A30-F838-1403C5A997D7}"/>
              </a:ext>
            </a:extLst>
          </p:cNvPr>
          <p:cNvCxnSpPr>
            <a:cxnSpLocks/>
          </p:cNvCxnSpPr>
          <p:nvPr/>
        </p:nvCxnSpPr>
        <p:spPr>
          <a:xfrm flipV="1">
            <a:off x="1423807" y="2695937"/>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05FD02-16BA-B0A1-567C-FFCF172FBDBB}"/>
              </a:ext>
            </a:extLst>
          </p:cNvPr>
          <p:cNvCxnSpPr>
            <a:cxnSpLocks/>
          </p:cNvCxnSpPr>
          <p:nvPr/>
        </p:nvCxnSpPr>
        <p:spPr>
          <a:xfrm flipV="1">
            <a:off x="1437319" y="3344899"/>
            <a:ext cx="9472721" cy="1"/>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29E23B2-BE25-60B7-66E7-E6841E2E2441}"/>
              </a:ext>
            </a:extLst>
          </p:cNvPr>
          <p:cNvSpPr/>
          <p:nvPr/>
        </p:nvSpPr>
        <p:spPr>
          <a:xfrm rot="1134688">
            <a:off x="5449510" y="2598491"/>
            <a:ext cx="1451799" cy="337219"/>
          </a:xfrm>
          <a:prstGeom prst="rect">
            <a:avLst/>
          </a:prstGeom>
          <a:solidFill>
            <a:srgbClr val="FFFFFF">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Rectangle 30">
            <a:extLst>
              <a:ext uri="{FF2B5EF4-FFF2-40B4-BE49-F238E27FC236}">
                <a16:creationId xmlns:a16="http://schemas.microsoft.com/office/drawing/2014/main" id="{78C347E7-7799-7320-20F1-B14A22FA0659}"/>
              </a:ext>
            </a:extLst>
          </p:cNvPr>
          <p:cNvSpPr/>
          <p:nvPr/>
        </p:nvSpPr>
        <p:spPr>
          <a:xfrm>
            <a:off x="6805966" y="2826406"/>
            <a:ext cx="1451799" cy="337219"/>
          </a:xfrm>
          <a:prstGeom prst="rect">
            <a:avLst/>
          </a:prstGeom>
          <a:solidFill>
            <a:srgbClr val="FFFFFF">
              <a:alpha val="6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Freeform 31">
            <a:extLst>
              <a:ext uri="{FF2B5EF4-FFF2-40B4-BE49-F238E27FC236}">
                <a16:creationId xmlns:a16="http://schemas.microsoft.com/office/drawing/2014/main" id="{3E04BF2F-F8FB-65B8-2FFE-D34B06510961}"/>
              </a:ext>
            </a:extLst>
          </p:cNvPr>
          <p:cNvSpPr/>
          <p:nvPr/>
        </p:nvSpPr>
        <p:spPr>
          <a:xfrm>
            <a:off x="5377986" y="2661651"/>
            <a:ext cx="989310" cy="356691"/>
          </a:xfrm>
          <a:custGeom>
            <a:avLst/>
            <a:gdLst>
              <a:gd name="connsiteX0" fmla="*/ 0 w 1158765"/>
              <a:gd name="connsiteY0" fmla="*/ 0 h 417787"/>
              <a:gd name="connsiteX1" fmla="*/ 1158765 w 1158765"/>
              <a:gd name="connsiteY1" fmla="*/ 0 h 417787"/>
              <a:gd name="connsiteX2" fmla="*/ 1158765 w 1158765"/>
              <a:gd name="connsiteY2" fmla="*/ 417787 h 417787"/>
              <a:gd name="connsiteX3" fmla="*/ 0 w 1158765"/>
              <a:gd name="connsiteY3" fmla="*/ 0 h 417787"/>
            </a:gdLst>
            <a:ahLst/>
            <a:cxnLst>
              <a:cxn ang="0">
                <a:pos x="connsiteX0" y="connsiteY0"/>
              </a:cxn>
              <a:cxn ang="0">
                <a:pos x="connsiteX1" y="connsiteY1"/>
              </a:cxn>
              <a:cxn ang="0">
                <a:pos x="connsiteX2" y="connsiteY2"/>
              </a:cxn>
              <a:cxn ang="0">
                <a:pos x="connsiteX3" y="connsiteY3"/>
              </a:cxn>
            </a:cxnLst>
            <a:rect l="l" t="t" r="r" b="b"/>
            <a:pathLst>
              <a:path w="1158765" h="417787">
                <a:moveTo>
                  <a:pt x="0" y="0"/>
                </a:moveTo>
                <a:lnTo>
                  <a:pt x="1158765" y="0"/>
                </a:lnTo>
                <a:lnTo>
                  <a:pt x="1158765" y="417787"/>
                </a:lnTo>
                <a:lnTo>
                  <a:pt x="0" y="0"/>
                </a:lnTo>
                <a:close/>
              </a:path>
            </a:pathLst>
          </a:custGeom>
          <a:noFill/>
          <a:ln>
            <a:solidFill>
              <a:srgbClr val="2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1A4748F-8B96-3859-5ED5-606845CEEC83}"/>
              </a:ext>
            </a:extLst>
          </p:cNvPr>
          <p:cNvGrpSpPr/>
          <p:nvPr/>
        </p:nvGrpSpPr>
        <p:grpSpPr>
          <a:xfrm rot="1117900">
            <a:off x="4831759" y="2216819"/>
            <a:ext cx="677684" cy="384432"/>
            <a:chOff x="4193076" y="3099831"/>
            <a:chExt cx="793762" cy="450279"/>
          </a:xfrm>
        </p:grpSpPr>
        <p:pic>
          <p:nvPicPr>
            <p:cNvPr id="34" name="Picture 33">
              <a:extLst>
                <a:ext uri="{FF2B5EF4-FFF2-40B4-BE49-F238E27FC236}">
                  <a16:creationId xmlns:a16="http://schemas.microsoft.com/office/drawing/2014/main" id="{A79D3ACA-4F74-A3BE-B192-DA6950E82149}"/>
                </a:ext>
              </a:extLst>
            </p:cNvPr>
            <p:cNvPicPr>
              <a:picLocks noChangeAspect="1"/>
            </p:cNvPicPr>
            <p:nvPr/>
          </p:nvPicPr>
          <p:blipFill>
            <a:blip r:embed="rId8"/>
            <a:stretch>
              <a:fillRect/>
            </a:stretch>
          </p:blipFill>
          <p:spPr>
            <a:xfrm>
              <a:off x="4193076" y="3152467"/>
              <a:ext cx="793762" cy="397643"/>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452CEA3-09E4-EB4C-24B4-298BA59FDCF6}"/>
                    </a:ext>
                  </a:extLst>
                </p:cNvPr>
                <p:cNvSpPr txBox="1"/>
                <p:nvPr/>
              </p:nvSpPr>
              <p:spPr>
                <a:xfrm>
                  <a:off x="4268057" y="3099831"/>
                  <a:ext cx="527913" cy="4325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A452CEA3-09E4-EB4C-24B4-298BA59FDCF6}"/>
                    </a:ext>
                  </a:extLst>
                </p:cNvPr>
                <p:cNvSpPr txBox="1">
                  <a:spLocks noRot="1" noChangeAspect="1" noMove="1" noResize="1" noEditPoints="1" noAdjustHandles="1" noChangeArrowheads="1" noChangeShapeType="1" noTextEdit="1"/>
                </p:cNvSpPr>
                <p:nvPr/>
              </p:nvSpPr>
              <p:spPr>
                <a:xfrm>
                  <a:off x="4268057" y="3099831"/>
                  <a:ext cx="527913" cy="432593"/>
                </a:xfrm>
                <a:prstGeom prst="rect">
                  <a:avLst/>
                </a:prstGeom>
                <a:blipFill>
                  <a:blip r:embed="rId9"/>
                  <a:stretch>
                    <a:fillRect r="-11364" b="-9756"/>
                  </a:stretch>
                </a:blipFill>
              </p:spPr>
              <p:txBody>
                <a:bodyPr/>
                <a:lstStyle/>
                <a:p>
                  <a:r>
                    <a:rPr lang="en-US">
                      <a:noFill/>
                    </a:rPr>
                    <a:t> </a:t>
                  </a:r>
                </a:p>
              </p:txBody>
            </p:sp>
          </mc:Fallback>
        </mc:AlternateContent>
      </p:grpSp>
      <p:sp>
        <p:nvSpPr>
          <p:cNvPr id="36" name="Rectangle 35">
            <a:extLst>
              <a:ext uri="{FF2B5EF4-FFF2-40B4-BE49-F238E27FC236}">
                <a16:creationId xmlns:a16="http://schemas.microsoft.com/office/drawing/2014/main" id="{75381C76-C377-E94C-3AB4-262973340058}"/>
              </a:ext>
            </a:extLst>
          </p:cNvPr>
          <p:cNvSpPr/>
          <p:nvPr/>
        </p:nvSpPr>
        <p:spPr>
          <a:xfrm>
            <a:off x="3347487" y="2668479"/>
            <a:ext cx="3019462" cy="685239"/>
          </a:xfrm>
          <a:prstGeom prst="rect">
            <a:avLst/>
          </a:prstGeom>
          <a:solidFill>
            <a:srgbClr val="00B050">
              <a:alpha val="2980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36">
            <a:extLst>
              <a:ext uri="{FF2B5EF4-FFF2-40B4-BE49-F238E27FC236}">
                <a16:creationId xmlns:a16="http://schemas.microsoft.com/office/drawing/2014/main" id="{884F5FD9-3F04-735D-153F-D0399B5BCD17}"/>
              </a:ext>
            </a:extLst>
          </p:cNvPr>
          <p:cNvSpPr/>
          <p:nvPr/>
        </p:nvSpPr>
        <p:spPr>
          <a:xfrm>
            <a:off x="3342212" y="2831818"/>
            <a:ext cx="2460392" cy="392712"/>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5FD45FC-FADE-E590-BF8C-E701B6D894B8}"/>
                  </a:ext>
                </a:extLst>
              </p:cNvPr>
              <p:cNvSpPr txBox="1"/>
              <p:nvPr/>
            </p:nvSpPr>
            <p:spPr>
              <a:xfrm>
                <a:off x="4853592" y="2827867"/>
                <a:ext cx="8764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𝑅𝐸</m:t>
                          </m:r>
                        </m:e>
                        <m:sub>
                          <m:r>
                            <a:rPr lang="en-US" sz="1400" b="0" i="1" smtClean="0">
                              <a:solidFill>
                                <a:schemeClr val="bg1"/>
                              </a:solidFill>
                              <a:latin typeface="Cambria Math" panose="02040503050406030204" pitchFamily="18" charset="0"/>
                            </a:rPr>
                            <m:t>𝐿𝐹</m:t>
                          </m:r>
                        </m:sub>
                      </m:sSub>
                    </m:oMath>
                  </m:oMathPara>
                </a14:m>
                <a:endParaRPr lang="en-US" sz="1400" dirty="0">
                  <a:solidFill>
                    <a:schemeClr val="bg1"/>
                  </a:solidFill>
                </a:endParaRPr>
              </a:p>
            </p:txBody>
          </p:sp>
        </mc:Choice>
        <mc:Fallback xmlns="">
          <p:sp>
            <p:nvSpPr>
              <p:cNvPr id="38" name="TextBox 37">
                <a:extLst>
                  <a:ext uri="{FF2B5EF4-FFF2-40B4-BE49-F238E27FC236}">
                    <a16:creationId xmlns:a16="http://schemas.microsoft.com/office/drawing/2014/main" id="{E5FD45FC-FADE-E590-BF8C-E701B6D894B8}"/>
                  </a:ext>
                </a:extLst>
              </p:cNvPr>
              <p:cNvSpPr txBox="1">
                <a:spLocks noRot="1" noChangeAspect="1" noMove="1" noResize="1" noEditPoints="1" noAdjustHandles="1" noChangeArrowheads="1" noChangeShapeType="1" noTextEdit="1"/>
              </p:cNvSpPr>
              <p:nvPr/>
            </p:nvSpPr>
            <p:spPr>
              <a:xfrm>
                <a:off x="4853592" y="2827867"/>
                <a:ext cx="876438"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E4A63A2-C105-40B4-7816-01C54DFF04D1}"/>
                  </a:ext>
                </a:extLst>
              </p:cNvPr>
              <p:cNvSpPr txBox="1"/>
              <p:nvPr/>
            </p:nvSpPr>
            <p:spPr>
              <a:xfrm>
                <a:off x="5656864" y="3041649"/>
                <a:ext cx="876438" cy="3134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acc>
                            <m:accPr>
                              <m:chr m:val="̂"/>
                              <m:ctrlPr>
                                <a:rPr lang="en-US" sz="1400" i="1" smtClean="0">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𝑅𝐸</m:t>
                              </m:r>
                            </m:e>
                          </m:acc>
                        </m:e>
                        <m:sub>
                          <m:r>
                            <a:rPr lang="en-US" sz="1400" b="0" i="1" smtClean="0">
                              <a:solidFill>
                                <a:schemeClr val="bg1"/>
                              </a:solidFill>
                              <a:latin typeface="Cambria Math" panose="02040503050406030204" pitchFamily="18" charset="0"/>
                            </a:rPr>
                            <m:t>𝐿𝐹</m:t>
                          </m:r>
                        </m:sub>
                      </m:sSub>
                    </m:oMath>
                  </m:oMathPara>
                </a14:m>
                <a:endParaRPr lang="en-US" sz="1400" dirty="0">
                  <a:solidFill>
                    <a:schemeClr val="bg1"/>
                  </a:solidFill>
                </a:endParaRPr>
              </a:p>
            </p:txBody>
          </p:sp>
        </mc:Choice>
        <mc:Fallback xmlns="">
          <p:sp>
            <p:nvSpPr>
              <p:cNvPr id="39" name="TextBox 38">
                <a:extLst>
                  <a:ext uri="{FF2B5EF4-FFF2-40B4-BE49-F238E27FC236}">
                    <a16:creationId xmlns:a16="http://schemas.microsoft.com/office/drawing/2014/main" id="{5E4A63A2-C105-40B4-7816-01C54DFF04D1}"/>
                  </a:ext>
                </a:extLst>
              </p:cNvPr>
              <p:cNvSpPr txBox="1">
                <a:spLocks noRot="1" noChangeAspect="1" noMove="1" noResize="1" noEditPoints="1" noAdjustHandles="1" noChangeArrowheads="1" noChangeShapeType="1" noTextEdit="1"/>
              </p:cNvSpPr>
              <p:nvPr/>
            </p:nvSpPr>
            <p:spPr>
              <a:xfrm>
                <a:off x="5656864" y="3041649"/>
                <a:ext cx="876438" cy="313419"/>
              </a:xfrm>
              <a:prstGeom prst="rect">
                <a:avLst/>
              </a:prstGeom>
              <a:blipFill>
                <a:blip r:embed="rId11"/>
                <a:stretch>
                  <a:fillRect/>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72B0879B-FB60-D0FA-F3FC-79FB585A0643}"/>
              </a:ext>
            </a:extLst>
          </p:cNvPr>
          <p:cNvSpPr/>
          <p:nvPr/>
        </p:nvSpPr>
        <p:spPr>
          <a:xfrm>
            <a:off x="3344313" y="2834573"/>
            <a:ext cx="1174342" cy="392712"/>
          </a:xfrm>
          <a:prstGeom prst="rect">
            <a:avLst/>
          </a:prstGeom>
          <a:solidFill>
            <a:srgbClr val="2000FF">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1" name="Picture 40">
            <a:extLst>
              <a:ext uri="{FF2B5EF4-FFF2-40B4-BE49-F238E27FC236}">
                <a16:creationId xmlns:a16="http://schemas.microsoft.com/office/drawing/2014/main" id="{63B1145E-D0AB-4BF4-1900-57F8D3745F41}"/>
              </a:ext>
            </a:extLst>
          </p:cNvPr>
          <p:cNvPicPr>
            <a:picLocks noChangeAspect="1"/>
          </p:cNvPicPr>
          <p:nvPr/>
        </p:nvPicPr>
        <p:blipFill>
          <a:blip r:embed="rId6"/>
          <a:stretch>
            <a:fillRect/>
          </a:stretch>
        </p:blipFill>
        <p:spPr>
          <a:xfrm>
            <a:off x="3369499" y="2864960"/>
            <a:ext cx="660400" cy="330200"/>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774371B-A732-F754-007A-1270252BACB6}"/>
                  </a:ext>
                </a:extLst>
              </p:cNvPr>
              <p:cNvSpPr txBox="1"/>
              <p:nvPr/>
            </p:nvSpPr>
            <p:spPr>
              <a:xfrm>
                <a:off x="3430406" y="2836330"/>
                <a:ext cx="4507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𝐿𝐹</m:t>
                      </m:r>
                    </m:oMath>
                  </m:oMathPara>
                </a14:m>
                <a:endParaRPr lang="en-US" dirty="0">
                  <a:solidFill>
                    <a:schemeClr val="bg1"/>
                  </a:solidFill>
                </a:endParaRPr>
              </a:p>
            </p:txBody>
          </p:sp>
        </mc:Choice>
        <mc:Fallback xmlns="">
          <p:sp>
            <p:nvSpPr>
              <p:cNvPr id="42" name="TextBox 41">
                <a:extLst>
                  <a:ext uri="{FF2B5EF4-FFF2-40B4-BE49-F238E27FC236}">
                    <a16:creationId xmlns:a16="http://schemas.microsoft.com/office/drawing/2014/main" id="{A774371B-A732-F754-007A-1270252BACB6}"/>
                  </a:ext>
                </a:extLst>
              </p:cNvPr>
              <p:cNvSpPr txBox="1">
                <a:spLocks noRot="1" noChangeAspect="1" noMove="1" noResize="1" noEditPoints="1" noAdjustHandles="1" noChangeArrowheads="1" noChangeShapeType="1" noTextEdit="1"/>
              </p:cNvSpPr>
              <p:nvPr/>
            </p:nvSpPr>
            <p:spPr>
              <a:xfrm>
                <a:off x="3430406" y="2836330"/>
                <a:ext cx="45071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A41B420-B808-FA39-F3A0-DDBB7611E3F9}"/>
                  </a:ext>
                </a:extLst>
              </p:cNvPr>
              <p:cNvSpPr txBox="1"/>
              <p:nvPr/>
            </p:nvSpPr>
            <p:spPr>
              <a:xfrm>
                <a:off x="3846231" y="2877264"/>
                <a:ext cx="8764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𝐶𝐸</m:t>
                          </m:r>
                        </m:e>
                        <m:sub>
                          <m:r>
                            <a:rPr lang="en-US" sz="1400" b="0" i="1" smtClean="0">
                              <a:solidFill>
                                <a:schemeClr val="bg1"/>
                              </a:solidFill>
                              <a:latin typeface="Cambria Math" panose="02040503050406030204" pitchFamily="18" charset="0"/>
                            </a:rPr>
                            <m:t>𝐿𝐹</m:t>
                          </m:r>
                        </m:sub>
                      </m:sSub>
                    </m:oMath>
                  </m:oMathPara>
                </a14:m>
                <a:endParaRPr lang="en-US" sz="1400" dirty="0">
                  <a:solidFill>
                    <a:schemeClr val="bg1"/>
                  </a:solidFill>
                </a:endParaRPr>
              </a:p>
            </p:txBody>
          </p:sp>
        </mc:Choice>
        <mc:Fallback xmlns="">
          <p:sp>
            <p:nvSpPr>
              <p:cNvPr id="43" name="TextBox 42">
                <a:extLst>
                  <a:ext uri="{FF2B5EF4-FFF2-40B4-BE49-F238E27FC236}">
                    <a16:creationId xmlns:a16="http://schemas.microsoft.com/office/drawing/2014/main" id="{CA41B420-B808-FA39-F3A0-DDBB7611E3F9}"/>
                  </a:ext>
                </a:extLst>
              </p:cNvPr>
              <p:cNvSpPr txBox="1">
                <a:spLocks noRot="1" noChangeAspect="1" noMove="1" noResize="1" noEditPoints="1" noAdjustHandles="1" noChangeArrowheads="1" noChangeShapeType="1" noTextEdit="1"/>
              </p:cNvSpPr>
              <p:nvPr/>
            </p:nvSpPr>
            <p:spPr>
              <a:xfrm>
                <a:off x="3846231" y="2877264"/>
                <a:ext cx="876438"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696A6D-8895-8A1C-5696-B9AB52F2E0C8}"/>
                  </a:ext>
                </a:extLst>
              </p:cNvPr>
              <p:cNvSpPr txBox="1"/>
              <p:nvPr/>
            </p:nvSpPr>
            <p:spPr>
              <a:xfrm>
                <a:off x="7556438" y="2780394"/>
                <a:ext cx="450712"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𝐿𝐸</m:t>
                          </m:r>
                        </m:e>
                        <m:sub>
                          <m:r>
                            <a:rPr lang="en-US" b="0" i="1" smtClean="0">
                              <a:solidFill>
                                <a:schemeClr val="bg1"/>
                              </a:solidFill>
                              <a:latin typeface="Cambria Math" panose="02040503050406030204" pitchFamily="18" charset="0"/>
                            </a:rPr>
                            <m:t>𝑒𝑔𝑜</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98696A6D-8895-8A1C-5696-B9AB52F2E0C8}"/>
                  </a:ext>
                </a:extLst>
              </p:cNvPr>
              <p:cNvSpPr txBox="1">
                <a:spLocks noRot="1" noChangeAspect="1" noMove="1" noResize="1" noEditPoints="1" noAdjustHandles="1" noChangeArrowheads="1" noChangeShapeType="1" noTextEdit="1"/>
              </p:cNvSpPr>
              <p:nvPr/>
            </p:nvSpPr>
            <p:spPr>
              <a:xfrm>
                <a:off x="7556438" y="2780394"/>
                <a:ext cx="450712" cy="391902"/>
              </a:xfrm>
              <a:prstGeom prst="rect">
                <a:avLst/>
              </a:prstGeom>
              <a:blipFill>
                <a:blip r:embed="rId14"/>
                <a:stretch>
                  <a:fillRect r="-55556" b="-6250"/>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477BC8EC-4669-F4FD-21CA-57E773901293}"/>
              </a:ext>
            </a:extLst>
          </p:cNvPr>
          <p:cNvGrpSpPr/>
          <p:nvPr/>
        </p:nvGrpSpPr>
        <p:grpSpPr>
          <a:xfrm>
            <a:off x="3299418" y="4965443"/>
            <a:ext cx="677684" cy="384432"/>
            <a:chOff x="4193076" y="3099831"/>
            <a:chExt cx="793762" cy="450279"/>
          </a:xfrm>
        </p:grpSpPr>
        <p:pic>
          <p:nvPicPr>
            <p:cNvPr id="12" name="Picture 11">
              <a:extLst>
                <a:ext uri="{FF2B5EF4-FFF2-40B4-BE49-F238E27FC236}">
                  <a16:creationId xmlns:a16="http://schemas.microsoft.com/office/drawing/2014/main" id="{AD2672A1-298C-027D-522D-700283AB8844}"/>
                </a:ext>
              </a:extLst>
            </p:cNvPr>
            <p:cNvPicPr>
              <a:picLocks noChangeAspect="1"/>
            </p:cNvPicPr>
            <p:nvPr/>
          </p:nvPicPr>
          <p:blipFill>
            <a:blip r:embed="rId8"/>
            <a:stretch>
              <a:fillRect/>
            </a:stretch>
          </p:blipFill>
          <p:spPr>
            <a:xfrm>
              <a:off x="4193076" y="3152467"/>
              <a:ext cx="793762" cy="39764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F0BBC4-7205-3EE9-6D31-46D9A60E60B3}"/>
                    </a:ext>
                  </a:extLst>
                </p:cNvPr>
                <p:cNvSpPr txBox="1"/>
                <p:nvPr/>
              </p:nvSpPr>
              <p:spPr>
                <a:xfrm>
                  <a:off x="4268057" y="3099831"/>
                  <a:ext cx="527913" cy="4325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13" name="TextBox 12">
                  <a:extLst>
                    <a:ext uri="{FF2B5EF4-FFF2-40B4-BE49-F238E27FC236}">
                      <a16:creationId xmlns:a16="http://schemas.microsoft.com/office/drawing/2014/main" id="{FAF0BBC4-7205-3EE9-6D31-46D9A60E60B3}"/>
                    </a:ext>
                  </a:extLst>
                </p:cNvPr>
                <p:cNvSpPr txBox="1">
                  <a:spLocks noRot="1" noChangeAspect="1" noMove="1" noResize="1" noEditPoints="1" noAdjustHandles="1" noChangeArrowheads="1" noChangeShapeType="1" noTextEdit="1"/>
                </p:cNvSpPr>
                <p:nvPr/>
              </p:nvSpPr>
              <p:spPr>
                <a:xfrm>
                  <a:off x="4268057" y="3099831"/>
                  <a:ext cx="527913" cy="432593"/>
                </a:xfrm>
                <a:prstGeom prst="rect">
                  <a:avLst/>
                </a:prstGeom>
                <a:blipFill>
                  <a:blip r:embed="rId15"/>
                  <a:stretch>
                    <a:fillRect r="-21622"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E2E2CC5-FC09-C713-FF8B-212EC6B92DF4}"/>
                  </a:ext>
                </a:extLst>
              </p:cNvPr>
              <p:cNvSpPr txBox="1"/>
              <p:nvPr/>
            </p:nvSpPr>
            <p:spPr>
              <a:xfrm>
                <a:off x="4386526" y="4562730"/>
                <a:ext cx="4507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𝐿𝐶</m:t>
                      </m:r>
                    </m:oMath>
                  </m:oMathPara>
                </a14:m>
                <a:endParaRPr lang="en-US" dirty="0">
                  <a:solidFill>
                    <a:schemeClr val="bg1"/>
                  </a:solidFill>
                </a:endParaRPr>
              </a:p>
            </p:txBody>
          </p:sp>
        </mc:Choice>
        <mc:Fallback xmlns="">
          <p:sp>
            <p:nvSpPr>
              <p:cNvPr id="45" name="TextBox 44">
                <a:extLst>
                  <a:ext uri="{FF2B5EF4-FFF2-40B4-BE49-F238E27FC236}">
                    <a16:creationId xmlns:a16="http://schemas.microsoft.com/office/drawing/2014/main" id="{7E2E2CC5-FC09-C713-FF8B-212EC6B92DF4}"/>
                  </a:ext>
                </a:extLst>
              </p:cNvPr>
              <p:cNvSpPr txBox="1">
                <a:spLocks noRot="1" noChangeAspect="1" noMove="1" noResize="1" noEditPoints="1" noAdjustHandles="1" noChangeArrowheads="1" noChangeShapeType="1" noTextEdit="1"/>
              </p:cNvSpPr>
              <p:nvPr/>
            </p:nvSpPr>
            <p:spPr>
              <a:xfrm>
                <a:off x="4386526" y="4562730"/>
                <a:ext cx="450712" cy="369332"/>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0153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Blame Proof: </a:t>
            </a:r>
            <a:r>
              <a:rPr lang="en-US" dirty="0" err="1"/>
              <a:t>BlaFT</a:t>
            </a:r>
            <a:r>
              <a:rPr lang="en-US" dirty="0"/>
              <a:t> is blame-free in hybrid traffic</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27</a:t>
            </a:fld>
            <a:endParaRPr lang="en-US" dirty="0"/>
          </a:p>
        </p:txBody>
      </p:sp>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p:txBody>
          <a:bodyPr/>
          <a:lstStyle/>
          <a:p>
            <a:r>
              <a:rPr lang="en-US" dirty="0"/>
              <a:t>Disproof of Causation</a:t>
            </a:r>
          </a:p>
          <a:p>
            <a:pPr lvl="1"/>
            <a:r>
              <a:rPr lang="en-US" dirty="0"/>
              <a:t>If accident happened, it means that</a:t>
            </a:r>
          </a:p>
          <a:p>
            <a:pPr lvl="2"/>
            <a:r>
              <a:rPr lang="en-US" dirty="0"/>
              <a:t>There was no safe response by the collision avoidance &amp; mitigation process.</a:t>
            </a:r>
          </a:p>
          <a:p>
            <a:pPr lvl="2"/>
            <a:r>
              <a:rPr lang="en-US" dirty="0"/>
              <a:t>AV was LF and the opponent was LC, thus AV has the right-of-way against the opponent. </a:t>
            </a:r>
          </a:p>
          <a:p>
            <a:pPr lvl="2"/>
            <a:endParaRPr lang="en-US" dirty="0"/>
          </a:p>
          <a:p>
            <a:pPr lvl="2"/>
            <a:endParaRPr lang="en-US" dirty="0"/>
          </a:p>
          <a:p>
            <a:pPr lvl="2"/>
            <a:endParaRPr lang="en-US" dirty="0"/>
          </a:p>
          <a:p>
            <a:pPr marL="274320" lvl="1" indent="0">
              <a:buNone/>
            </a:pPr>
            <a:endParaRPr lang="en-US" dirty="0"/>
          </a:p>
          <a:p>
            <a:pPr lvl="1"/>
            <a:endParaRPr lang="en-US" dirty="0"/>
          </a:p>
          <a:p>
            <a:pPr lvl="2"/>
            <a:endParaRPr lang="en-US" dirty="0"/>
          </a:p>
          <a:p>
            <a:pPr lvl="2"/>
            <a:endParaRPr lang="en-US" dirty="0"/>
          </a:p>
        </p:txBody>
      </p:sp>
      <p:cxnSp>
        <p:nvCxnSpPr>
          <p:cNvPr id="44" name="Straight Connector 43">
            <a:extLst>
              <a:ext uri="{FF2B5EF4-FFF2-40B4-BE49-F238E27FC236}">
                <a16:creationId xmlns:a16="http://schemas.microsoft.com/office/drawing/2014/main" id="{75427E31-82C0-8283-4026-EC32A4AEC2E0}"/>
              </a:ext>
            </a:extLst>
          </p:cNvPr>
          <p:cNvCxnSpPr>
            <a:cxnSpLocks/>
          </p:cNvCxnSpPr>
          <p:nvPr/>
        </p:nvCxnSpPr>
        <p:spPr>
          <a:xfrm flipV="1">
            <a:off x="1566543" y="3656914"/>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B09C116-F748-FDDC-B71D-FFD846B83053}"/>
              </a:ext>
            </a:extLst>
          </p:cNvPr>
          <p:cNvCxnSpPr>
            <a:cxnSpLocks/>
          </p:cNvCxnSpPr>
          <p:nvPr/>
        </p:nvCxnSpPr>
        <p:spPr>
          <a:xfrm flipV="1">
            <a:off x="1562661" y="4429800"/>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95D1C2F-6979-0B53-DBFB-737BFCE70249}"/>
              </a:ext>
            </a:extLst>
          </p:cNvPr>
          <p:cNvSpPr/>
          <p:nvPr/>
        </p:nvSpPr>
        <p:spPr>
          <a:xfrm>
            <a:off x="1545169" y="3206484"/>
            <a:ext cx="9472721" cy="129316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6F7C01A-D36B-28D9-4E47-27A5385E748E}"/>
              </a:ext>
            </a:extLst>
          </p:cNvPr>
          <p:cNvCxnSpPr>
            <a:cxnSpLocks/>
          </p:cNvCxnSpPr>
          <p:nvPr/>
        </p:nvCxnSpPr>
        <p:spPr>
          <a:xfrm flipV="1">
            <a:off x="1545168" y="3223729"/>
            <a:ext cx="9472721" cy="1"/>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DB2FC1A-78A0-E2AE-3975-8F5807608585}"/>
              </a:ext>
            </a:extLst>
          </p:cNvPr>
          <p:cNvCxnSpPr>
            <a:cxnSpLocks/>
          </p:cNvCxnSpPr>
          <p:nvPr/>
        </p:nvCxnSpPr>
        <p:spPr>
          <a:xfrm flipV="1">
            <a:off x="1566543" y="3765066"/>
            <a:ext cx="9472721"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FF3887-6335-1CF8-54D6-D7C31721F415}"/>
              </a:ext>
            </a:extLst>
          </p:cNvPr>
          <p:cNvCxnSpPr>
            <a:cxnSpLocks/>
          </p:cNvCxnSpPr>
          <p:nvPr/>
        </p:nvCxnSpPr>
        <p:spPr>
          <a:xfrm flipV="1">
            <a:off x="1580055" y="4414028"/>
            <a:ext cx="9472721" cy="1"/>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242DC26-C020-DB0C-3CA0-40E4FD7850C3}"/>
              </a:ext>
            </a:extLst>
          </p:cNvPr>
          <p:cNvSpPr/>
          <p:nvPr/>
        </p:nvSpPr>
        <p:spPr>
          <a:xfrm>
            <a:off x="3484948" y="3900947"/>
            <a:ext cx="4481590" cy="392712"/>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1" name="Picture 50">
            <a:extLst>
              <a:ext uri="{FF2B5EF4-FFF2-40B4-BE49-F238E27FC236}">
                <a16:creationId xmlns:a16="http://schemas.microsoft.com/office/drawing/2014/main" id="{1572DB74-8163-B29F-E02F-7D616D56F62B}"/>
              </a:ext>
            </a:extLst>
          </p:cNvPr>
          <p:cNvPicPr>
            <a:picLocks noChangeAspect="1"/>
          </p:cNvPicPr>
          <p:nvPr/>
        </p:nvPicPr>
        <p:blipFill>
          <a:blip r:embed="rId3"/>
          <a:stretch>
            <a:fillRect/>
          </a:stretch>
        </p:blipFill>
        <p:spPr>
          <a:xfrm>
            <a:off x="8337665" y="3978683"/>
            <a:ext cx="660400" cy="336892"/>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039FE5C-C76A-A99B-1CAB-93774C325594}"/>
                  </a:ext>
                </a:extLst>
              </p:cNvPr>
              <p:cNvSpPr txBox="1"/>
              <p:nvPr/>
            </p:nvSpPr>
            <p:spPr>
              <a:xfrm>
                <a:off x="8357056" y="3985830"/>
                <a:ext cx="45071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𝐿𝐹</m:t>
                      </m:r>
                    </m:oMath>
                  </m:oMathPara>
                </a14:m>
                <a:endParaRPr lang="en-US" sz="1400" dirty="0">
                  <a:solidFill>
                    <a:schemeClr val="bg1"/>
                  </a:solidFill>
                </a:endParaRPr>
              </a:p>
            </p:txBody>
          </p:sp>
        </mc:Choice>
        <mc:Fallback xmlns="">
          <p:sp>
            <p:nvSpPr>
              <p:cNvPr id="52" name="TextBox 51">
                <a:extLst>
                  <a:ext uri="{FF2B5EF4-FFF2-40B4-BE49-F238E27FC236}">
                    <a16:creationId xmlns:a16="http://schemas.microsoft.com/office/drawing/2014/main" id="{8039FE5C-C76A-A99B-1CAB-93774C325594}"/>
                  </a:ext>
                </a:extLst>
              </p:cNvPr>
              <p:cNvSpPr txBox="1">
                <a:spLocks noRot="1" noChangeAspect="1" noMove="1" noResize="1" noEditPoints="1" noAdjustHandles="1" noChangeArrowheads="1" noChangeShapeType="1" noTextEdit="1"/>
              </p:cNvSpPr>
              <p:nvPr/>
            </p:nvSpPr>
            <p:spPr>
              <a:xfrm>
                <a:off x="8357056" y="3985830"/>
                <a:ext cx="450712"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79AA4EB-14DF-23E2-F705-E3E3EFFE2DB5}"/>
                  </a:ext>
                </a:extLst>
              </p:cNvPr>
              <p:cNvSpPr txBox="1"/>
              <p:nvPr/>
            </p:nvSpPr>
            <p:spPr>
              <a:xfrm>
                <a:off x="6464949" y="3914181"/>
                <a:ext cx="876438" cy="325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𝑅𝐸</m:t>
                          </m:r>
                        </m:e>
                        <m:sub>
                          <m:r>
                            <a:rPr lang="en-US" sz="1400" b="0" i="1" smtClean="0">
                              <a:solidFill>
                                <a:schemeClr val="bg1"/>
                              </a:solidFill>
                              <a:latin typeface="Cambria Math" panose="02040503050406030204" pitchFamily="18" charset="0"/>
                            </a:rPr>
                            <m:t>𝑒𝑔𝑜</m:t>
                          </m:r>
                        </m:sub>
                      </m:sSub>
                    </m:oMath>
                  </m:oMathPara>
                </a14:m>
                <a:endParaRPr lang="en-US" sz="1400" dirty="0">
                  <a:solidFill>
                    <a:schemeClr val="bg1"/>
                  </a:solidFill>
                </a:endParaRPr>
              </a:p>
            </p:txBody>
          </p:sp>
        </mc:Choice>
        <mc:Fallback xmlns="">
          <p:sp>
            <p:nvSpPr>
              <p:cNvPr id="53" name="TextBox 52">
                <a:extLst>
                  <a:ext uri="{FF2B5EF4-FFF2-40B4-BE49-F238E27FC236}">
                    <a16:creationId xmlns:a16="http://schemas.microsoft.com/office/drawing/2014/main" id="{979AA4EB-14DF-23E2-F705-E3E3EFFE2DB5}"/>
                  </a:ext>
                </a:extLst>
              </p:cNvPr>
              <p:cNvSpPr txBox="1">
                <a:spLocks noRot="1" noChangeAspect="1" noMove="1" noResize="1" noEditPoints="1" noAdjustHandles="1" noChangeArrowheads="1" noChangeShapeType="1" noTextEdit="1"/>
              </p:cNvSpPr>
              <p:nvPr/>
            </p:nvSpPr>
            <p:spPr>
              <a:xfrm>
                <a:off x="6464949" y="3914181"/>
                <a:ext cx="876438" cy="325282"/>
              </a:xfrm>
              <a:prstGeom prst="rect">
                <a:avLst/>
              </a:prstGeom>
              <a:blipFill>
                <a:blip r:embed="rId5"/>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55943FD1-8E35-1297-4478-D56201D11BC9}"/>
              </a:ext>
            </a:extLst>
          </p:cNvPr>
          <p:cNvSpPr/>
          <p:nvPr/>
        </p:nvSpPr>
        <p:spPr>
          <a:xfrm>
            <a:off x="3484948" y="3901969"/>
            <a:ext cx="2359198" cy="392712"/>
          </a:xfrm>
          <a:prstGeom prst="rect">
            <a:avLst/>
          </a:prstGeom>
          <a:solidFill>
            <a:srgbClr val="2000FF">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5" name="Picture 54">
            <a:extLst>
              <a:ext uri="{FF2B5EF4-FFF2-40B4-BE49-F238E27FC236}">
                <a16:creationId xmlns:a16="http://schemas.microsoft.com/office/drawing/2014/main" id="{DCB45A5C-A90B-B963-5D75-063B165BA291}"/>
              </a:ext>
            </a:extLst>
          </p:cNvPr>
          <p:cNvPicPr>
            <a:picLocks noChangeAspect="1"/>
          </p:cNvPicPr>
          <p:nvPr/>
        </p:nvPicPr>
        <p:blipFill>
          <a:blip r:embed="rId6"/>
          <a:stretch>
            <a:fillRect/>
          </a:stretch>
        </p:blipFill>
        <p:spPr>
          <a:xfrm rot="1853712">
            <a:off x="4522178" y="3552747"/>
            <a:ext cx="660400" cy="330200"/>
          </a:xfrm>
          <a:prstGeom prst="rect">
            <a:avLst/>
          </a:prstGeom>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78FE155-171A-AF47-DE32-65683FD52EFD}"/>
                  </a:ext>
                </a:extLst>
              </p:cNvPr>
              <p:cNvSpPr txBox="1"/>
              <p:nvPr/>
            </p:nvSpPr>
            <p:spPr>
              <a:xfrm>
                <a:off x="5106669" y="3914181"/>
                <a:ext cx="876438" cy="325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𝐶𝐸</m:t>
                          </m:r>
                        </m:e>
                        <m:sub>
                          <m:r>
                            <a:rPr lang="en-US" sz="1400" b="0" i="1" smtClean="0">
                              <a:solidFill>
                                <a:schemeClr val="bg1"/>
                              </a:solidFill>
                              <a:latin typeface="Cambria Math" panose="02040503050406030204" pitchFamily="18" charset="0"/>
                            </a:rPr>
                            <m:t>𝑒𝑔𝑜</m:t>
                          </m:r>
                        </m:sub>
                      </m:sSub>
                    </m:oMath>
                  </m:oMathPara>
                </a14:m>
                <a:endParaRPr lang="en-US" sz="1400" dirty="0">
                  <a:solidFill>
                    <a:schemeClr val="bg1"/>
                  </a:solidFill>
                </a:endParaRPr>
              </a:p>
            </p:txBody>
          </p:sp>
        </mc:Choice>
        <mc:Fallback xmlns="">
          <p:sp>
            <p:nvSpPr>
              <p:cNvPr id="56" name="TextBox 55">
                <a:extLst>
                  <a:ext uri="{FF2B5EF4-FFF2-40B4-BE49-F238E27FC236}">
                    <a16:creationId xmlns:a16="http://schemas.microsoft.com/office/drawing/2014/main" id="{078FE155-171A-AF47-DE32-65683FD52EFD}"/>
                  </a:ext>
                </a:extLst>
              </p:cNvPr>
              <p:cNvSpPr txBox="1">
                <a:spLocks noRot="1" noChangeAspect="1" noMove="1" noResize="1" noEditPoints="1" noAdjustHandles="1" noChangeArrowheads="1" noChangeShapeType="1" noTextEdit="1"/>
              </p:cNvSpPr>
              <p:nvPr/>
            </p:nvSpPr>
            <p:spPr>
              <a:xfrm>
                <a:off x="5106669" y="3914181"/>
                <a:ext cx="876438" cy="325282"/>
              </a:xfrm>
              <a:prstGeom prst="rect">
                <a:avLst/>
              </a:prstGeom>
              <a:blipFill>
                <a:blip r:embed="rId7"/>
                <a:stretch>
                  <a:fillRect/>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C3006606-C7D1-15A6-BBB7-A10C0AE697F8}"/>
              </a:ext>
            </a:extLst>
          </p:cNvPr>
          <p:cNvGrpSpPr/>
          <p:nvPr/>
        </p:nvGrpSpPr>
        <p:grpSpPr>
          <a:xfrm>
            <a:off x="3484948" y="3879187"/>
            <a:ext cx="677684" cy="384432"/>
            <a:chOff x="4193076" y="3099831"/>
            <a:chExt cx="793762" cy="450279"/>
          </a:xfrm>
        </p:grpSpPr>
        <p:pic>
          <p:nvPicPr>
            <p:cNvPr id="58" name="Picture 57">
              <a:extLst>
                <a:ext uri="{FF2B5EF4-FFF2-40B4-BE49-F238E27FC236}">
                  <a16:creationId xmlns:a16="http://schemas.microsoft.com/office/drawing/2014/main" id="{5694B0CE-3D5B-49D5-8DBB-B7147278FBC7}"/>
                </a:ext>
              </a:extLst>
            </p:cNvPr>
            <p:cNvPicPr>
              <a:picLocks noChangeAspect="1"/>
            </p:cNvPicPr>
            <p:nvPr/>
          </p:nvPicPr>
          <p:blipFill>
            <a:blip r:embed="rId8"/>
            <a:stretch>
              <a:fillRect/>
            </a:stretch>
          </p:blipFill>
          <p:spPr>
            <a:xfrm>
              <a:off x="4193076" y="3152467"/>
              <a:ext cx="793762" cy="397643"/>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25C296B-ACCD-94D1-7EF4-C35CAD28B6C0}"/>
                    </a:ext>
                  </a:extLst>
                </p:cNvPr>
                <p:cNvSpPr txBox="1"/>
                <p:nvPr/>
              </p:nvSpPr>
              <p:spPr>
                <a:xfrm>
                  <a:off x="4268057" y="3099831"/>
                  <a:ext cx="527913" cy="4325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59" name="TextBox 58">
                  <a:extLst>
                    <a:ext uri="{FF2B5EF4-FFF2-40B4-BE49-F238E27FC236}">
                      <a16:creationId xmlns:a16="http://schemas.microsoft.com/office/drawing/2014/main" id="{325C296B-ACCD-94D1-7EF4-C35CAD28B6C0}"/>
                    </a:ext>
                  </a:extLst>
                </p:cNvPr>
                <p:cNvSpPr txBox="1">
                  <a:spLocks noRot="1" noChangeAspect="1" noMove="1" noResize="1" noEditPoints="1" noAdjustHandles="1" noChangeArrowheads="1" noChangeShapeType="1" noTextEdit="1"/>
                </p:cNvSpPr>
                <p:nvPr/>
              </p:nvSpPr>
              <p:spPr>
                <a:xfrm>
                  <a:off x="4268057" y="3099831"/>
                  <a:ext cx="527913" cy="432593"/>
                </a:xfrm>
                <a:prstGeom prst="rect">
                  <a:avLst/>
                </a:prstGeom>
                <a:blipFill>
                  <a:blip r:embed="rId9"/>
                  <a:stretch>
                    <a:fillRect r="-25000"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235CE12-B067-21EC-F7AE-56A07615384B}"/>
                  </a:ext>
                </a:extLst>
              </p:cNvPr>
              <p:cNvSpPr txBox="1"/>
              <p:nvPr/>
            </p:nvSpPr>
            <p:spPr>
              <a:xfrm>
                <a:off x="4572056" y="3476474"/>
                <a:ext cx="4507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𝐿𝐶</m:t>
                      </m:r>
                    </m:oMath>
                  </m:oMathPara>
                </a14:m>
                <a:endParaRPr lang="en-US" dirty="0">
                  <a:solidFill>
                    <a:schemeClr val="bg1"/>
                  </a:solidFill>
                </a:endParaRPr>
              </a:p>
            </p:txBody>
          </p:sp>
        </mc:Choice>
        <mc:Fallback xmlns="">
          <p:sp>
            <p:nvSpPr>
              <p:cNvPr id="60" name="TextBox 59">
                <a:extLst>
                  <a:ext uri="{FF2B5EF4-FFF2-40B4-BE49-F238E27FC236}">
                    <a16:creationId xmlns:a16="http://schemas.microsoft.com/office/drawing/2014/main" id="{C235CE12-B067-21EC-F7AE-56A07615384B}"/>
                  </a:ext>
                </a:extLst>
              </p:cNvPr>
              <p:cNvSpPr txBox="1">
                <a:spLocks noRot="1" noChangeAspect="1" noMove="1" noResize="1" noEditPoints="1" noAdjustHandles="1" noChangeArrowheads="1" noChangeShapeType="1" noTextEdit="1"/>
              </p:cNvSpPr>
              <p:nvPr/>
            </p:nvSpPr>
            <p:spPr>
              <a:xfrm>
                <a:off x="4572056" y="3476474"/>
                <a:ext cx="45071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EE2867D-397D-8B6D-A572-D3DCC8A17481}"/>
                  </a:ext>
                </a:extLst>
              </p:cNvPr>
              <p:cNvSpPr txBox="1"/>
              <p:nvPr/>
            </p:nvSpPr>
            <p:spPr>
              <a:xfrm>
                <a:off x="2596295" y="4840370"/>
                <a:ext cx="6999410" cy="960071"/>
              </a:xfrm>
              <a:prstGeom prst="rect">
                <a:avLst/>
              </a:prstGeom>
              <a:noFill/>
              <a:ln>
                <a:solidFill>
                  <a:schemeClr val="tx1"/>
                </a:solidFill>
              </a:ln>
            </p:spPr>
            <p:txBody>
              <a:bodyPr wrap="square">
                <a:spAutoFit/>
              </a:bodyPr>
              <a:lstStyle/>
              <a:p>
                <a:pPr algn="ctr"/>
                <a14:m>
                  <m:oMath xmlns:m="http://schemas.openxmlformats.org/officeDocument/2006/math">
                    <m:r>
                      <a:rPr lang="en-US" sz="2400" b="1" i="1" smtClean="0">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𝒄</m:t>
                    </m:r>
                    <m:r>
                      <a:rPr lang="en-US" sz="2400" b="1"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𝒆𝒈𝒐</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𝒄</m:t>
                    </m:r>
                    <m:r>
                      <a:rPr lang="en-US" sz="2400" b="1"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𝒆𝒈𝒐</m:t>
                    </m:r>
                    <m:r>
                      <a:rPr lang="en-US" sz="2400" b="1"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𝒔𝒂𝒇𝒆</m:t>
                    </m:r>
                    <m:r>
                      <a:rPr lang="en-US" sz="2400" b="1" i="1" smtClean="0">
                        <a:latin typeface="Cambria Math" panose="02040503050406030204" pitchFamily="18" charset="0"/>
                        <a:ea typeface="Cambria Math" panose="02040503050406030204" pitchFamily="18" charset="0"/>
                      </a:rPr>
                      <m:t>∨</m:t>
                    </m:r>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solidFill>
                                  <a:srgbClr val="2000FF"/>
                                </a:solidFill>
                                <a:latin typeface="Cambria Math" panose="02040503050406030204" pitchFamily="18" charset="0"/>
                                <a:ea typeface="Cambria Math" panose="02040503050406030204" pitchFamily="18" charset="0"/>
                              </a:rPr>
                            </m:ctrlPr>
                          </m:sSubPr>
                          <m:e>
                            <m:r>
                              <a:rPr lang="en-US" sz="2400" b="1" i="1">
                                <a:solidFill>
                                  <a:srgbClr val="2000FF"/>
                                </a:solidFill>
                                <a:latin typeface="Cambria Math" panose="02040503050406030204" pitchFamily="18" charset="0"/>
                                <a:ea typeface="Cambria Math" panose="02040503050406030204" pitchFamily="18" charset="0"/>
                              </a:rPr>
                              <m:t>𝒄𝒓𝒂𝒔𝒉</m:t>
                            </m:r>
                            <m:r>
                              <a:rPr lang="en-US" sz="2400" b="1" i="1">
                                <a:solidFill>
                                  <a:srgbClr val="2000FF"/>
                                </a:solidFill>
                                <a:latin typeface="Cambria Math" panose="02040503050406030204" pitchFamily="18" charset="0"/>
                                <a:ea typeface="Cambria Math" panose="02040503050406030204" pitchFamily="18" charset="0"/>
                              </a:rPr>
                              <m:t>∧</m:t>
                            </m:r>
                            <m:r>
                              <a:rPr lang="en-US" sz="2400" b="1" i="1" smtClean="0">
                                <a:solidFill>
                                  <a:srgbClr val="2000FF"/>
                                </a:solidFill>
                                <a:latin typeface="Cambria Math" panose="02040503050406030204" pitchFamily="18" charset="0"/>
                                <a:ea typeface="Cambria Math" panose="02040503050406030204" pitchFamily="18" charset="0"/>
                              </a:rPr>
                              <m:t>𝑹𝑶𝑾</m:t>
                            </m:r>
                          </m:e>
                          <m:sub>
                            <m:r>
                              <a:rPr lang="en-US" sz="2400" b="1" i="1">
                                <a:solidFill>
                                  <a:srgbClr val="2000FF"/>
                                </a:solidFill>
                                <a:latin typeface="Cambria Math" panose="02040503050406030204" pitchFamily="18" charset="0"/>
                                <a:ea typeface="Cambria Math" panose="02040503050406030204" pitchFamily="18" charset="0"/>
                              </a:rPr>
                              <m:t>𝒆𝒈𝒐</m:t>
                            </m:r>
                          </m:sub>
                        </m:sSub>
                      </m:e>
                    </m:d>
                  </m:oMath>
                </a14:m>
                <a:r>
                  <a:rPr lang="en-US" sz="2400" b="1" dirty="0">
                    <a:ea typeface="Cambria Math" panose="02040503050406030204" pitchFamily="18" charset="0"/>
                  </a:rPr>
                  <a:t> </a:t>
                </a:r>
                <a:endParaRPr lang="en-US" sz="2400" b="1"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a:solidFill>
                                <a:srgbClr val="2000FF"/>
                              </a:solidFill>
                              <a:latin typeface="Cambria Math" panose="02040503050406030204" pitchFamily="18" charset="0"/>
                              <a:ea typeface="Cambria Math" panose="02040503050406030204" pitchFamily="18" charset="0"/>
                            </a:rPr>
                            <m:t>𝒃𝒍𝒂𝒎𝒆</m:t>
                          </m:r>
                          <m:r>
                            <a:rPr lang="en-US" sz="2400" b="1" i="1">
                              <a:solidFill>
                                <a:srgbClr val="2000FF"/>
                              </a:solidFill>
                              <a:latin typeface="Cambria Math" panose="02040503050406030204" pitchFamily="18" charset="0"/>
                              <a:ea typeface="Cambria Math" panose="02040503050406030204" pitchFamily="18" charset="0"/>
                            </a:rPr>
                            <m:t>_</m:t>
                          </m:r>
                          <m:r>
                            <a:rPr lang="en-US" sz="2400" b="1" i="1">
                              <a:solidFill>
                                <a:srgbClr val="2000FF"/>
                              </a:solidFill>
                              <a:latin typeface="Cambria Math" panose="02040503050406030204" pitchFamily="18" charset="0"/>
                              <a:ea typeface="Cambria Math" panose="02040503050406030204" pitchFamily="18" charset="0"/>
                            </a:rPr>
                            <m:t>𝒇𝒓𝒆𝒆</m:t>
                          </m:r>
                        </m:e>
                        <m:sub>
                          <m:r>
                            <a:rPr lang="en-US" sz="2400" b="1" i="1" smtClean="0">
                              <a:solidFill>
                                <a:srgbClr val="2000FF"/>
                              </a:solidFill>
                              <a:latin typeface="Cambria Math" panose="02040503050406030204" pitchFamily="18" charset="0"/>
                              <a:ea typeface="Cambria Math" panose="02040503050406030204" pitchFamily="18" charset="0"/>
                            </a:rPr>
                            <m:t>𝒆𝒈𝒐</m:t>
                          </m:r>
                        </m:sub>
                      </m:sSub>
                    </m:oMath>
                  </m:oMathPara>
                </a14:m>
                <a:endParaRPr lang="en-US" sz="2400" dirty="0"/>
              </a:p>
            </p:txBody>
          </p:sp>
        </mc:Choice>
        <mc:Fallback xmlns="">
          <p:sp>
            <p:nvSpPr>
              <p:cNvPr id="62" name="TextBox 61">
                <a:extLst>
                  <a:ext uri="{FF2B5EF4-FFF2-40B4-BE49-F238E27FC236}">
                    <a16:creationId xmlns:a16="http://schemas.microsoft.com/office/drawing/2014/main" id="{9EE2867D-397D-8B6D-A572-D3DCC8A17481}"/>
                  </a:ext>
                </a:extLst>
              </p:cNvPr>
              <p:cNvSpPr txBox="1">
                <a:spLocks noRot="1" noChangeAspect="1" noMove="1" noResize="1" noEditPoints="1" noAdjustHandles="1" noChangeArrowheads="1" noChangeShapeType="1" noTextEdit="1"/>
              </p:cNvSpPr>
              <p:nvPr/>
            </p:nvSpPr>
            <p:spPr>
              <a:xfrm>
                <a:off x="2596295" y="4840370"/>
                <a:ext cx="6999410" cy="960071"/>
              </a:xfrm>
              <a:prstGeom prst="rect">
                <a:avLst/>
              </a:prstGeom>
              <a:blipFill>
                <a:blip r:embed="rId11"/>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054271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BFB0-9AAB-D0B6-616C-BCC94CD0648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27D5F0C-41B6-FC4D-CB05-C8031D65DE7D}"/>
              </a:ext>
            </a:extLst>
          </p:cNvPr>
          <p:cNvSpPr>
            <a:spLocks noGrp="1"/>
          </p:cNvSpPr>
          <p:nvPr>
            <p:ph sz="quarter" idx="1"/>
          </p:nvPr>
        </p:nvSpPr>
        <p:spPr>
          <a:xfrm>
            <a:off x="157507" y="1032691"/>
            <a:ext cx="11508922" cy="5225234"/>
          </a:xfrm>
        </p:spPr>
        <p:txBody>
          <a:bodyPr>
            <a:normAutofit/>
          </a:bodyPr>
          <a:lstStyle/>
          <a:p>
            <a:r>
              <a:rPr lang="en-US" altLang="ko-KR" dirty="0">
                <a:solidFill>
                  <a:schemeClr val="tx1">
                    <a:alpha val="50000"/>
                  </a:schemeClr>
                </a:solidFill>
              </a:rPr>
              <a:t>Definitions</a:t>
            </a:r>
          </a:p>
          <a:p>
            <a:r>
              <a:rPr lang="en-US" dirty="0">
                <a:solidFill>
                  <a:schemeClr val="tx1">
                    <a:alpha val="50000"/>
                  </a:schemeClr>
                </a:solidFill>
              </a:rPr>
              <a:t>Motion Planning Algorithm</a:t>
            </a:r>
          </a:p>
          <a:p>
            <a:r>
              <a:rPr lang="en-US" dirty="0">
                <a:solidFill>
                  <a:schemeClr val="tx1">
                    <a:alpha val="50000"/>
                  </a:schemeClr>
                </a:solidFill>
              </a:rPr>
              <a:t>Demonstrations</a:t>
            </a:r>
          </a:p>
          <a:p>
            <a:r>
              <a:rPr lang="en-US" dirty="0">
                <a:solidFill>
                  <a:schemeClr val="tx1">
                    <a:alpha val="49707"/>
                  </a:schemeClr>
                </a:solidFill>
              </a:rPr>
              <a:t>Proofs</a:t>
            </a:r>
          </a:p>
          <a:p>
            <a:pPr lvl="1"/>
            <a:r>
              <a:rPr lang="en-US" dirty="0">
                <a:solidFill>
                  <a:srgbClr val="002060">
                    <a:alpha val="50000"/>
                  </a:srgbClr>
                </a:solidFill>
              </a:rPr>
              <a:t>Safety Proof </a:t>
            </a:r>
          </a:p>
          <a:p>
            <a:pPr lvl="1"/>
            <a:r>
              <a:rPr lang="en-US" dirty="0">
                <a:solidFill>
                  <a:srgbClr val="002060">
                    <a:alpha val="50000"/>
                  </a:srgbClr>
                </a:solidFill>
              </a:rPr>
              <a:t>Blame Proof</a:t>
            </a:r>
          </a:p>
          <a:p>
            <a:r>
              <a:rPr lang="en-US" b="1" dirty="0"/>
              <a:t>Experimental results</a:t>
            </a:r>
          </a:p>
          <a:p>
            <a:pPr lvl="1"/>
            <a:r>
              <a:rPr lang="en-US" b="1" dirty="0"/>
              <a:t>Traffic Setup</a:t>
            </a:r>
          </a:p>
          <a:p>
            <a:pPr lvl="1"/>
            <a:r>
              <a:rPr lang="en-US" b="1" dirty="0"/>
              <a:t>Simulation</a:t>
            </a:r>
          </a:p>
          <a:p>
            <a:pPr lvl="1"/>
            <a:r>
              <a:rPr lang="en-US" b="1" dirty="0"/>
              <a:t>Safety</a:t>
            </a:r>
          </a:p>
          <a:p>
            <a:pPr lvl="1"/>
            <a:r>
              <a:rPr lang="en-US" b="1" dirty="0"/>
              <a:t>Efficiency</a:t>
            </a:r>
          </a:p>
        </p:txBody>
      </p:sp>
      <p:sp>
        <p:nvSpPr>
          <p:cNvPr id="4" name="Slide Number Placeholder 2">
            <a:extLst>
              <a:ext uri="{FF2B5EF4-FFF2-40B4-BE49-F238E27FC236}">
                <a16:creationId xmlns:a16="http://schemas.microsoft.com/office/drawing/2014/main" id="{23BB4469-6386-C1B9-C6C0-9449B4AB51F0}"/>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28</a:t>
            </a:fld>
            <a:endParaRPr lang="en-US" dirty="0"/>
          </a:p>
        </p:txBody>
      </p:sp>
    </p:spTree>
    <p:extLst>
      <p:ext uri="{BB962C8B-B14F-4D97-AF65-F5344CB8AC3E}">
        <p14:creationId xmlns:p14="http://schemas.microsoft.com/office/powerpoint/2010/main" val="1862038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50CA-DB6A-AE71-B66A-DADF46E6A31F}"/>
              </a:ext>
            </a:extLst>
          </p:cNvPr>
          <p:cNvSpPr>
            <a:spLocks noGrp="1"/>
          </p:cNvSpPr>
          <p:nvPr>
            <p:ph type="title"/>
          </p:nvPr>
        </p:nvSpPr>
        <p:spPr/>
        <p:txBody>
          <a:bodyPr/>
          <a:lstStyle/>
          <a:p>
            <a:r>
              <a:rPr lang="en-US" dirty="0"/>
              <a:t>Traffic Setup: Aggressive HVs + </a:t>
            </a:r>
            <a:r>
              <a:rPr lang="en-US" dirty="0" err="1"/>
              <a:t>BlaFT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E926C-B00B-A91A-B7F1-F96C60910FAB}"/>
                  </a:ext>
                </a:extLst>
              </p:cNvPr>
              <p:cNvSpPr>
                <a:spLocks noGrp="1"/>
              </p:cNvSpPr>
              <p:nvPr>
                <p:ph sz="quarter" idx="1"/>
              </p:nvPr>
            </p:nvSpPr>
            <p:spPr>
              <a:xfrm>
                <a:off x="157507" y="829493"/>
                <a:ext cx="10572767" cy="5840790"/>
              </a:xfrm>
            </p:spPr>
            <p:txBody>
              <a:bodyPr>
                <a:normAutofit/>
              </a:bodyPr>
              <a:lstStyle/>
              <a:p>
                <a:r>
                  <a:rPr lang="en-US" sz="2400" dirty="0"/>
                  <a:t>Vehicular parameters by naturalistic driving data [9]</a:t>
                </a:r>
              </a:p>
              <a:p>
                <a:endParaRPr lang="en-US" sz="2400" dirty="0"/>
              </a:p>
              <a:p>
                <a:endParaRPr lang="en-US" sz="2400" dirty="0"/>
              </a:p>
              <a:p>
                <a:pPr marL="0" indent="0">
                  <a:buNone/>
                </a:pPr>
                <a:endParaRPr lang="en-US" sz="1300" dirty="0"/>
              </a:p>
              <a:p>
                <a:pPr marL="274320" lvl="1" indent="0">
                  <a:buNone/>
                </a:pPr>
                <a:endParaRPr lang="en-US" sz="1200" dirty="0"/>
              </a:p>
              <a:p>
                <a:pPr lvl="1"/>
                <a:r>
                  <a:rPr lang="en-US" sz="2000" dirty="0"/>
                  <a:t>AV assumes other’s parameters to be the worst ones </a:t>
                </a:r>
                <a:r>
                  <a:rPr lang="en-US" sz="1800" dirty="0"/>
                  <a:t>(</a:t>
                </a:r>
                <a14:m>
                  <m:oMath xmlns:m="http://schemas.openxmlformats.org/officeDocument/2006/math">
                    <m:sSub>
                      <m:sSubPr>
                        <m:ctrlPr>
                          <a:rPr lang="en-US" sz="1800" b="1" i="1">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𝒂</m:t>
                            </m:r>
                          </m:e>
                        </m:acc>
                      </m:e>
                      <m:sub>
                        <m:r>
                          <a:rPr lang="en-US" sz="1800" b="1" i="1">
                            <a:latin typeface="Cambria Math" panose="02040503050406030204" pitchFamily="18" charset="0"/>
                          </a:rPr>
                          <m:t>𝒓𝒆𝒔</m:t>
                        </m:r>
                        <m:r>
                          <a:rPr lang="en-US" sz="1800" b="1" i="1">
                            <a:latin typeface="Cambria Math" panose="02040503050406030204" pitchFamily="18" charset="0"/>
                          </a:rPr>
                          <m:t>,</m:t>
                        </m:r>
                        <m:r>
                          <a:rPr lang="en-US" sz="1800" b="1" i="1">
                            <a:latin typeface="Cambria Math" panose="02040503050406030204" pitchFamily="18" charset="0"/>
                          </a:rPr>
                          <m:t>𝒅𝒆𝒄</m:t>
                        </m:r>
                        <m:r>
                          <a:rPr lang="en-US" sz="1800" b="1" i="1">
                            <a:latin typeface="Cambria Math" panose="02040503050406030204" pitchFamily="18" charset="0"/>
                          </a:rPr>
                          <m:t> </m:t>
                        </m:r>
                      </m:sub>
                    </m:sSub>
                  </m:oMath>
                </a14:m>
                <a:r>
                  <a:rPr lang="en-US" sz="1800" dirty="0"/>
                  <a:t>,</a:t>
                </a:r>
                <a:r>
                  <a:rPr lang="en-US" sz="1800" b="1" dirty="0"/>
                  <a:t> </a:t>
                </a:r>
                <a14:m>
                  <m:oMath xmlns:m="http://schemas.openxmlformats.org/officeDocument/2006/math">
                    <m:sSub>
                      <m:sSubPr>
                        <m:ctrlPr>
                          <a:rPr lang="en-US" sz="1800" b="1" i="1">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𝒂</m:t>
                            </m:r>
                          </m:e>
                        </m:acc>
                      </m:e>
                      <m:sub>
                        <m:r>
                          <a:rPr lang="en-US" sz="1800" b="1" i="1">
                            <a:latin typeface="Cambria Math" panose="02040503050406030204" pitchFamily="18" charset="0"/>
                          </a:rPr>
                          <m:t>𝒎𝒂𝒙</m:t>
                        </m:r>
                        <m:r>
                          <a:rPr lang="en-US" sz="1800" b="1" i="1">
                            <a:latin typeface="Cambria Math" panose="02040503050406030204" pitchFamily="18" charset="0"/>
                          </a:rPr>
                          <m:t>,</m:t>
                        </m:r>
                        <m:r>
                          <a:rPr lang="en-US" sz="1800" b="1" i="1">
                            <a:latin typeface="Cambria Math" panose="02040503050406030204" pitchFamily="18" charset="0"/>
                          </a:rPr>
                          <m:t>𝒂𝒄𝒄</m:t>
                        </m:r>
                        <m:r>
                          <a:rPr lang="en-US" sz="1800" b="1" i="1">
                            <a:latin typeface="Cambria Math" panose="02040503050406030204" pitchFamily="18" charset="0"/>
                          </a:rPr>
                          <m:t> </m:t>
                        </m:r>
                      </m:sub>
                    </m:sSub>
                  </m:oMath>
                </a14:m>
                <a:r>
                  <a:rPr lang="en-US" sz="1800" dirty="0"/>
                  <a:t>,</a:t>
                </a:r>
                <a:r>
                  <a:rPr lang="en-US" sz="1800" b="1" dirty="0"/>
                  <a:t> </a:t>
                </a:r>
                <a14:m>
                  <m:oMath xmlns:m="http://schemas.openxmlformats.org/officeDocument/2006/math">
                    <m:acc>
                      <m:accPr>
                        <m:chr m:val="̂"/>
                        <m:ctrlPr>
                          <a:rPr lang="en-US" sz="1800" b="1" i="1" dirty="0">
                            <a:latin typeface="Cambria Math" panose="02040503050406030204" pitchFamily="18" charset="0"/>
                          </a:rPr>
                        </m:ctrlPr>
                      </m:accPr>
                      <m:e>
                        <m:r>
                          <a:rPr lang="en-US" sz="1800" b="1" i="1" dirty="0">
                            <a:latin typeface="Cambria Math" panose="02040503050406030204" pitchFamily="18" charset="0"/>
                            <a:ea typeface="Cambria Math" panose="02040503050406030204" pitchFamily="18" charset="0"/>
                          </a:rPr>
                          <m:t>𝝆</m:t>
                        </m:r>
                      </m:e>
                    </m:acc>
                  </m:oMath>
                </a14:m>
                <a:r>
                  <a:rPr lang="en-US" sz="1800" dirty="0"/>
                  <a:t>)</a:t>
                </a:r>
              </a:p>
              <a:p>
                <a:r>
                  <a:rPr lang="en-US" sz="2400" dirty="0"/>
                  <a:t>Scenario</a:t>
                </a:r>
              </a:p>
              <a:p>
                <a:pPr lvl="1"/>
                <a:r>
                  <a:rPr lang="en-US" sz="2000" dirty="0"/>
                  <a:t>30 vehicles / 30 minutes / AV:HV = 0:30, 5:25,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25:5, 30:0</a:t>
                </a:r>
              </a:p>
              <a:p>
                <a:pPr lvl="1"/>
                <a:r>
                  <a:rPr lang="en-US" sz="2000" dirty="0"/>
                  <a:t>Road environment: t</a:t>
                </a:r>
                <a:r>
                  <a:rPr lang="en-US" altLang="ko-KR" sz="2000" dirty="0"/>
                  <a:t>wo 4-lane loops around the intersection</a:t>
                </a:r>
              </a:p>
              <a:p>
                <a:pPr lvl="2"/>
                <a:r>
                  <a:rPr lang="en-US" sz="2000" dirty="0"/>
                  <a:t>Lane width: 3.2m / Loop length: 1km</a:t>
                </a:r>
              </a:p>
              <a:p>
                <a:pPr lvl="1"/>
                <a:r>
                  <a:rPr lang="en-US" sz="2000" dirty="0"/>
                  <a:t>Maximum velocity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𝑚𝑎𝑥</m:t>
                        </m:r>
                      </m:sub>
                    </m:sSub>
                  </m:oMath>
                </a14:m>
                <a:r>
                  <a:rPr lang="en-US" sz="2000" dirty="0"/>
                  <a:t>): </a:t>
                </a:r>
                <a14:m>
                  <m:oMath xmlns:m="http://schemas.openxmlformats.org/officeDocument/2006/math">
                    <m:r>
                      <a:rPr lang="en-US" sz="2000" i="1" dirty="0">
                        <a:latin typeface="Cambria Math" panose="02040503050406030204" pitchFamily="18" charset="0"/>
                      </a:rPr>
                      <m:t>12</m:t>
                    </m:r>
                    <m:r>
                      <a:rPr lang="en-US" sz="2000" i="1" dirty="0">
                        <a:latin typeface="Cambria Math" panose="02040503050406030204" pitchFamily="18" charset="0"/>
                      </a:rPr>
                      <m:t>𝑚</m:t>
                    </m:r>
                    <m:r>
                      <a:rPr lang="en-US" sz="2000" i="1" dirty="0">
                        <a:latin typeface="Cambria Math" panose="02040503050406030204" pitchFamily="18" charset="0"/>
                      </a:rPr>
                      <m:t>/</m:t>
                    </m:r>
                    <m:r>
                      <a:rPr lang="en-US" sz="2000" i="1" dirty="0">
                        <a:latin typeface="Cambria Math" panose="02040503050406030204" pitchFamily="18" charset="0"/>
                      </a:rPr>
                      <m:t>𝑠</m:t>
                    </m:r>
                  </m:oMath>
                </a14:m>
                <a:r>
                  <a:rPr lang="en-US" sz="2000" dirty="0"/>
                  <a:t> (27</a:t>
                </a:r>
                <a14:m>
                  <m:oMath xmlns:m="http://schemas.openxmlformats.org/officeDocument/2006/math">
                    <m:r>
                      <a:rPr lang="en-US" sz="2000" i="1" dirty="0" smtClean="0">
                        <a:latin typeface="Cambria Math" panose="02040503050406030204" pitchFamily="18" charset="0"/>
                      </a:rPr>
                      <m:t>𝑚𝑝h</m:t>
                    </m:r>
                  </m:oMath>
                </a14:m>
                <a:r>
                  <a:rPr lang="en-US" sz="2000" dirty="0"/>
                  <a:t>), </a:t>
                </a:r>
                <a14:m>
                  <m:oMath xmlns:m="http://schemas.openxmlformats.org/officeDocument/2006/math">
                    <m:r>
                      <a:rPr lang="en-US" sz="2000" i="1" dirty="0">
                        <a:latin typeface="Cambria Math" panose="02040503050406030204" pitchFamily="18" charset="0"/>
                      </a:rPr>
                      <m:t>25</m:t>
                    </m:r>
                    <m:r>
                      <a:rPr lang="en-US" sz="2000" i="1" dirty="0">
                        <a:latin typeface="Cambria Math" panose="02040503050406030204" pitchFamily="18" charset="0"/>
                      </a:rPr>
                      <m:t>𝑚</m:t>
                    </m:r>
                    <m:r>
                      <a:rPr lang="en-US" sz="2000" i="1" dirty="0">
                        <a:latin typeface="Cambria Math" panose="02040503050406030204" pitchFamily="18" charset="0"/>
                      </a:rPr>
                      <m:t>/</m:t>
                    </m:r>
                    <m:r>
                      <a:rPr lang="en-US" sz="2000" i="1" dirty="0">
                        <a:latin typeface="Cambria Math" panose="02040503050406030204" pitchFamily="18" charset="0"/>
                      </a:rPr>
                      <m:t>𝑠</m:t>
                    </m:r>
                  </m:oMath>
                </a14:m>
                <a:r>
                  <a:rPr lang="en-US" sz="2000" dirty="0"/>
                  <a:t> (56</a:t>
                </a:r>
                <a14:m>
                  <m:oMath xmlns:m="http://schemas.openxmlformats.org/officeDocument/2006/math">
                    <m:r>
                      <a:rPr lang="en-US" sz="2000" i="1" dirty="0" smtClean="0">
                        <a:latin typeface="Cambria Math" panose="02040503050406030204" pitchFamily="18" charset="0"/>
                      </a:rPr>
                      <m:t>𝑚𝑝h</m:t>
                    </m:r>
                  </m:oMath>
                </a14:m>
                <a:r>
                  <a:rPr lang="en-US" sz="2000" dirty="0"/>
                  <a:t>)</a:t>
                </a:r>
              </a:p>
              <a:p>
                <a:pPr lvl="1"/>
                <a:r>
                  <a:rPr lang="en-US" sz="2000" dirty="0"/>
                  <a:t>HV’s velocity distribution: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𝐻𝑉</m:t>
                        </m:r>
                      </m:sub>
                    </m:sSub>
                    <m:r>
                      <a:rPr lang="en-US" sz="2000" i="1" dirty="0">
                        <a:latin typeface="Cambria Math" panose="02040503050406030204" pitchFamily="18" charset="0"/>
                      </a:rPr>
                      <m:t>~</m:t>
                    </m:r>
                    <m:r>
                      <a:rPr lang="en-US" sz="2000" i="1" dirty="0">
                        <a:latin typeface="Cambria Math" panose="02040503050406030204" pitchFamily="18" charset="0"/>
                      </a:rPr>
                      <m:t>𝑁</m:t>
                    </m:r>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𝑚𝑎𝑥</m:t>
                        </m:r>
                      </m:sub>
                    </m:sSub>
                    <m:r>
                      <a:rPr lang="en-US" sz="2000" i="1" dirty="0">
                        <a:latin typeface="Cambria Math" panose="02040503050406030204" pitchFamily="18" charset="0"/>
                      </a:rPr>
                      <m:t>,0.5)</m:t>
                    </m:r>
                  </m:oMath>
                </a14:m>
                <a:endParaRPr lang="en-US" sz="2400" dirty="0"/>
              </a:p>
              <a:p>
                <a:pPr lvl="1"/>
                <a:r>
                  <a:rPr lang="en-US" sz="2000" dirty="0"/>
                  <a:t>HV’s minimum safe distance:  </a:t>
                </a:r>
                <a14:m>
                  <m:oMath xmlns:m="http://schemas.openxmlformats.org/officeDocument/2006/math">
                    <m:r>
                      <a:rPr lang="en-US" sz="2000" i="1" dirty="0" smtClean="0">
                        <a:latin typeface="Cambria Math" panose="02040503050406030204" pitchFamily="18" charset="0"/>
                      </a:rPr>
                      <m:t>0</m:t>
                    </m:r>
                    <m:r>
                      <a:rPr lang="en-US" sz="2000" b="0" i="1" dirty="0" smtClean="0">
                        <a:latin typeface="Cambria Math" panose="02040503050406030204" pitchFamily="18" charset="0"/>
                      </a:rPr>
                      <m:t>~6</m:t>
                    </m:r>
                    <m:r>
                      <a:rPr lang="en-US" sz="2000" b="0" i="1" dirty="0" smtClean="0">
                        <a:latin typeface="Cambria Math" panose="02040503050406030204" pitchFamily="18" charset="0"/>
                      </a:rPr>
                      <m:t>𝑚</m:t>
                    </m:r>
                  </m:oMath>
                </a14:m>
                <a:endParaRPr lang="en-US" sz="2400" dirty="0"/>
              </a:p>
              <a:p>
                <a:endParaRPr lang="en-US" sz="2400" dirty="0"/>
              </a:p>
              <a:p>
                <a:endParaRPr lang="en-US" sz="2400" dirty="0"/>
              </a:p>
              <a:p>
                <a:pPr lvl="1"/>
                <a:endParaRPr lang="en-US" sz="2000" dirty="0"/>
              </a:p>
              <a:p>
                <a:pPr lvl="1"/>
                <a:endParaRPr lang="en-US" sz="2000" dirty="0"/>
              </a:p>
              <a:p>
                <a:pPr lvl="1"/>
                <a:endParaRPr lang="en-US" sz="2000" dirty="0"/>
              </a:p>
              <a:p>
                <a:pPr lvl="1"/>
                <a:endParaRPr lang="en-US" sz="2000" dirty="0"/>
              </a:p>
              <a:p>
                <a:pPr lvl="1"/>
                <a:endParaRPr lang="en-US" sz="2000" dirty="0"/>
              </a:p>
            </p:txBody>
          </p:sp>
        </mc:Choice>
        <mc:Fallback xmlns="">
          <p:sp>
            <p:nvSpPr>
              <p:cNvPr id="3" name="Content Placeholder 2">
                <a:extLst>
                  <a:ext uri="{FF2B5EF4-FFF2-40B4-BE49-F238E27FC236}">
                    <a16:creationId xmlns:a16="http://schemas.microsoft.com/office/drawing/2014/main" id="{64FE926C-B00B-A91A-B7F1-F96C60910FAB}"/>
                  </a:ext>
                </a:extLst>
              </p:cNvPr>
              <p:cNvSpPr>
                <a:spLocks noGrp="1" noRot="1" noChangeAspect="1" noMove="1" noResize="1" noEditPoints="1" noAdjustHandles="1" noChangeArrowheads="1" noChangeShapeType="1" noTextEdit="1"/>
              </p:cNvSpPr>
              <p:nvPr>
                <p:ph sz="quarter" idx="1"/>
              </p:nvPr>
            </p:nvSpPr>
            <p:spPr>
              <a:xfrm>
                <a:off x="157507" y="829493"/>
                <a:ext cx="10572767" cy="5840790"/>
              </a:xfrm>
              <a:blipFill>
                <a:blip r:embed="rId3"/>
                <a:stretch>
                  <a:fillRect l="-480" t="-868"/>
                </a:stretch>
              </a:blipFill>
            </p:spPr>
            <p:txBody>
              <a:bodyPr/>
              <a:lstStyle/>
              <a:p>
                <a:r>
                  <a:rPr lang="en-US">
                    <a:noFill/>
                  </a:rPr>
                  <a:t> </a:t>
                </a:r>
              </a:p>
            </p:txBody>
          </p:sp>
        </mc:Fallback>
      </mc:AlternateContent>
      <p:sp>
        <p:nvSpPr>
          <p:cNvPr id="8" name="Slide Number Placeholder 2">
            <a:extLst>
              <a:ext uri="{FF2B5EF4-FFF2-40B4-BE49-F238E27FC236}">
                <a16:creationId xmlns:a16="http://schemas.microsoft.com/office/drawing/2014/main" id="{E404A815-0D16-01DD-AB13-C7BF18349ECB}"/>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29</a:t>
            </a:fld>
            <a:endParaRPr lang="en-US" dirty="0"/>
          </a:p>
        </p:txBody>
      </p:sp>
      <p:sp>
        <p:nvSpPr>
          <p:cNvPr id="9" name="TextBox 8">
            <a:extLst>
              <a:ext uri="{FF2B5EF4-FFF2-40B4-BE49-F238E27FC236}">
                <a16:creationId xmlns:a16="http://schemas.microsoft.com/office/drawing/2014/main" id="{8F435B1D-A12C-4CDB-E5A1-396261849AD2}"/>
              </a:ext>
            </a:extLst>
          </p:cNvPr>
          <p:cNvSpPr txBox="1"/>
          <p:nvPr/>
        </p:nvSpPr>
        <p:spPr>
          <a:xfrm>
            <a:off x="1517532" y="6338389"/>
            <a:ext cx="10572767" cy="461665"/>
          </a:xfrm>
          <a:prstGeom prst="rect">
            <a:avLst/>
          </a:prstGeom>
          <a:noFill/>
        </p:spPr>
        <p:txBody>
          <a:bodyPr wrap="square" rtlCol="0">
            <a:spAutoFit/>
          </a:bodyPr>
          <a:lstStyle/>
          <a:p>
            <a:r>
              <a:rPr lang="en-US" sz="1200" dirty="0"/>
              <a:t>[9] Wishart, J., Como, S., Elli, M., Russo, B., </a:t>
            </a:r>
            <a:r>
              <a:rPr lang="en-US" sz="1200" dirty="0" err="1"/>
              <a:t>Weast</a:t>
            </a:r>
            <a:r>
              <a:rPr lang="en-US" sz="1200" dirty="0"/>
              <a:t>, J., </a:t>
            </a:r>
            <a:r>
              <a:rPr lang="en-US" sz="1200" dirty="0" err="1"/>
              <a:t>Altekar</a:t>
            </a:r>
            <a:r>
              <a:rPr lang="en-US" sz="1200" dirty="0"/>
              <a:t>, N., ... &amp; Chen, Y. (2020). Driving safety performance assessment metrics for ads-equipped vehicles. </a:t>
            </a:r>
            <a:r>
              <a:rPr lang="en-US" sz="1200" i="1" dirty="0"/>
              <a:t>SAE Technical Paper</a:t>
            </a:r>
            <a:r>
              <a:rPr lang="en-US" sz="1200" dirty="0"/>
              <a:t>, </a:t>
            </a:r>
            <a:r>
              <a:rPr lang="en-US" sz="1200" i="1" dirty="0"/>
              <a:t>2</a:t>
            </a:r>
            <a:r>
              <a:rPr lang="en-US" sz="1200" dirty="0"/>
              <a:t>(2020-01-1206).</a:t>
            </a:r>
          </a:p>
        </p:txBody>
      </p:sp>
      <mc:AlternateContent xmlns:mc="http://schemas.openxmlformats.org/markup-compatibility/2006" xmlns:a14="http://schemas.microsoft.com/office/drawing/2010/main">
        <mc:Choice Requires="a14">
          <p:graphicFrame>
            <p:nvGraphicFramePr>
              <p:cNvPr id="7" name="Table 9">
                <a:extLst>
                  <a:ext uri="{FF2B5EF4-FFF2-40B4-BE49-F238E27FC236}">
                    <a16:creationId xmlns:a16="http://schemas.microsoft.com/office/drawing/2014/main" id="{943EC47F-4B99-4375-87D7-725E16EB7511}"/>
                  </a:ext>
                </a:extLst>
              </p:cNvPr>
              <p:cNvGraphicFramePr>
                <a:graphicFrameLocks noGrp="1"/>
              </p:cNvGraphicFramePr>
              <p:nvPr>
                <p:extLst>
                  <p:ext uri="{D42A27DB-BD31-4B8C-83A1-F6EECF244321}">
                    <p14:modId xmlns:p14="http://schemas.microsoft.com/office/powerpoint/2010/main" val="549625395"/>
                  </p:ext>
                </p:extLst>
              </p:nvPr>
            </p:nvGraphicFramePr>
            <p:xfrm>
              <a:off x="541259" y="1278275"/>
              <a:ext cx="7718206" cy="1456286"/>
            </p:xfrm>
            <a:graphic>
              <a:graphicData uri="http://schemas.openxmlformats.org/drawingml/2006/table">
                <a:tbl>
                  <a:tblPr firstRow="1" bandRow="1"/>
                  <a:tblGrid>
                    <a:gridCol w="911982">
                      <a:extLst>
                        <a:ext uri="{9D8B030D-6E8A-4147-A177-3AD203B41FA5}">
                          <a16:colId xmlns:a16="http://schemas.microsoft.com/office/drawing/2014/main" val="1681728015"/>
                        </a:ext>
                      </a:extLst>
                    </a:gridCol>
                    <a:gridCol w="1665514">
                      <a:extLst>
                        <a:ext uri="{9D8B030D-6E8A-4147-A177-3AD203B41FA5}">
                          <a16:colId xmlns:a16="http://schemas.microsoft.com/office/drawing/2014/main" val="2392438022"/>
                        </a:ext>
                      </a:extLst>
                    </a:gridCol>
                    <a:gridCol w="1763486">
                      <a:extLst>
                        <a:ext uri="{9D8B030D-6E8A-4147-A177-3AD203B41FA5}">
                          <a16:colId xmlns:a16="http://schemas.microsoft.com/office/drawing/2014/main" val="2669091342"/>
                        </a:ext>
                      </a:extLst>
                    </a:gridCol>
                    <a:gridCol w="1119480">
                      <a:extLst>
                        <a:ext uri="{9D8B030D-6E8A-4147-A177-3AD203B41FA5}">
                          <a16:colId xmlns:a16="http://schemas.microsoft.com/office/drawing/2014/main" val="4138630067"/>
                        </a:ext>
                      </a:extLst>
                    </a:gridCol>
                    <a:gridCol w="1221550">
                      <a:extLst>
                        <a:ext uri="{9D8B030D-6E8A-4147-A177-3AD203B41FA5}">
                          <a16:colId xmlns:a16="http://schemas.microsoft.com/office/drawing/2014/main" val="27297058"/>
                        </a:ext>
                      </a:extLst>
                    </a:gridCol>
                    <a:gridCol w="1036194">
                      <a:extLst>
                        <a:ext uri="{9D8B030D-6E8A-4147-A177-3AD203B41FA5}">
                          <a16:colId xmlns:a16="http://schemas.microsoft.com/office/drawing/2014/main" val="3877911230"/>
                        </a:ext>
                      </a:extLst>
                    </a:gridCol>
                  </a:tblGrid>
                  <a:tr h="518178">
                    <a:tc>
                      <a:txBody>
                        <a:bodyPr/>
                        <a:lstStyle/>
                        <a:p>
                          <a:pPr algn="ctr"/>
                          <a:endParaRPr lang="en-US" sz="1600" b="0" dirty="0"/>
                        </a:p>
                      </a:txBody>
                      <a:tcPr anchor="ctr"/>
                    </a:tc>
                    <a:tc>
                      <a:txBody>
                        <a:bodyPr/>
                        <a:lstStyle/>
                        <a:p>
                          <a:pPr algn="ct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𝒓𝒆𝒔</m:t>
                                  </m:r>
                                  <m:r>
                                    <a:rPr lang="en-US" sz="1600" b="1" i="1" smtClean="0">
                                      <a:latin typeface="Cambria Math" panose="02040503050406030204" pitchFamily="18" charset="0"/>
                                    </a:rPr>
                                    <m:t>,</m:t>
                                  </m:r>
                                  <m:r>
                                    <a:rPr lang="en-US" sz="1600" b="1" i="1" smtClean="0">
                                      <a:latin typeface="Cambria Math" panose="02040503050406030204" pitchFamily="18" charset="0"/>
                                    </a:rPr>
                                    <m:t>𝒅𝒆𝒄</m:t>
                                  </m:r>
                                  <m:r>
                                    <a:rPr lang="en-US" sz="1600" b="1" i="1" smtClean="0">
                                      <a:latin typeface="Cambria Math" panose="02040503050406030204" pitchFamily="18" charset="0"/>
                                    </a:rPr>
                                    <m:t> </m:t>
                                  </m:r>
                                </m:sub>
                              </m:sSub>
                            </m:oMath>
                          </a14:m>
                          <a:r>
                            <a:rPr lang="en-US" altLang="ko-KR" sz="1600" b="0" dirty="0"/>
                            <a:t>(</a:t>
                          </a:r>
                          <a14:m>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𝒂</m:t>
                                      </m:r>
                                    </m:e>
                                  </m:acc>
                                </m:e>
                                <m:sub>
                                  <m:r>
                                    <a:rPr lang="en-US" sz="1600" b="1" i="1" smtClean="0">
                                      <a:latin typeface="Cambria Math" panose="02040503050406030204" pitchFamily="18" charset="0"/>
                                    </a:rPr>
                                    <m:t>𝒓𝒆𝒔</m:t>
                                  </m:r>
                                  <m:r>
                                    <a:rPr lang="en-US" sz="1600" b="1" i="1" smtClean="0">
                                      <a:latin typeface="Cambria Math" panose="02040503050406030204" pitchFamily="18" charset="0"/>
                                    </a:rPr>
                                    <m:t>,</m:t>
                                  </m:r>
                                  <m:r>
                                    <a:rPr lang="en-US" sz="1600" b="1" i="1" smtClean="0">
                                      <a:latin typeface="Cambria Math" panose="02040503050406030204" pitchFamily="18" charset="0"/>
                                    </a:rPr>
                                    <m:t>𝒅𝒆𝒄</m:t>
                                  </m:r>
                                  <m:r>
                                    <a:rPr lang="en-US" sz="1600" b="1" i="1" smtClean="0">
                                      <a:latin typeface="Cambria Math" panose="02040503050406030204" pitchFamily="18" charset="0"/>
                                    </a:rPr>
                                    <m:t> </m:t>
                                  </m:r>
                                </m:sub>
                              </m:sSub>
                            </m:oMath>
                          </a14:m>
                          <a:r>
                            <a:rPr lang="en-US" altLang="ko-KR" sz="1600" b="0" dirty="0"/>
                            <a:t>)</a:t>
                          </a:r>
                          <a:endParaRPr lang="en-US" sz="1600" b="0" dirty="0"/>
                        </a:p>
                        <a:p>
                          <a:pPr algn="ctr"/>
                          <a:r>
                            <a:rPr lang="en-US" sz="1200" b="0" dirty="0"/>
                            <a:t>[</a:t>
                          </a:r>
                          <a14:m>
                            <m:oMath xmlns:m="http://schemas.openxmlformats.org/officeDocument/2006/math">
                              <m:f>
                                <m:fPr>
                                  <m:type m:val="lin"/>
                                  <m:ctrlPr>
                                    <a:rPr lang="en-US" sz="1200" b="0" i="1" dirty="0" smtClean="0">
                                      <a:latin typeface="Cambria Math" panose="02040503050406030204" pitchFamily="18" charset="0"/>
                                    </a:rPr>
                                  </m:ctrlPr>
                                </m:fPr>
                                <m:num>
                                  <m:r>
                                    <a:rPr lang="en-US" sz="1200" b="0" i="1" dirty="0" smtClean="0">
                                      <a:latin typeface="Cambria Math" panose="02040503050406030204" pitchFamily="18" charset="0"/>
                                    </a:rPr>
                                    <m:t>𝑚</m:t>
                                  </m:r>
                                </m:num>
                                <m:den>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𝑠</m:t>
                                      </m:r>
                                    </m:e>
                                    <m:sup>
                                      <m:r>
                                        <a:rPr lang="en-US" sz="1200" b="0" i="1" dirty="0" smtClean="0">
                                          <a:latin typeface="Cambria Math" panose="02040503050406030204" pitchFamily="18" charset="0"/>
                                        </a:rPr>
                                        <m:t>2</m:t>
                                      </m:r>
                                    </m:sup>
                                  </m:sSup>
                                </m:den>
                              </m:f>
                            </m:oMath>
                          </a14:m>
                          <a:r>
                            <a:rPr lang="en-US" sz="1200" b="0" dirty="0"/>
                            <a:t>]</a:t>
                          </a:r>
                        </a:p>
                      </a:txBody>
                      <a:tcPr anchor="ctr"/>
                    </a:tc>
                    <a:tc>
                      <a:txBody>
                        <a:bodyPr/>
                        <a:lstStyle/>
                        <a:p>
                          <a:pPr algn="ct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𝒎𝒂𝒙</m:t>
                                  </m:r>
                                  <m:r>
                                    <a:rPr lang="en-US" sz="1600" b="1" i="1" smtClean="0">
                                      <a:latin typeface="Cambria Math" panose="02040503050406030204" pitchFamily="18" charset="0"/>
                                    </a:rPr>
                                    <m:t>,</m:t>
                                  </m:r>
                                  <m:r>
                                    <a:rPr lang="en-US" sz="1600" b="1" i="1" smtClean="0">
                                      <a:latin typeface="Cambria Math" panose="02040503050406030204" pitchFamily="18" charset="0"/>
                                    </a:rPr>
                                    <m:t>𝒂𝒄𝒄</m:t>
                                  </m:r>
                                  <m:r>
                                    <a:rPr lang="en-US" sz="1600" b="1" i="1" smtClean="0">
                                      <a:latin typeface="Cambria Math" panose="02040503050406030204" pitchFamily="18" charset="0"/>
                                    </a:rPr>
                                    <m:t> </m:t>
                                  </m:r>
                                </m:sub>
                              </m:sSub>
                            </m:oMath>
                          </a14:m>
                          <a:r>
                            <a:rPr lang="en-US" altLang="ko-KR" sz="1600" b="0" dirty="0"/>
                            <a:t>(</a:t>
                          </a:r>
                          <a14:m>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𝒂</m:t>
                                      </m:r>
                                    </m:e>
                                  </m:acc>
                                </m:e>
                                <m:sub>
                                  <m:r>
                                    <a:rPr lang="en-US" sz="1600" b="1" i="1" smtClean="0">
                                      <a:latin typeface="Cambria Math" panose="02040503050406030204" pitchFamily="18" charset="0"/>
                                    </a:rPr>
                                    <m:t>𝒎𝒂𝒙</m:t>
                                  </m:r>
                                  <m:r>
                                    <a:rPr lang="en-US" sz="1600" b="1" i="1" smtClean="0">
                                      <a:latin typeface="Cambria Math" panose="02040503050406030204" pitchFamily="18" charset="0"/>
                                    </a:rPr>
                                    <m:t>,</m:t>
                                  </m:r>
                                  <m:r>
                                    <a:rPr lang="en-US" sz="1600" b="1" i="1" smtClean="0">
                                      <a:latin typeface="Cambria Math" panose="02040503050406030204" pitchFamily="18" charset="0"/>
                                    </a:rPr>
                                    <m:t>𝒂𝒄𝒄</m:t>
                                  </m:r>
                                  <m:r>
                                    <a:rPr lang="en-US" sz="1600" b="1" i="1" smtClean="0">
                                      <a:latin typeface="Cambria Math" panose="02040503050406030204" pitchFamily="18" charset="0"/>
                                    </a:rPr>
                                    <m:t> </m:t>
                                  </m:r>
                                </m:sub>
                              </m:sSub>
                            </m:oMath>
                          </a14:m>
                          <a:r>
                            <a:rPr lang="en-US" altLang="ko-KR" sz="1600" b="0" dirty="0"/>
                            <a:t>)</a:t>
                          </a:r>
                          <a:endParaRPr lang="en-US" sz="1600" b="0" dirty="0"/>
                        </a:p>
                        <a:p>
                          <a:pPr algn="ctr"/>
                          <a:r>
                            <a:rPr lang="en-US" sz="1200" b="0" dirty="0"/>
                            <a:t>[</a:t>
                          </a:r>
                          <a14:m>
                            <m:oMath xmlns:m="http://schemas.openxmlformats.org/officeDocument/2006/math">
                              <m:f>
                                <m:fPr>
                                  <m:type m:val="lin"/>
                                  <m:ctrlPr>
                                    <a:rPr lang="en-US" sz="1200" b="0" i="1" dirty="0" smtClean="0">
                                      <a:latin typeface="Cambria Math" panose="02040503050406030204" pitchFamily="18" charset="0"/>
                                    </a:rPr>
                                  </m:ctrlPr>
                                </m:fPr>
                                <m:num>
                                  <m:r>
                                    <a:rPr lang="en-US" sz="1200" b="0" i="1" dirty="0" smtClean="0">
                                      <a:latin typeface="Cambria Math" panose="02040503050406030204" pitchFamily="18" charset="0"/>
                                    </a:rPr>
                                    <m:t>𝑚</m:t>
                                  </m:r>
                                </m:num>
                                <m:den>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𝑠</m:t>
                                      </m:r>
                                    </m:e>
                                    <m:sup>
                                      <m:r>
                                        <a:rPr lang="en-US" sz="1200" b="0" i="1" dirty="0" smtClean="0">
                                          <a:latin typeface="Cambria Math" panose="02040503050406030204" pitchFamily="18" charset="0"/>
                                        </a:rPr>
                                        <m:t>2</m:t>
                                      </m:r>
                                    </m:sup>
                                  </m:sSup>
                                </m:den>
                              </m:f>
                            </m:oMath>
                          </a14:m>
                          <a:r>
                            <a:rPr lang="en-US" sz="1200" b="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600" b="1" i="1" smtClean="0">
                                  <a:latin typeface="Cambria Math" panose="02040503050406030204" pitchFamily="18" charset="0"/>
                                  <a:ea typeface="Cambria Math" panose="02040503050406030204" pitchFamily="18" charset="0"/>
                                </a:rPr>
                                <m:t>𝝆</m:t>
                              </m:r>
                            </m:oMath>
                          </a14:m>
                          <a:r>
                            <a:rPr lang="en-US" sz="1600" b="1" dirty="0"/>
                            <a:t> (</a:t>
                          </a:r>
                          <a14:m>
                            <m:oMath xmlns:m="http://schemas.openxmlformats.org/officeDocument/2006/math">
                              <m:acc>
                                <m:accPr>
                                  <m:chr m:val="̂"/>
                                  <m:ctrlPr>
                                    <a:rPr lang="en-US" sz="1600" b="1" i="1" dirty="0" smtClean="0">
                                      <a:latin typeface="Cambria Math" panose="02040503050406030204" pitchFamily="18" charset="0"/>
                                    </a:rPr>
                                  </m:ctrlPr>
                                </m:accPr>
                                <m:e>
                                  <m:r>
                                    <a:rPr lang="en-US" sz="1600" b="1" i="1" dirty="0" smtClean="0">
                                      <a:latin typeface="Cambria Math" panose="02040503050406030204" pitchFamily="18" charset="0"/>
                                      <a:ea typeface="Cambria Math" panose="02040503050406030204" pitchFamily="18" charset="0"/>
                                    </a:rPr>
                                    <m:t>𝝆</m:t>
                                  </m:r>
                                </m:e>
                              </m:acc>
                            </m:oMath>
                          </a14:m>
                          <a:r>
                            <a:rPr lang="en-US" sz="1600" b="1"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t>[</a:t>
                          </a:r>
                          <a14:m>
                            <m:oMath xmlns:m="http://schemas.openxmlformats.org/officeDocument/2006/math">
                              <m:r>
                                <a:rPr lang="en-US" sz="1200" b="0" i="1" dirty="0" smtClean="0">
                                  <a:latin typeface="Cambria Math" panose="02040503050406030204" pitchFamily="18" charset="0"/>
                                </a:rPr>
                                <m:t>𝑠</m:t>
                              </m:r>
                            </m:oMath>
                          </a14:m>
                          <a:r>
                            <a:rPr lang="en-US" sz="1200" b="0" dirty="0"/>
                            <a:t>]</a:t>
                          </a:r>
                          <a:endParaRPr lang="en-US" sz="1200" b="1"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𝒎𝒂𝒙</m:t>
                                    </m:r>
                                    <m:r>
                                      <a:rPr lang="en-US" sz="1600" b="1" i="1" smtClean="0">
                                        <a:latin typeface="Cambria Math" panose="02040503050406030204" pitchFamily="18" charset="0"/>
                                      </a:rPr>
                                      <m:t>,</m:t>
                                    </m:r>
                                    <m:r>
                                      <a:rPr lang="en-US" sz="1600" b="1" i="1" smtClean="0">
                                        <a:latin typeface="Cambria Math" panose="02040503050406030204" pitchFamily="18" charset="0"/>
                                      </a:rPr>
                                      <m:t>𝒅𝒆𝒄</m:t>
                                    </m:r>
                                    <m:r>
                                      <a:rPr lang="en-US" sz="1600" b="1" i="1" smtClean="0">
                                        <a:latin typeface="Cambria Math" panose="02040503050406030204" pitchFamily="18" charset="0"/>
                                      </a:rPr>
                                      <m:t> </m:t>
                                    </m:r>
                                  </m:sub>
                                </m:sSub>
                              </m:oMath>
                            </m:oMathPara>
                          </a14:m>
                          <a:endParaRPr lang="en-US" sz="1600" b="0" dirty="0"/>
                        </a:p>
                        <a:p>
                          <a:pPr algn="ctr"/>
                          <a:r>
                            <a:rPr lang="en-US" sz="1200" b="0" dirty="0"/>
                            <a:t>[</a:t>
                          </a:r>
                          <a14:m>
                            <m:oMath xmlns:m="http://schemas.openxmlformats.org/officeDocument/2006/math">
                              <m:f>
                                <m:fPr>
                                  <m:type m:val="lin"/>
                                  <m:ctrlPr>
                                    <a:rPr lang="en-US" sz="1200" b="0" i="1" dirty="0" smtClean="0">
                                      <a:latin typeface="Cambria Math" panose="02040503050406030204" pitchFamily="18" charset="0"/>
                                    </a:rPr>
                                  </m:ctrlPr>
                                </m:fPr>
                                <m:num>
                                  <m:r>
                                    <a:rPr lang="en-US" sz="1200" b="0" i="1" dirty="0" smtClean="0">
                                      <a:latin typeface="Cambria Math" panose="02040503050406030204" pitchFamily="18" charset="0"/>
                                    </a:rPr>
                                    <m:t>𝑚</m:t>
                                  </m:r>
                                </m:num>
                                <m:den>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𝑠</m:t>
                                      </m:r>
                                    </m:e>
                                    <m:sup>
                                      <m:r>
                                        <a:rPr lang="en-US" sz="1200" b="0" i="1" dirty="0" smtClean="0">
                                          <a:latin typeface="Cambria Math" panose="02040503050406030204" pitchFamily="18" charset="0"/>
                                        </a:rPr>
                                        <m:t>2</m:t>
                                      </m:r>
                                    </m:sup>
                                  </m:sSup>
                                </m:den>
                              </m:f>
                            </m:oMath>
                          </a14:m>
                          <a:r>
                            <a:rPr lang="en-US" sz="1200" b="0" dirty="0"/>
                            <a:t>]</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𝒍</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𝒘</m:t>
                                </m:r>
                                <m:r>
                                  <a:rPr lang="en-US" sz="1600" b="1" i="0" smtClean="0">
                                    <a:latin typeface="Cambria Math" panose="02040503050406030204" pitchFamily="18" charset="0"/>
                                    <a:ea typeface="Cambria Math" panose="02040503050406030204" pitchFamily="18" charset="0"/>
                                  </a:rPr>
                                  <m:t> </m:t>
                                </m:r>
                              </m:oMath>
                            </m:oMathPara>
                          </a14:m>
                          <a:endParaRPr lang="en-US" sz="1600" b="0" dirty="0"/>
                        </a:p>
                        <a:p>
                          <a:pPr algn="ctr"/>
                          <a:r>
                            <a:rPr lang="en-US" sz="1200" b="0" dirty="0"/>
                            <a:t>[</a:t>
                          </a:r>
                          <a14:m>
                            <m:oMath xmlns:m="http://schemas.openxmlformats.org/officeDocument/2006/math">
                              <m:r>
                                <a:rPr lang="en-US" sz="1200" b="0" i="1" dirty="0" smtClean="0">
                                  <a:latin typeface="Cambria Math" panose="02040503050406030204" pitchFamily="18" charset="0"/>
                                </a:rPr>
                                <m:t>𝑚</m:t>
                              </m:r>
                              <m:r>
                                <a:rPr lang="en-US" sz="1200" b="0" i="1" dirty="0" smtClean="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𝑚</m:t>
                              </m:r>
                            </m:oMath>
                          </a14:m>
                          <a:r>
                            <a:rPr lang="en-US" sz="1200" b="0" dirty="0"/>
                            <a:t>]</a:t>
                          </a:r>
                          <a:endParaRPr lang="en-US" sz="1200" b="1" dirty="0"/>
                        </a:p>
                      </a:txBody>
                      <a:tcPr anchor="ctr"/>
                    </a:tc>
                    <a:extLst>
                      <a:ext uri="{0D108BD9-81ED-4DB2-BD59-A6C34878D82A}">
                        <a16:rowId xmlns:a16="http://schemas.microsoft.com/office/drawing/2014/main" val="2711213804"/>
                      </a:ext>
                    </a:extLst>
                  </a:tr>
                  <a:tr h="348338">
                    <a:tc>
                      <a:txBody>
                        <a:bodyPr/>
                        <a:lstStyle/>
                        <a:p>
                          <a:pPr algn="ctr"/>
                          <a:r>
                            <a:rPr lang="en-US" sz="1600" dirty="0"/>
                            <a:t>AV</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solidFill>
                                      <a:srgbClr val="2000FF"/>
                                    </a:solidFill>
                                    <a:latin typeface="Cambria Math" panose="02040503050406030204" pitchFamily="18" charset="0"/>
                                  </a:rPr>
                                  <m:t>𝟐</m:t>
                                </m:r>
                                <m:r>
                                  <a:rPr lang="en-US" sz="1600" b="1" i="1" smtClean="0">
                                    <a:solidFill>
                                      <a:srgbClr val="2000FF"/>
                                    </a:solidFill>
                                    <a:latin typeface="Cambria Math" panose="02040503050406030204" pitchFamily="18" charset="0"/>
                                  </a:rPr>
                                  <m:t>.</m:t>
                                </m:r>
                                <m:r>
                                  <a:rPr lang="en-US" sz="1600" b="1" i="1" smtClean="0">
                                    <a:solidFill>
                                      <a:srgbClr val="2000FF"/>
                                    </a:solidFill>
                                    <a:latin typeface="Cambria Math" panose="02040503050406030204" pitchFamily="18" charset="0"/>
                                  </a:rPr>
                                  <m:t>𝟎</m:t>
                                </m:r>
                                <m:r>
                                  <a:rPr lang="en-US" sz="1600" b="1" i="1" smtClean="0">
                                    <a:solidFill>
                                      <a:srgbClr val="2000FF"/>
                                    </a:solidFill>
                                    <a:latin typeface="Cambria Math" panose="02040503050406030204" pitchFamily="18" charset="0"/>
                                  </a:rPr>
                                  <m:t>~</m:t>
                                </m:r>
                                <m:r>
                                  <a:rPr lang="en-US" sz="1600" b="1" i="1" smtClean="0">
                                    <a:solidFill>
                                      <a:srgbClr val="2000FF"/>
                                    </a:solidFill>
                                    <a:latin typeface="Cambria Math" panose="02040503050406030204" pitchFamily="18" charset="0"/>
                                  </a:rPr>
                                  <m:t>𝟕</m:t>
                                </m:r>
                                <m:r>
                                  <a:rPr lang="en-US" sz="1600" b="1" i="1" smtClean="0">
                                    <a:solidFill>
                                      <a:srgbClr val="2000FF"/>
                                    </a:solidFill>
                                    <a:latin typeface="Cambria Math" panose="02040503050406030204" pitchFamily="18" charset="0"/>
                                  </a:rPr>
                                  <m:t>.</m:t>
                                </m:r>
                                <m:r>
                                  <a:rPr lang="en-US" sz="1600" b="1" i="1" smtClean="0">
                                    <a:solidFill>
                                      <a:srgbClr val="2000FF"/>
                                    </a:solidFill>
                                    <a:latin typeface="Cambria Math" panose="02040503050406030204" pitchFamily="18" charset="0"/>
                                  </a:rPr>
                                  <m:t>𝟎</m:t>
                                </m:r>
                              </m:oMath>
                            </m:oMathPara>
                          </a14:m>
                          <a:endParaRPr lang="en-US" sz="1600" b="1" dirty="0">
                            <a:solidFill>
                              <a:srgbClr val="2000FF"/>
                            </a:solidFill>
                          </a:endParaRPr>
                        </a:p>
                      </a:txBody>
                      <a:tcPr anchor="ctr"/>
                    </a:tc>
                    <a:tc rowSpan="2">
                      <a:txBody>
                        <a:bodyPr/>
                        <a:lstStyle/>
                        <a:p>
                          <a:pPr algn="ctr"/>
                          <a14:m>
                            <m:oMath xmlns:m="http://schemas.openxmlformats.org/officeDocument/2006/math">
                              <m:r>
                                <a:rPr lang="en-US" sz="1600" b="0" i="0" smtClean="0">
                                  <a:latin typeface="Cambria Math" panose="02040503050406030204" pitchFamily="18" charset="0"/>
                                </a:rPr>
                                <m:t>1.8</m:t>
                              </m:r>
                            </m:oMath>
                          </a14:m>
                          <a:r>
                            <a:rPr lang="ko-KR" altLang="en-US" sz="1600" dirty="0"/>
                            <a:t> </a:t>
                          </a:r>
                          <a:r>
                            <a:rPr lang="en-US" altLang="ko-KR" sz="1600" dirty="0"/>
                            <a:t>(</a:t>
                          </a:r>
                          <a14:m>
                            <m:oMath xmlns:m="http://schemas.openxmlformats.org/officeDocument/2006/math">
                              <m:r>
                                <a:rPr lang="en-US" altLang="ko-KR" sz="1600" i="1" dirty="0" smtClean="0">
                                  <a:latin typeface="Cambria Math" panose="02040503050406030204" pitchFamily="18" charset="0"/>
                                </a:rPr>
                                <m:t>4</m:t>
                              </m:r>
                              <m:r>
                                <a:rPr lang="en-US" altLang="ko-KR" sz="1600" b="0" i="1" dirty="0" smtClean="0">
                                  <a:latin typeface="Cambria Math" panose="02040503050406030204" pitchFamily="18" charset="0"/>
                                </a:rPr>
                                <m:t>.1</m:t>
                              </m:r>
                            </m:oMath>
                          </a14:m>
                          <a:r>
                            <a:rPr lang="en-US" altLang="ko-KR" sz="1600" dirty="0"/>
                            <a:t>)</a:t>
                          </a:r>
                          <a:endParaRPr lang="en-US" sz="1600" dirty="0"/>
                        </a:p>
                      </a:txBody>
                      <a:tcPr marL="100584" marR="100584" anchor="ct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0.1</m:t>
                                </m:r>
                              </m:oMath>
                            </m:oMathPara>
                          </a14:m>
                          <a:endParaRPr 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m:t>
                                </m:r>
                                <m:r>
                                  <a:rPr lang="en-US" sz="1600" b="0" i="1" dirty="0" smtClean="0">
                                    <a:latin typeface="Cambria Math" panose="02040503050406030204" pitchFamily="18" charset="0"/>
                                  </a:rPr>
                                  <m:t>.0</m:t>
                                </m:r>
                              </m:oMath>
                            </m:oMathPara>
                          </a14:m>
                          <a:endParaRPr lang="en-US" sz="1600" dirty="0"/>
                        </a:p>
                      </a:txBody>
                      <a:tcPr marL="100584" marR="100584"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600" dirty="0" smtClean="0">
                                  <a:latin typeface="Cambria Math" panose="02040503050406030204" pitchFamily="18" charset="0"/>
                                </a:rPr>
                                <m:t>5</m:t>
                              </m:r>
                              <m:r>
                                <a:rPr lang="en-US" sz="1600">
                                  <a:latin typeface="Cambria Math" panose="02040503050406030204" pitchFamily="18" charset="0"/>
                                </a:rPr>
                                <m:t>.0</m:t>
                              </m:r>
                            </m:oMath>
                          </a14:m>
                          <a:r>
                            <a:rPr lang="en-US" sz="1600" dirty="0"/>
                            <a:t>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r>
                                <a:rPr lang="en-US" sz="1600" b="0" i="0" smtClean="0">
                                  <a:latin typeface="Cambria Math" panose="02040503050406030204" pitchFamily="18" charset="0"/>
                                </a:rPr>
                                <m:t>1.8</m:t>
                              </m:r>
                            </m:oMath>
                          </a14:m>
                          <a:endParaRPr lang="en-US" sz="1600" dirty="0"/>
                        </a:p>
                      </a:txBody>
                      <a:tcPr marL="100584" marR="100584" anchor="ctr"/>
                    </a:tc>
                    <a:extLst>
                      <a:ext uri="{0D108BD9-81ED-4DB2-BD59-A6C34878D82A}">
                        <a16:rowId xmlns:a16="http://schemas.microsoft.com/office/drawing/2014/main" val="673011755"/>
                      </a:ext>
                    </a:extLst>
                  </a:tr>
                  <a:tr h="561035">
                    <a:tc>
                      <a:txBody>
                        <a:bodyPr/>
                        <a:lstStyle/>
                        <a:p>
                          <a:pPr algn="ctr"/>
                          <a:r>
                            <a:rPr lang="en-US" sz="1600" dirty="0"/>
                            <a:t>HV (sensing)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600" b="0" i="1" smtClean="0">
                                  <a:latin typeface="Cambria Math" panose="02040503050406030204" pitchFamily="18" charset="0"/>
                                </a:rPr>
                                <m:t>3.6</m:t>
                              </m:r>
                            </m:oMath>
                          </a14:m>
                          <a:r>
                            <a:rPr lang="ko-KR" altLang="en-US" sz="1600" dirty="0"/>
                            <a:t> </a:t>
                          </a:r>
                          <a:r>
                            <a:rPr lang="en-US" altLang="ko-KR" sz="1600" dirty="0"/>
                            <a:t>(</a:t>
                          </a:r>
                          <a14:m>
                            <m:oMath xmlns:m="http://schemas.openxmlformats.org/officeDocument/2006/math">
                              <m:r>
                                <a:rPr lang="en-US" altLang="ko-KR" sz="1600" b="0" i="1" dirty="0" smtClean="0">
                                  <a:latin typeface="Cambria Math" panose="02040503050406030204" pitchFamily="18" charset="0"/>
                                </a:rPr>
                                <m:t>4.6</m:t>
                              </m:r>
                            </m:oMath>
                          </a14:m>
                          <a:r>
                            <a:rPr lang="en-US" altLang="ko-KR" sz="1600" dirty="0"/>
                            <a:t>)</a:t>
                          </a:r>
                          <a:endParaRPr lang="en-US" sz="1600" dirty="0"/>
                        </a:p>
                      </a:txBody>
                      <a:tcPr anchor="ctr"/>
                    </a:tc>
                    <a:tc vMerge="1">
                      <a:txBody>
                        <a:bodyPr/>
                        <a:lstStyle/>
                        <a:p>
                          <a:pPr algn="ct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1.8</m:t>
                                </m:r>
                                <m:r>
                                  <a:rPr lang="en-US" i="1">
                                    <a:latin typeface="Cambria Math" panose="02040503050406030204" pitchFamily="18" charset="0"/>
                                  </a:rPr>
                                  <m:t>𝑚</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m:oMathPara>
                          </a14:m>
                          <a:endParaRPr lang="en-US" dirty="0"/>
                        </a:p>
                      </a:txBody>
                      <a:tcPr anchor="ctr"/>
                    </a:tc>
                    <a:tc>
                      <a:txBody>
                        <a:bodyPr/>
                        <a:lstStyle/>
                        <a:p>
                          <a:pPr algn="ctr"/>
                          <a14:m>
                            <m:oMath xmlns:m="http://schemas.openxmlformats.org/officeDocument/2006/math">
                              <m:r>
                                <a:rPr lang="en-US" sz="1600" b="0" i="1" smtClean="0">
                                  <a:latin typeface="Cambria Math" panose="02040503050406030204" pitchFamily="18" charset="0"/>
                                </a:rPr>
                                <m:t>0.2</m:t>
                              </m:r>
                            </m:oMath>
                          </a14:m>
                          <a:r>
                            <a:rPr lang="ko-KR" altLang="en-US" sz="1600" dirty="0"/>
                            <a:t> </a:t>
                          </a:r>
                          <a:r>
                            <a:rPr lang="en-US" altLang="ko-KR" sz="1600" dirty="0"/>
                            <a:t>(</a:t>
                          </a:r>
                          <a14:m>
                            <m:oMath xmlns:m="http://schemas.openxmlformats.org/officeDocument/2006/math">
                              <m:r>
                                <a:rPr lang="en-US" altLang="ko-KR" sz="1600" b="0" i="1" dirty="0" smtClean="0">
                                  <a:latin typeface="Cambria Math" panose="02040503050406030204" pitchFamily="18" charset="0"/>
                                </a:rPr>
                                <m:t>0.5</m:t>
                              </m:r>
                            </m:oMath>
                          </a14:m>
                          <a:r>
                            <a:rPr lang="en-US" altLang="ko-KR" sz="1600" dirty="0"/>
                            <a:t>)</a:t>
                          </a:r>
                          <a:endParaRPr 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m:t>
                                </m:r>
                                <m:r>
                                  <a:rPr lang="en-US" sz="1600" b="0" i="1" dirty="0" smtClean="0">
                                    <a:latin typeface="Cambria Math" panose="02040503050406030204" pitchFamily="18" charset="0"/>
                                  </a:rPr>
                                  <m:t>.0</m:t>
                                </m:r>
                              </m:oMath>
                            </m:oMathPara>
                          </a14:m>
                          <a:endParaRPr lang="en-US" sz="1600" dirty="0"/>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dirty="0" smtClean="0">
                                  <a:latin typeface="Cambria Math" panose="02040503050406030204" pitchFamily="18" charset="0"/>
                                </a:rPr>
                                <m:t>5</m:t>
                              </m:r>
                              <m:r>
                                <a:rPr lang="en-US">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1.8</m:t>
                              </m:r>
                            </m:oMath>
                          </a14:m>
                          <a:endParaRPr lang="en-US" dirty="0"/>
                        </a:p>
                      </a:txBody>
                      <a:tcPr anchor="ctr"/>
                    </a:tc>
                    <a:extLst>
                      <a:ext uri="{0D108BD9-81ED-4DB2-BD59-A6C34878D82A}">
                        <a16:rowId xmlns:a16="http://schemas.microsoft.com/office/drawing/2014/main" val="4272760185"/>
                      </a:ext>
                    </a:extLst>
                  </a:tr>
                </a:tbl>
              </a:graphicData>
            </a:graphic>
          </p:graphicFrame>
        </mc:Choice>
        <mc:Fallback xmlns="">
          <p:graphicFrame>
            <p:nvGraphicFramePr>
              <p:cNvPr id="7" name="Table 9">
                <a:extLst>
                  <a:ext uri="{FF2B5EF4-FFF2-40B4-BE49-F238E27FC236}">
                    <a16:creationId xmlns:a16="http://schemas.microsoft.com/office/drawing/2014/main" id="{943EC47F-4B99-4375-87D7-725E16EB7511}"/>
                  </a:ext>
                </a:extLst>
              </p:cNvPr>
              <p:cNvGraphicFramePr>
                <a:graphicFrameLocks noGrp="1"/>
              </p:cNvGraphicFramePr>
              <p:nvPr>
                <p:extLst>
                  <p:ext uri="{D42A27DB-BD31-4B8C-83A1-F6EECF244321}">
                    <p14:modId xmlns:p14="http://schemas.microsoft.com/office/powerpoint/2010/main" val="549625395"/>
                  </p:ext>
                </p:extLst>
              </p:nvPr>
            </p:nvGraphicFramePr>
            <p:xfrm>
              <a:off x="541259" y="1278275"/>
              <a:ext cx="7718206" cy="1456286"/>
            </p:xfrm>
            <a:graphic>
              <a:graphicData uri="http://schemas.openxmlformats.org/drawingml/2006/table">
                <a:tbl>
                  <a:tblPr firstRow="1" bandRow="1"/>
                  <a:tblGrid>
                    <a:gridCol w="911982">
                      <a:extLst>
                        <a:ext uri="{9D8B030D-6E8A-4147-A177-3AD203B41FA5}">
                          <a16:colId xmlns:a16="http://schemas.microsoft.com/office/drawing/2014/main" val="1681728015"/>
                        </a:ext>
                      </a:extLst>
                    </a:gridCol>
                    <a:gridCol w="1665514">
                      <a:extLst>
                        <a:ext uri="{9D8B030D-6E8A-4147-A177-3AD203B41FA5}">
                          <a16:colId xmlns:a16="http://schemas.microsoft.com/office/drawing/2014/main" val="2392438022"/>
                        </a:ext>
                      </a:extLst>
                    </a:gridCol>
                    <a:gridCol w="1763486">
                      <a:extLst>
                        <a:ext uri="{9D8B030D-6E8A-4147-A177-3AD203B41FA5}">
                          <a16:colId xmlns:a16="http://schemas.microsoft.com/office/drawing/2014/main" val="2669091342"/>
                        </a:ext>
                      </a:extLst>
                    </a:gridCol>
                    <a:gridCol w="1119480">
                      <a:extLst>
                        <a:ext uri="{9D8B030D-6E8A-4147-A177-3AD203B41FA5}">
                          <a16:colId xmlns:a16="http://schemas.microsoft.com/office/drawing/2014/main" val="4138630067"/>
                        </a:ext>
                      </a:extLst>
                    </a:gridCol>
                    <a:gridCol w="1221550">
                      <a:extLst>
                        <a:ext uri="{9D8B030D-6E8A-4147-A177-3AD203B41FA5}">
                          <a16:colId xmlns:a16="http://schemas.microsoft.com/office/drawing/2014/main" val="27297058"/>
                        </a:ext>
                      </a:extLst>
                    </a:gridCol>
                    <a:gridCol w="1036194">
                      <a:extLst>
                        <a:ext uri="{9D8B030D-6E8A-4147-A177-3AD203B41FA5}">
                          <a16:colId xmlns:a16="http://schemas.microsoft.com/office/drawing/2014/main" val="3877911230"/>
                        </a:ext>
                      </a:extLst>
                    </a:gridCol>
                  </a:tblGrid>
                  <a:tr h="528828">
                    <a:tc>
                      <a:txBody>
                        <a:bodyPr/>
                        <a:lstStyle/>
                        <a:p>
                          <a:pPr algn="ctr"/>
                          <a:endParaRPr lang="en-US" sz="1600" b="0" dirty="0"/>
                        </a:p>
                      </a:txBody>
                      <a:tcPr anchor="ctr"/>
                    </a:tc>
                    <a:tc>
                      <a:txBody>
                        <a:bodyPr/>
                        <a:lstStyle/>
                        <a:p>
                          <a:endParaRPr lang="en-US"/>
                        </a:p>
                      </a:txBody>
                      <a:tcPr anchor="ctr">
                        <a:blipFill>
                          <a:blip r:embed="rId8"/>
                          <a:stretch>
                            <a:fillRect l="-55725" t="-2381" r="-310687" b="-192857"/>
                          </a:stretch>
                        </a:blipFill>
                      </a:tcPr>
                    </a:tc>
                    <a:tc>
                      <a:txBody>
                        <a:bodyPr/>
                        <a:lstStyle/>
                        <a:p>
                          <a:endParaRPr lang="en-US"/>
                        </a:p>
                      </a:txBody>
                      <a:tcPr anchor="ctr">
                        <a:blipFill>
                          <a:blip r:embed="rId8"/>
                          <a:stretch>
                            <a:fillRect l="-145714" t="-2381" r="-190714" b="-192857"/>
                          </a:stretch>
                        </a:blipFill>
                      </a:tcPr>
                    </a:tc>
                    <a:tc>
                      <a:txBody>
                        <a:bodyPr/>
                        <a:lstStyle/>
                        <a:p>
                          <a:endParaRPr lang="en-US"/>
                        </a:p>
                      </a:txBody>
                      <a:tcPr anchor="ctr">
                        <a:blipFill>
                          <a:blip r:embed="rId8"/>
                          <a:stretch>
                            <a:fillRect l="-390909" t="-2381" r="-203409" b="-192857"/>
                          </a:stretch>
                        </a:blipFill>
                      </a:tcPr>
                    </a:tc>
                    <a:tc>
                      <a:txBody>
                        <a:bodyPr/>
                        <a:lstStyle/>
                        <a:p>
                          <a:endParaRPr lang="en-US"/>
                        </a:p>
                      </a:txBody>
                      <a:tcPr anchor="ctr">
                        <a:blipFill>
                          <a:blip r:embed="rId8"/>
                          <a:stretch>
                            <a:fillRect l="-450000" t="-2381" r="-86458" b="-192857"/>
                          </a:stretch>
                        </a:blipFill>
                      </a:tcPr>
                    </a:tc>
                    <a:tc>
                      <a:txBody>
                        <a:bodyPr/>
                        <a:lstStyle/>
                        <a:p>
                          <a:endParaRPr lang="en-US"/>
                        </a:p>
                      </a:txBody>
                      <a:tcPr anchor="ctr">
                        <a:blipFill>
                          <a:blip r:embed="rId8"/>
                          <a:stretch>
                            <a:fillRect l="-643902" t="-2381" r="-1220" b="-192857"/>
                          </a:stretch>
                        </a:blipFill>
                      </a:tcPr>
                    </a:tc>
                    <a:extLst>
                      <a:ext uri="{0D108BD9-81ED-4DB2-BD59-A6C34878D82A}">
                        <a16:rowId xmlns:a16="http://schemas.microsoft.com/office/drawing/2014/main" val="2711213804"/>
                      </a:ext>
                    </a:extLst>
                  </a:tr>
                  <a:tr h="348338">
                    <a:tc>
                      <a:txBody>
                        <a:bodyPr/>
                        <a:lstStyle/>
                        <a:p>
                          <a:pPr algn="ctr"/>
                          <a:r>
                            <a:rPr lang="en-US" sz="1600" dirty="0"/>
                            <a:t>AV</a:t>
                          </a:r>
                        </a:p>
                      </a:txBody>
                      <a:tcPr anchor="ctr"/>
                    </a:tc>
                    <a:tc>
                      <a:txBody>
                        <a:bodyPr/>
                        <a:lstStyle/>
                        <a:p>
                          <a:endParaRPr lang="en-US"/>
                        </a:p>
                      </a:txBody>
                      <a:tcPr anchor="ctr">
                        <a:blipFill>
                          <a:blip r:embed="rId8"/>
                          <a:stretch>
                            <a:fillRect l="-55725" t="-153571" r="-310687" b="-189286"/>
                          </a:stretch>
                        </a:blipFill>
                      </a:tcPr>
                    </a:tc>
                    <a:tc rowSpan="2">
                      <a:txBody>
                        <a:bodyPr/>
                        <a:lstStyle/>
                        <a:p>
                          <a:endParaRPr lang="en-US"/>
                        </a:p>
                      </a:txBody>
                      <a:tcPr marL="100584" marR="100584" anchor="ctr">
                        <a:blipFill>
                          <a:blip r:embed="rId8"/>
                          <a:stretch>
                            <a:fillRect l="-145714" t="-58108" r="-190714" b="-9459"/>
                          </a:stretch>
                        </a:blipFill>
                      </a:tcPr>
                    </a:tc>
                    <a:tc>
                      <a:txBody>
                        <a:bodyPr/>
                        <a:lstStyle/>
                        <a:p>
                          <a:endParaRPr lang="en-US"/>
                        </a:p>
                      </a:txBody>
                      <a:tcPr anchor="ctr">
                        <a:blipFill>
                          <a:blip r:embed="rId8"/>
                          <a:stretch>
                            <a:fillRect l="-390909" t="-153571" r="-203409" b="-189286"/>
                          </a:stretch>
                        </a:blipFill>
                      </a:tcPr>
                    </a:tc>
                    <a:tc>
                      <a:txBody>
                        <a:bodyPr/>
                        <a:lstStyle/>
                        <a:p>
                          <a:endParaRPr lang="en-US"/>
                        </a:p>
                      </a:txBody>
                      <a:tcPr marL="100584" marR="100584" anchor="ctr">
                        <a:blipFill>
                          <a:blip r:embed="rId8"/>
                          <a:stretch>
                            <a:fillRect l="-450000" t="-153571" r="-86458" b="-189286"/>
                          </a:stretch>
                        </a:blipFill>
                      </a:tcPr>
                    </a:tc>
                    <a:tc rowSpan="2">
                      <a:txBody>
                        <a:bodyPr/>
                        <a:lstStyle/>
                        <a:p>
                          <a:endParaRPr lang="en-US"/>
                        </a:p>
                      </a:txBody>
                      <a:tcPr marL="100584" marR="100584" anchor="ctr">
                        <a:blipFill>
                          <a:blip r:embed="rId8"/>
                          <a:stretch>
                            <a:fillRect l="-643902" t="-58108" r="-1220" b="-9459"/>
                          </a:stretch>
                        </a:blipFill>
                      </a:tcPr>
                    </a:tc>
                    <a:extLst>
                      <a:ext uri="{0D108BD9-81ED-4DB2-BD59-A6C34878D82A}">
                        <a16:rowId xmlns:a16="http://schemas.microsoft.com/office/drawing/2014/main" val="673011755"/>
                      </a:ext>
                    </a:extLst>
                  </a:tr>
                  <a:tr h="579120">
                    <a:tc>
                      <a:txBody>
                        <a:bodyPr/>
                        <a:lstStyle/>
                        <a:p>
                          <a:pPr algn="ctr"/>
                          <a:r>
                            <a:rPr lang="en-US" sz="1600" dirty="0"/>
                            <a:t>HV (sensing)</a:t>
                          </a:r>
                        </a:p>
                      </a:txBody>
                      <a:tcPr anchor="ctr"/>
                    </a:tc>
                    <a:tc>
                      <a:txBody>
                        <a:bodyPr/>
                        <a:lstStyle/>
                        <a:p>
                          <a:endParaRPr lang="en-US"/>
                        </a:p>
                      </a:txBody>
                      <a:tcPr anchor="ctr">
                        <a:blipFill>
                          <a:blip r:embed="rId8"/>
                          <a:stretch>
                            <a:fillRect l="-55725" t="-154348" r="-310687" b="-15217"/>
                          </a:stretch>
                        </a:blipFill>
                      </a:tcPr>
                    </a:tc>
                    <a:tc vMerge="1">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1.8</m:t>
                                </m:r>
                                <m:r>
                                  <a:rPr lang="en-US" i="1">
                                    <a:latin typeface="Cambria Math" panose="02040503050406030204" pitchFamily="18" charset="0"/>
                                  </a:rPr>
                                  <m:t>𝑚</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oMath>
                            </m:oMathPara>
                          </a14:m>
                          <a:endParaRPr lang="en-US" dirty="0"/>
                        </a:p>
                      </a:txBody>
                      <a:tcPr anchor="ctr"/>
                    </a:tc>
                    <a:tc>
                      <a:txBody>
                        <a:bodyPr/>
                        <a:lstStyle/>
                        <a:p>
                          <a:endParaRPr lang="en-US"/>
                        </a:p>
                      </a:txBody>
                      <a:tcPr anchor="ctr">
                        <a:blipFill>
                          <a:blip r:embed="rId8"/>
                          <a:stretch>
                            <a:fillRect l="-390909" t="-154348" r="-203409" b="-15217"/>
                          </a:stretch>
                        </a:blipFill>
                      </a:tcPr>
                    </a:tc>
                    <a:tc>
                      <a:txBody>
                        <a:bodyPr/>
                        <a:lstStyle/>
                        <a:p>
                          <a:endParaRPr lang="en-US"/>
                        </a:p>
                      </a:txBody>
                      <a:tcPr anchor="ctr">
                        <a:blipFill>
                          <a:blip r:embed="rId8"/>
                          <a:stretch>
                            <a:fillRect l="-450000" t="-154348" r="-86458" b="-15217"/>
                          </a:stretch>
                        </a:blip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xmlns:a14="http://schemas.microsoft.com/office/drawing/2010/main">
                            <m:oMath xmlns:m="http://schemas.openxmlformats.org/officeDocument/2006/math">
                              <m:r>
                                <a:rPr lang="en-US" dirty="0" smtClean="0">
                                  <a:latin typeface="Cambria Math" panose="02040503050406030204" pitchFamily="18" charset="0"/>
                                </a:rPr>
                                <m:t>5</m:t>
                              </m:r>
                              <m:r>
                                <a:rPr lang="en-US">
                                  <a:latin typeface="Cambria Math" panose="02040503050406030204" pitchFamily="18" charset="0"/>
                                </a:rPr>
                                <m:t>.0</m:t>
                              </m:r>
                            </m:oMath>
                          </a14:m>
                          <a:r>
                            <a:rPr lang="en-US" dirty="0"/>
                            <a:t> </a:t>
                          </a:r>
                          <a14:m xmlns:a14="http://schemas.microsoft.com/office/drawing/2010/main">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xmlns:a14="http://schemas.microsoft.com/office/drawing/2010/main">
                            <m:oMath xmlns:m="http://schemas.openxmlformats.org/officeDocument/2006/math">
                              <m:r>
                                <a:rPr lang="en-US" b="0" i="0" smtClean="0">
                                  <a:latin typeface="Cambria Math" panose="02040503050406030204" pitchFamily="18" charset="0"/>
                                </a:rPr>
                                <m:t>1.8</m:t>
                              </m:r>
                            </m:oMath>
                          </a14:m>
                          <a:endParaRPr lang="en-US" dirty="0"/>
                        </a:p>
                      </a:txBody>
                      <a:tcPr anchor="ctr"/>
                    </a:tc>
                    <a:extLst>
                      <a:ext uri="{0D108BD9-81ED-4DB2-BD59-A6C34878D82A}">
                        <a16:rowId xmlns:a16="http://schemas.microsoft.com/office/drawing/2014/main" val="4272760185"/>
                      </a:ext>
                    </a:extLst>
                  </a:tr>
                </a:tbl>
              </a:graphicData>
            </a:graphic>
          </p:graphicFrame>
        </mc:Fallback>
      </mc:AlternateContent>
      <p:sp>
        <p:nvSpPr>
          <p:cNvPr id="11" name="Rectangle 10">
            <a:extLst>
              <a:ext uri="{FF2B5EF4-FFF2-40B4-BE49-F238E27FC236}">
                <a16:creationId xmlns:a16="http://schemas.microsoft.com/office/drawing/2014/main" id="{81135451-1F77-8025-7C8E-6A7E13EBD53A}"/>
              </a:ext>
            </a:extLst>
          </p:cNvPr>
          <p:cNvSpPr/>
          <p:nvPr/>
        </p:nvSpPr>
        <p:spPr>
          <a:xfrm>
            <a:off x="9795054" y="1371979"/>
            <a:ext cx="1349263" cy="392712"/>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7082EB90-B2AD-FF6C-D543-46CE33953A17}"/>
              </a:ext>
            </a:extLst>
          </p:cNvPr>
          <p:cNvSpPr/>
          <p:nvPr/>
        </p:nvSpPr>
        <p:spPr>
          <a:xfrm>
            <a:off x="8620712" y="1373001"/>
            <a:ext cx="1174342" cy="392712"/>
          </a:xfrm>
          <a:prstGeom prst="rect">
            <a:avLst/>
          </a:prstGeom>
          <a:solidFill>
            <a:srgbClr val="2000FF">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CB96EA-5589-777A-0BB0-852D11C3B39F}"/>
                  </a:ext>
                </a:extLst>
              </p:cNvPr>
              <p:cNvSpPr txBox="1"/>
              <p:nvPr/>
            </p:nvSpPr>
            <p:spPr>
              <a:xfrm>
                <a:off x="8963536" y="1013947"/>
                <a:ext cx="1763756" cy="3618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𝑪𝑬</m:t>
                          </m:r>
                        </m:e>
                        <m:sub>
                          <m:r>
                            <a:rPr lang="en-US" sz="1600" b="1" i="1" smtClean="0">
                              <a:solidFill>
                                <a:schemeClr val="tx1"/>
                              </a:solidFill>
                              <a:latin typeface="Cambria Math" panose="02040503050406030204" pitchFamily="18" charset="0"/>
                            </a:rPr>
                            <m:t>𝒆𝒈𝒐</m:t>
                          </m:r>
                        </m:sub>
                      </m:sSub>
                      <m:r>
                        <a:rPr lang="en-US" sz="1600" b="1" i="1" smtClean="0">
                          <a:solidFill>
                            <a:schemeClr val="tx1"/>
                          </a:solidFill>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smtClean="0">
                              <a:latin typeface="Cambria Math" panose="02040503050406030204" pitchFamily="18" charset="0"/>
                            </a:rPr>
                            <m:t>𝑹</m:t>
                          </m:r>
                          <m:r>
                            <a:rPr lang="en-US" sz="1600" b="1" i="1">
                              <a:latin typeface="Cambria Math" panose="02040503050406030204" pitchFamily="18" charset="0"/>
                            </a:rPr>
                            <m:t>𝑬</m:t>
                          </m:r>
                        </m:e>
                        <m:sub>
                          <m:r>
                            <a:rPr lang="en-US" sz="1600" b="1" i="1">
                              <a:latin typeface="Cambria Math" panose="02040503050406030204" pitchFamily="18" charset="0"/>
                            </a:rPr>
                            <m:t>𝒆𝒈𝒐</m:t>
                          </m:r>
                        </m:sub>
                      </m:sSub>
                    </m:oMath>
                  </m:oMathPara>
                </a14:m>
                <a:endParaRPr lang="en-US" sz="1600" b="1" dirty="0">
                  <a:solidFill>
                    <a:schemeClr val="tx1"/>
                  </a:solidFill>
                </a:endParaRPr>
              </a:p>
            </p:txBody>
          </p:sp>
        </mc:Choice>
        <mc:Fallback xmlns="">
          <p:sp>
            <p:nvSpPr>
              <p:cNvPr id="15" name="TextBox 14">
                <a:extLst>
                  <a:ext uri="{FF2B5EF4-FFF2-40B4-BE49-F238E27FC236}">
                    <a16:creationId xmlns:a16="http://schemas.microsoft.com/office/drawing/2014/main" id="{DFCB96EA-5589-777A-0BB0-852D11C3B39F}"/>
                  </a:ext>
                </a:extLst>
              </p:cNvPr>
              <p:cNvSpPr txBox="1">
                <a:spLocks noRot="1" noChangeAspect="1" noMove="1" noResize="1" noEditPoints="1" noAdjustHandles="1" noChangeArrowheads="1" noChangeShapeType="1" noTextEdit="1"/>
              </p:cNvSpPr>
              <p:nvPr/>
            </p:nvSpPr>
            <p:spPr>
              <a:xfrm>
                <a:off x="8963536" y="1013947"/>
                <a:ext cx="1763756" cy="361894"/>
              </a:xfrm>
              <a:prstGeom prst="rect">
                <a:avLst/>
              </a:prstGeom>
              <a:blipFill>
                <a:blip r:embed="rId9"/>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BB99A247-FB11-5D21-7F85-4BEB177A742D}"/>
              </a:ext>
            </a:extLst>
          </p:cNvPr>
          <p:cNvPicPr>
            <a:picLocks noChangeAspect="1"/>
          </p:cNvPicPr>
          <p:nvPr/>
        </p:nvPicPr>
        <p:blipFill>
          <a:blip r:embed="rId10"/>
          <a:stretch>
            <a:fillRect/>
          </a:stretch>
        </p:blipFill>
        <p:spPr>
          <a:xfrm>
            <a:off x="8643217" y="1403235"/>
            <a:ext cx="660400" cy="330200"/>
          </a:xfrm>
          <a:prstGeom prst="rect">
            <a:avLst/>
          </a:prstGeom>
        </p:spPr>
      </p:pic>
      <p:sp>
        <p:nvSpPr>
          <p:cNvPr id="20" name="Rectangle 19">
            <a:extLst>
              <a:ext uri="{FF2B5EF4-FFF2-40B4-BE49-F238E27FC236}">
                <a16:creationId xmlns:a16="http://schemas.microsoft.com/office/drawing/2014/main" id="{42E82156-F97C-1ECA-186B-845DF130C2ED}"/>
              </a:ext>
            </a:extLst>
          </p:cNvPr>
          <p:cNvSpPr/>
          <p:nvPr/>
        </p:nvSpPr>
        <p:spPr>
          <a:xfrm>
            <a:off x="9795054" y="1372903"/>
            <a:ext cx="682905" cy="392712"/>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FE02A49E-581C-F124-7123-1F8E64A2FA5C}"/>
              </a:ext>
            </a:extLst>
          </p:cNvPr>
          <p:cNvSpPr/>
          <p:nvPr/>
        </p:nvSpPr>
        <p:spPr>
          <a:xfrm>
            <a:off x="9795055" y="1372903"/>
            <a:ext cx="296710" cy="392712"/>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81815-CA39-1952-CABA-4E29603081D3}"/>
                  </a:ext>
                </a:extLst>
              </p:cNvPr>
              <p:cNvSpPr txBox="1"/>
              <p:nvPr/>
            </p:nvSpPr>
            <p:spPr>
              <a:xfrm>
                <a:off x="9492795" y="1700928"/>
                <a:ext cx="60452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solidFill>
                            <a:srgbClr val="2000FF"/>
                          </a:solidFill>
                          <a:latin typeface="Cambria Math" panose="02040503050406030204" pitchFamily="18" charset="0"/>
                        </a:rPr>
                        <m:t>𝟕</m:t>
                      </m:r>
                      <m:r>
                        <a:rPr lang="en-US" sz="1200" b="1" i="1" smtClean="0">
                          <a:solidFill>
                            <a:srgbClr val="2000FF"/>
                          </a:solidFill>
                          <a:latin typeface="Cambria Math" panose="02040503050406030204" pitchFamily="18" charset="0"/>
                        </a:rPr>
                        <m:t>.</m:t>
                      </m:r>
                      <m:r>
                        <a:rPr lang="en-US" sz="1200" b="1" i="1" smtClean="0">
                          <a:solidFill>
                            <a:srgbClr val="2000FF"/>
                          </a:solidFill>
                          <a:latin typeface="Cambria Math" panose="02040503050406030204" pitchFamily="18" charset="0"/>
                        </a:rPr>
                        <m:t>𝟎</m:t>
                      </m:r>
                    </m:oMath>
                  </m:oMathPara>
                </a14:m>
                <a:endParaRPr lang="en-US" sz="1200" b="1" dirty="0">
                  <a:solidFill>
                    <a:srgbClr val="2000FF"/>
                  </a:solidFill>
                </a:endParaRPr>
              </a:p>
            </p:txBody>
          </p:sp>
        </mc:Choice>
        <mc:Fallback xmlns="">
          <p:sp>
            <p:nvSpPr>
              <p:cNvPr id="22" name="TextBox 21">
                <a:extLst>
                  <a:ext uri="{FF2B5EF4-FFF2-40B4-BE49-F238E27FC236}">
                    <a16:creationId xmlns:a16="http://schemas.microsoft.com/office/drawing/2014/main" id="{05181815-CA39-1952-CABA-4E29603081D3}"/>
                  </a:ext>
                </a:extLst>
              </p:cNvPr>
              <p:cNvSpPr txBox="1">
                <a:spLocks noRot="1" noChangeAspect="1" noMove="1" noResize="1" noEditPoints="1" noAdjustHandles="1" noChangeArrowheads="1" noChangeShapeType="1" noTextEdit="1"/>
              </p:cNvSpPr>
              <p:nvPr/>
            </p:nvSpPr>
            <p:spPr>
              <a:xfrm>
                <a:off x="9492795" y="1700928"/>
                <a:ext cx="604520" cy="2769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AB12087-3B85-15BC-B9A3-CCDEDF58BFDB}"/>
                  </a:ext>
                </a:extLst>
              </p:cNvPr>
              <p:cNvSpPr txBox="1"/>
              <p:nvPr/>
            </p:nvSpPr>
            <p:spPr>
              <a:xfrm>
                <a:off x="10930114" y="1710512"/>
                <a:ext cx="60452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solidFill>
                            <a:srgbClr val="2000FF"/>
                          </a:solidFill>
                          <a:latin typeface="Cambria Math" panose="02040503050406030204" pitchFamily="18" charset="0"/>
                        </a:rPr>
                        <m:t>𝟐</m:t>
                      </m:r>
                      <m:r>
                        <a:rPr lang="en-US" sz="1200" b="1" i="1" smtClean="0">
                          <a:solidFill>
                            <a:srgbClr val="2000FF"/>
                          </a:solidFill>
                          <a:latin typeface="Cambria Math" panose="02040503050406030204" pitchFamily="18" charset="0"/>
                        </a:rPr>
                        <m:t>.</m:t>
                      </m:r>
                      <m:r>
                        <a:rPr lang="en-US" sz="1200" b="1" i="1" smtClean="0">
                          <a:solidFill>
                            <a:srgbClr val="2000FF"/>
                          </a:solidFill>
                          <a:latin typeface="Cambria Math" panose="02040503050406030204" pitchFamily="18" charset="0"/>
                        </a:rPr>
                        <m:t>𝟎</m:t>
                      </m:r>
                    </m:oMath>
                  </m:oMathPara>
                </a14:m>
                <a:endParaRPr lang="en-US" sz="1200" b="1" dirty="0">
                  <a:solidFill>
                    <a:srgbClr val="2000FF"/>
                  </a:solidFill>
                </a:endParaRPr>
              </a:p>
            </p:txBody>
          </p:sp>
        </mc:Choice>
        <mc:Fallback xmlns="">
          <p:sp>
            <p:nvSpPr>
              <p:cNvPr id="23" name="TextBox 22">
                <a:extLst>
                  <a:ext uri="{FF2B5EF4-FFF2-40B4-BE49-F238E27FC236}">
                    <a16:creationId xmlns:a16="http://schemas.microsoft.com/office/drawing/2014/main" id="{EAB12087-3B85-15BC-B9A3-CCDEDF58BFDB}"/>
                  </a:ext>
                </a:extLst>
              </p:cNvPr>
              <p:cNvSpPr txBox="1">
                <a:spLocks noRot="1" noChangeAspect="1" noMove="1" noResize="1" noEditPoints="1" noAdjustHandles="1" noChangeArrowheads="1" noChangeShapeType="1" noTextEdit="1"/>
              </p:cNvSpPr>
              <p:nvPr/>
            </p:nvSpPr>
            <p:spPr>
              <a:xfrm>
                <a:off x="10930114" y="1710512"/>
                <a:ext cx="604520" cy="2769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F30BF5-C186-9D1D-C7A7-0084074FF67D}"/>
                  </a:ext>
                </a:extLst>
              </p:cNvPr>
              <p:cNvSpPr txBox="1"/>
              <p:nvPr/>
            </p:nvSpPr>
            <p:spPr>
              <a:xfrm>
                <a:off x="10047585" y="1698505"/>
                <a:ext cx="876438" cy="285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𝒂</m:t>
                          </m:r>
                        </m:e>
                        <m:sub>
                          <m:r>
                            <a:rPr lang="en-US" sz="1200" b="1" i="1" smtClean="0">
                              <a:latin typeface="Cambria Math" panose="02040503050406030204" pitchFamily="18" charset="0"/>
                            </a:rPr>
                            <m:t>𝒓𝒆𝒔</m:t>
                          </m:r>
                          <m:r>
                            <a:rPr lang="en-US" sz="1200" b="1" i="1" smtClean="0">
                              <a:latin typeface="Cambria Math" panose="02040503050406030204" pitchFamily="18" charset="0"/>
                            </a:rPr>
                            <m:t>,</m:t>
                          </m:r>
                          <m:r>
                            <a:rPr lang="en-US" sz="1200" b="1" i="1" smtClean="0">
                              <a:latin typeface="Cambria Math" panose="02040503050406030204" pitchFamily="18" charset="0"/>
                            </a:rPr>
                            <m:t>𝒅𝒆𝒄</m:t>
                          </m:r>
                          <m:r>
                            <a:rPr lang="en-US" sz="1200" b="1" i="1" smtClean="0">
                              <a:latin typeface="Cambria Math" panose="02040503050406030204" pitchFamily="18" charset="0"/>
                            </a:rPr>
                            <m:t> </m:t>
                          </m:r>
                        </m:sub>
                      </m:sSub>
                    </m:oMath>
                  </m:oMathPara>
                </a14:m>
                <a:endParaRPr lang="en-US" sz="1200" dirty="0"/>
              </a:p>
            </p:txBody>
          </p:sp>
        </mc:Choice>
        <mc:Fallback xmlns="">
          <p:sp>
            <p:nvSpPr>
              <p:cNvPr id="24" name="TextBox 23">
                <a:extLst>
                  <a:ext uri="{FF2B5EF4-FFF2-40B4-BE49-F238E27FC236}">
                    <a16:creationId xmlns:a16="http://schemas.microsoft.com/office/drawing/2014/main" id="{90F30BF5-C186-9D1D-C7A7-0084074FF67D}"/>
                  </a:ext>
                </a:extLst>
              </p:cNvPr>
              <p:cNvSpPr txBox="1">
                <a:spLocks noRot="1" noChangeAspect="1" noMove="1" noResize="1" noEditPoints="1" noAdjustHandles="1" noChangeArrowheads="1" noChangeShapeType="1" noTextEdit="1"/>
              </p:cNvSpPr>
              <p:nvPr/>
            </p:nvSpPr>
            <p:spPr>
              <a:xfrm>
                <a:off x="10047585" y="1698505"/>
                <a:ext cx="876438" cy="285206"/>
              </a:xfrm>
              <a:prstGeom prst="rect">
                <a:avLst/>
              </a:prstGeom>
              <a:blipFill>
                <a:blip r:embed="rId13"/>
                <a:stretch>
                  <a:fillRect b="-8696"/>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6883C720-F8B2-76DB-33DA-EB302AE24AEE}"/>
              </a:ext>
            </a:extLst>
          </p:cNvPr>
          <p:cNvSpPr/>
          <p:nvPr/>
        </p:nvSpPr>
        <p:spPr>
          <a:xfrm>
            <a:off x="8609999" y="2153548"/>
            <a:ext cx="3175789" cy="392712"/>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2EDBBD19-086B-4ADC-F3F9-3AF0170E381B}"/>
              </a:ext>
            </a:extLst>
          </p:cNvPr>
          <p:cNvSpPr/>
          <p:nvPr/>
        </p:nvSpPr>
        <p:spPr>
          <a:xfrm>
            <a:off x="8610683" y="2154780"/>
            <a:ext cx="2503343" cy="392712"/>
          </a:xfrm>
          <a:prstGeom prst="rect">
            <a:avLst/>
          </a:prstGeom>
          <a:solidFill>
            <a:srgbClr val="00B050">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5" name="Picture 24">
            <a:extLst>
              <a:ext uri="{FF2B5EF4-FFF2-40B4-BE49-F238E27FC236}">
                <a16:creationId xmlns:a16="http://schemas.microsoft.com/office/drawing/2014/main" id="{498E4566-C411-8530-9F4E-26E5931FE45C}"/>
              </a:ext>
            </a:extLst>
          </p:cNvPr>
          <p:cNvPicPr>
            <a:picLocks noChangeAspect="1"/>
          </p:cNvPicPr>
          <p:nvPr/>
        </p:nvPicPr>
        <p:blipFill>
          <a:blip r:embed="rId14"/>
          <a:stretch>
            <a:fillRect/>
          </a:stretch>
        </p:blipFill>
        <p:spPr>
          <a:xfrm flipV="1">
            <a:off x="8612926" y="2191328"/>
            <a:ext cx="673018" cy="33651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0B7F57E-5744-2084-7F5F-FEE81EBCBE8E}"/>
                  </a:ext>
                </a:extLst>
              </p:cNvPr>
              <p:cNvSpPr txBox="1"/>
              <p:nvPr/>
            </p:nvSpPr>
            <p:spPr>
              <a:xfrm>
                <a:off x="9742000" y="2191976"/>
                <a:ext cx="87643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𝑹</m:t>
                          </m:r>
                          <m:r>
                            <a:rPr lang="en-US" sz="1600" b="1" i="1">
                              <a:latin typeface="Cambria Math" panose="02040503050406030204" pitchFamily="18" charset="0"/>
                            </a:rPr>
                            <m:t>𝑬</m:t>
                          </m:r>
                        </m:e>
                        <m:sub>
                          <m:r>
                            <a:rPr lang="en-US" sz="1600" b="1" i="1" smtClean="0">
                              <a:latin typeface="Cambria Math" panose="02040503050406030204" pitchFamily="18" charset="0"/>
                            </a:rPr>
                            <m:t>𝒄</m:t>
                          </m:r>
                        </m:sub>
                      </m:sSub>
                    </m:oMath>
                  </m:oMathPara>
                </a14:m>
                <a:endParaRPr lang="en-US" sz="1600" b="1" dirty="0">
                  <a:solidFill>
                    <a:schemeClr val="tx1"/>
                  </a:solidFill>
                </a:endParaRPr>
              </a:p>
            </p:txBody>
          </p:sp>
        </mc:Choice>
        <mc:Fallback xmlns="">
          <p:sp>
            <p:nvSpPr>
              <p:cNvPr id="28" name="TextBox 27">
                <a:extLst>
                  <a:ext uri="{FF2B5EF4-FFF2-40B4-BE49-F238E27FC236}">
                    <a16:creationId xmlns:a16="http://schemas.microsoft.com/office/drawing/2014/main" id="{F0B7F57E-5744-2084-7F5F-FEE81EBCBE8E}"/>
                  </a:ext>
                </a:extLst>
              </p:cNvPr>
              <p:cNvSpPr txBox="1">
                <a:spLocks noRot="1" noChangeAspect="1" noMove="1" noResize="1" noEditPoints="1" noAdjustHandles="1" noChangeArrowheads="1" noChangeShapeType="1" noTextEdit="1"/>
              </p:cNvSpPr>
              <p:nvPr/>
            </p:nvSpPr>
            <p:spPr>
              <a:xfrm>
                <a:off x="9742000" y="2191976"/>
                <a:ext cx="876438"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5023F89-0908-BFA7-1349-7EC04C7340C9}"/>
                  </a:ext>
                </a:extLst>
              </p:cNvPr>
              <p:cNvSpPr txBox="1"/>
              <p:nvPr/>
            </p:nvSpPr>
            <p:spPr>
              <a:xfrm>
                <a:off x="11006089" y="2180627"/>
                <a:ext cx="876438" cy="3452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chemeClr val="tx1"/>
                              </a:solidFill>
                              <a:latin typeface="Cambria Math" panose="02040503050406030204" pitchFamily="18" charset="0"/>
                            </a:rPr>
                          </m:ctrlPr>
                        </m:sSubPr>
                        <m:e>
                          <m:acc>
                            <m:accPr>
                              <m:chr m:val="̂"/>
                              <m:ctrlPr>
                                <a:rPr lang="en-US" sz="1600" b="1" i="1">
                                  <a:latin typeface="Cambria Math" panose="02040503050406030204" pitchFamily="18" charset="0"/>
                                </a:rPr>
                              </m:ctrlPr>
                            </m:accPr>
                            <m:e>
                              <m:r>
                                <a:rPr lang="en-US" sz="1600" b="1" i="1">
                                  <a:latin typeface="Cambria Math" panose="02040503050406030204" pitchFamily="18" charset="0"/>
                                </a:rPr>
                                <m:t>𝑹𝑬</m:t>
                              </m:r>
                            </m:e>
                          </m:acc>
                        </m:e>
                        <m:sub>
                          <m:r>
                            <a:rPr lang="en-US" sz="1600" b="1" i="1" smtClean="0">
                              <a:solidFill>
                                <a:schemeClr val="tx1"/>
                              </a:solidFill>
                              <a:latin typeface="Cambria Math" panose="02040503050406030204" pitchFamily="18" charset="0"/>
                            </a:rPr>
                            <m:t>𝒄</m:t>
                          </m:r>
                        </m:sub>
                      </m:sSub>
                    </m:oMath>
                  </m:oMathPara>
                </a14:m>
                <a:endParaRPr lang="en-US" sz="1600" b="1" dirty="0">
                  <a:solidFill>
                    <a:schemeClr val="tx1"/>
                  </a:solidFill>
                </a:endParaRPr>
              </a:p>
            </p:txBody>
          </p:sp>
        </mc:Choice>
        <mc:Fallback xmlns="">
          <p:sp>
            <p:nvSpPr>
              <p:cNvPr id="29" name="TextBox 28">
                <a:extLst>
                  <a:ext uri="{FF2B5EF4-FFF2-40B4-BE49-F238E27FC236}">
                    <a16:creationId xmlns:a16="http://schemas.microsoft.com/office/drawing/2014/main" id="{35023F89-0908-BFA7-1349-7EC04C7340C9}"/>
                  </a:ext>
                </a:extLst>
              </p:cNvPr>
              <p:cNvSpPr txBox="1">
                <a:spLocks noRot="1" noChangeAspect="1" noMove="1" noResize="1" noEditPoints="1" noAdjustHandles="1" noChangeArrowheads="1" noChangeShapeType="1" noTextEdit="1"/>
              </p:cNvSpPr>
              <p:nvPr/>
            </p:nvSpPr>
            <p:spPr>
              <a:xfrm>
                <a:off x="11006089" y="2180627"/>
                <a:ext cx="876438" cy="345223"/>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DCC2E51-EB42-0C02-065E-B788C4A64CE0}"/>
                  </a:ext>
                </a:extLst>
              </p:cNvPr>
              <p:cNvSpPr txBox="1"/>
              <p:nvPr/>
            </p:nvSpPr>
            <p:spPr>
              <a:xfrm>
                <a:off x="9477712" y="2555953"/>
                <a:ext cx="2204270" cy="3450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𝑹</m:t>
                          </m:r>
                          <m:r>
                            <a:rPr lang="en-US" sz="1600" b="1" i="1">
                              <a:latin typeface="Cambria Math" panose="02040503050406030204" pitchFamily="18" charset="0"/>
                            </a:rPr>
                            <m:t>𝑬</m:t>
                          </m:r>
                        </m:e>
                        <m:sub>
                          <m:r>
                            <a:rPr lang="en-US" sz="1600" b="1" i="1" smtClean="0">
                              <a:latin typeface="Cambria Math" panose="02040503050406030204" pitchFamily="18" charset="0"/>
                            </a:rPr>
                            <m:t>𝒄</m:t>
                          </m:r>
                        </m:sub>
                      </m:sSub>
                      <m:r>
                        <a:rPr lang="en-US" sz="1600" b="1" i="1" smtClean="0">
                          <a:solidFill>
                            <a:schemeClr val="tx1"/>
                          </a:solidFill>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acc>
                            <m:accPr>
                              <m:chr m:val="̂"/>
                              <m:ctrlPr>
                                <a:rPr lang="en-US" sz="1600" b="1" i="1">
                                  <a:latin typeface="Cambria Math" panose="02040503050406030204" pitchFamily="18" charset="0"/>
                                </a:rPr>
                              </m:ctrlPr>
                            </m:accPr>
                            <m:e>
                              <m:r>
                                <a:rPr lang="en-US" sz="1600" b="1" i="1">
                                  <a:latin typeface="Cambria Math" panose="02040503050406030204" pitchFamily="18" charset="0"/>
                                </a:rPr>
                                <m:t>𝑹𝑬</m:t>
                              </m:r>
                            </m:e>
                          </m:acc>
                        </m:e>
                        <m:sub>
                          <m:r>
                            <a:rPr lang="en-US" sz="1600" b="1" i="1">
                              <a:latin typeface="Cambria Math" panose="02040503050406030204" pitchFamily="18" charset="0"/>
                            </a:rPr>
                            <m:t>𝒄</m:t>
                          </m:r>
                        </m:sub>
                      </m:sSub>
                    </m:oMath>
                  </m:oMathPara>
                </a14:m>
                <a:endParaRPr lang="en-US" sz="1600" b="1" dirty="0"/>
              </a:p>
            </p:txBody>
          </p:sp>
        </mc:Choice>
        <mc:Fallback xmlns="">
          <p:sp>
            <p:nvSpPr>
              <p:cNvPr id="31" name="TextBox 30">
                <a:extLst>
                  <a:ext uri="{FF2B5EF4-FFF2-40B4-BE49-F238E27FC236}">
                    <a16:creationId xmlns:a16="http://schemas.microsoft.com/office/drawing/2014/main" id="{5DCC2E51-EB42-0C02-065E-B788C4A64CE0}"/>
                  </a:ext>
                </a:extLst>
              </p:cNvPr>
              <p:cNvSpPr txBox="1">
                <a:spLocks noRot="1" noChangeAspect="1" noMove="1" noResize="1" noEditPoints="1" noAdjustHandles="1" noChangeArrowheads="1" noChangeShapeType="1" noTextEdit="1"/>
              </p:cNvSpPr>
              <p:nvPr/>
            </p:nvSpPr>
            <p:spPr>
              <a:xfrm>
                <a:off x="9477712" y="2555953"/>
                <a:ext cx="2204270" cy="345031"/>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C4672EF-32E7-B5CB-233A-76CC6BB63B32}"/>
                  </a:ext>
                </a:extLst>
              </p:cNvPr>
              <p:cNvSpPr txBox="1"/>
              <p:nvPr/>
            </p:nvSpPr>
            <p:spPr>
              <a:xfrm>
                <a:off x="8696335" y="1341289"/>
                <a:ext cx="3543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𝑒𝑔𝑜</m:t>
                      </m:r>
                    </m:oMath>
                  </m:oMathPara>
                </a14:m>
                <a:endParaRPr lang="en-US" dirty="0">
                  <a:solidFill>
                    <a:schemeClr val="bg1"/>
                  </a:solidFill>
                </a:endParaRPr>
              </a:p>
            </p:txBody>
          </p:sp>
        </mc:Choice>
        <mc:Fallback xmlns="">
          <p:sp>
            <p:nvSpPr>
              <p:cNvPr id="32" name="TextBox 31">
                <a:extLst>
                  <a:ext uri="{FF2B5EF4-FFF2-40B4-BE49-F238E27FC236}">
                    <a16:creationId xmlns:a16="http://schemas.microsoft.com/office/drawing/2014/main" id="{9C4672EF-32E7-B5CB-233A-76CC6BB63B32}"/>
                  </a:ext>
                </a:extLst>
              </p:cNvPr>
              <p:cNvSpPr txBox="1">
                <a:spLocks noRot="1" noChangeAspect="1" noMove="1" noResize="1" noEditPoints="1" noAdjustHandles="1" noChangeArrowheads="1" noChangeShapeType="1" noTextEdit="1"/>
              </p:cNvSpPr>
              <p:nvPr/>
            </p:nvSpPr>
            <p:spPr>
              <a:xfrm>
                <a:off x="8696335" y="1341289"/>
                <a:ext cx="354328" cy="369332"/>
              </a:xfrm>
              <a:prstGeom prst="rect">
                <a:avLst/>
              </a:prstGeom>
              <a:blipFill>
                <a:blip r:embed="rId18"/>
                <a:stretch>
                  <a:fillRect r="-5517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0D58483-F86E-2948-53FC-AA7BB62D8E19}"/>
                  </a:ext>
                </a:extLst>
              </p:cNvPr>
              <p:cNvSpPr txBox="1"/>
              <p:nvPr/>
            </p:nvSpPr>
            <p:spPr>
              <a:xfrm>
                <a:off x="8715521" y="2144151"/>
                <a:ext cx="3543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oMath>
                  </m:oMathPara>
                </a14:m>
                <a:endParaRPr lang="en-US" dirty="0">
                  <a:solidFill>
                    <a:schemeClr val="tx1"/>
                  </a:solidFill>
                </a:endParaRPr>
              </a:p>
            </p:txBody>
          </p:sp>
        </mc:Choice>
        <mc:Fallback xmlns="">
          <p:sp>
            <p:nvSpPr>
              <p:cNvPr id="33" name="TextBox 32">
                <a:extLst>
                  <a:ext uri="{FF2B5EF4-FFF2-40B4-BE49-F238E27FC236}">
                    <a16:creationId xmlns:a16="http://schemas.microsoft.com/office/drawing/2014/main" id="{10D58483-F86E-2948-53FC-AA7BB62D8E19}"/>
                  </a:ext>
                </a:extLst>
              </p:cNvPr>
              <p:cNvSpPr txBox="1">
                <a:spLocks noRot="1" noChangeAspect="1" noMove="1" noResize="1" noEditPoints="1" noAdjustHandles="1" noChangeArrowheads="1" noChangeShapeType="1" noTextEdit="1"/>
              </p:cNvSpPr>
              <p:nvPr/>
            </p:nvSpPr>
            <p:spPr>
              <a:xfrm>
                <a:off x="8715521" y="2144151"/>
                <a:ext cx="354328" cy="369332"/>
              </a:xfrm>
              <a:prstGeom prst="rect">
                <a:avLst/>
              </a:prstGeom>
              <a:blipFill>
                <a:blip r:embed="rId19"/>
                <a:stretch>
                  <a:fillRect/>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4E009F15-CA32-DBE7-BDC3-5CF946A40A1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05700" y="3105120"/>
            <a:ext cx="4280088" cy="323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17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B57B-6258-29B4-B6C7-D2C5F08FCFF4}"/>
              </a:ext>
            </a:extLst>
          </p:cNvPr>
          <p:cNvSpPr>
            <a:spLocks noGrp="1"/>
          </p:cNvSpPr>
          <p:nvPr>
            <p:ph type="title"/>
          </p:nvPr>
        </p:nvSpPr>
        <p:spPr/>
        <p:txBody>
          <a:bodyPr/>
          <a:lstStyle/>
          <a:p>
            <a:r>
              <a:rPr lang="en-US" dirty="0"/>
              <a:t>Limitations of Existing Work</a:t>
            </a:r>
          </a:p>
        </p:txBody>
      </p:sp>
      <p:sp>
        <p:nvSpPr>
          <p:cNvPr id="3" name="Content Placeholder 2">
            <a:extLst>
              <a:ext uri="{FF2B5EF4-FFF2-40B4-BE49-F238E27FC236}">
                <a16:creationId xmlns:a16="http://schemas.microsoft.com/office/drawing/2014/main" id="{72A6DEDB-B464-1B22-4AAF-BBD8AB1890A6}"/>
              </a:ext>
            </a:extLst>
          </p:cNvPr>
          <p:cNvSpPr>
            <a:spLocks noGrp="1"/>
          </p:cNvSpPr>
          <p:nvPr>
            <p:ph sz="quarter" idx="1"/>
          </p:nvPr>
        </p:nvSpPr>
        <p:spPr>
          <a:xfrm>
            <a:off x="157508" y="1044883"/>
            <a:ext cx="11876986" cy="5293505"/>
          </a:xfrm>
        </p:spPr>
        <p:txBody>
          <a:bodyPr>
            <a:normAutofit/>
          </a:bodyPr>
          <a:lstStyle/>
          <a:p>
            <a:r>
              <a:rPr lang="en-US" dirty="0"/>
              <a:t>‘Collision-free’ motion planning in hybrid traffic is impossible.</a:t>
            </a:r>
          </a:p>
          <a:p>
            <a:pPr lvl="1"/>
            <a:r>
              <a:rPr lang="en-US" dirty="0"/>
              <a:t>‘Collision-free’ is only possible in AV-only traffic [2,3]</a:t>
            </a:r>
          </a:p>
          <a:p>
            <a:pPr lvl="2"/>
            <a:r>
              <a:rPr lang="en-US" dirty="0"/>
              <a:t>Every vehicle communicates in the same protocol or using the same algorithm.</a:t>
            </a:r>
          </a:p>
          <a:p>
            <a:pPr lvl="2"/>
            <a:endParaRPr lang="en-US" dirty="0"/>
          </a:p>
          <a:p>
            <a:pPr lvl="2"/>
            <a:endParaRPr lang="en-US" dirty="0"/>
          </a:p>
          <a:p>
            <a:pPr lvl="2"/>
            <a:endParaRPr lang="en-US" dirty="0"/>
          </a:p>
          <a:p>
            <a:pPr lvl="2"/>
            <a:endParaRPr lang="en-US" dirty="0"/>
          </a:p>
          <a:p>
            <a:pPr lvl="2"/>
            <a:endParaRPr lang="en-US" sz="1200" dirty="0"/>
          </a:p>
          <a:p>
            <a:pPr lvl="1"/>
            <a:r>
              <a:rPr lang="en-US" dirty="0"/>
              <a:t>Game-theory based methods are proposed for hybrid traffic [4,5]</a:t>
            </a:r>
          </a:p>
          <a:p>
            <a:pPr lvl="2"/>
            <a:r>
              <a:rPr lang="en-US" dirty="0"/>
              <a:t>‘probabilistic’ prediction of others’ driving is not always correct.</a:t>
            </a:r>
          </a:p>
        </p:txBody>
      </p:sp>
      <p:sp>
        <p:nvSpPr>
          <p:cNvPr id="4" name="Slide Number Placeholder 2">
            <a:extLst>
              <a:ext uri="{FF2B5EF4-FFF2-40B4-BE49-F238E27FC236}">
                <a16:creationId xmlns:a16="http://schemas.microsoft.com/office/drawing/2014/main" id="{FD6DB70C-9783-E399-DF50-9490B896A5E2}"/>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3</a:t>
            </a:fld>
            <a:endParaRPr lang="en-US" dirty="0"/>
          </a:p>
        </p:txBody>
      </p:sp>
      <p:sp>
        <p:nvSpPr>
          <p:cNvPr id="5" name="TextBox 4">
            <a:extLst>
              <a:ext uri="{FF2B5EF4-FFF2-40B4-BE49-F238E27FC236}">
                <a16:creationId xmlns:a16="http://schemas.microsoft.com/office/drawing/2014/main" id="{7714F924-0926-D3E5-5C7F-D66EB496E28E}"/>
              </a:ext>
            </a:extLst>
          </p:cNvPr>
          <p:cNvSpPr txBox="1"/>
          <p:nvPr/>
        </p:nvSpPr>
        <p:spPr>
          <a:xfrm>
            <a:off x="157507" y="5333987"/>
            <a:ext cx="11876986" cy="1015663"/>
          </a:xfrm>
          <a:prstGeom prst="rect">
            <a:avLst/>
          </a:prstGeom>
          <a:noFill/>
        </p:spPr>
        <p:txBody>
          <a:bodyPr wrap="square" rtlCol="0">
            <a:spAutoFit/>
          </a:bodyPr>
          <a:lstStyle/>
          <a:p>
            <a:r>
              <a:rPr lang="en-US" sz="1200" dirty="0"/>
              <a:t>[2] </a:t>
            </a:r>
            <a:r>
              <a:rPr lang="en-US" sz="1200" dirty="0" err="1"/>
              <a:t>Hilscher</a:t>
            </a:r>
            <a:r>
              <a:rPr lang="en-US" sz="1200" dirty="0"/>
              <a:t>, M., Linker, S., </a:t>
            </a:r>
            <a:r>
              <a:rPr lang="en-US" sz="1200" dirty="0" err="1"/>
              <a:t>Olderog</a:t>
            </a:r>
            <a:r>
              <a:rPr lang="en-US" sz="1200" dirty="0"/>
              <a:t>, E. R., &amp; </a:t>
            </a:r>
            <a:r>
              <a:rPr lang="en-US" sz="1200" dirty="0" err="1"/>
              <a:t>Ravn</a:t>
            </a:r>
            <a:r>
              <a:rPr lang="en-US" sz="1200" dirty="0"/>
              <a:t>, A. P. (2011, October). An abstract model for proving safety of multi-lane traffic </a:t>
            </a:r>
            <a:r>
              <a:rPr lang="en-US" sz="1200" dirty="0" err="1"/>
              <a:t>manoeuvres</a:t>
            </a:r>
            <a:r>
              <a:rPr lang="en-US" sz="1200" dirty="0"/>
              <a:t>. In </a:t>
            </a:r>
            <a:r>
              <a:rPr lang="en-US" sz="1200" i="1" dirty="0"/>
              <a:t>International Conference on Formal Engineering Methods</a:t>
            </a:r>
            <a:r>
              <a:rPr lang="en-US" sz="1200" dirty="0"/>
              <a:t> (pp. 404-419). Springer, Berlin, Heidelberg.</a:t>
            </a:r>
          </a:p>
          <a:p>
            <a:r>
              <a:rPr lang="en-US" sz="1200" dirty="0"/>
              <a:t>[3] Kessler, T., &amp; Knoll, A. (2019, June). Cooperative multi-vehicle behavior coordination for autonomous driving. In </a:t>
            </a:r>
            <a:r>
              <a:rPr lang="en-US" sz="1200" i="1" dirty="0"/>
              <a:t>2019 IEEE Intelligent Vehicles Symposium (IV)</a:t>
            </a:r>
            <a:r>
              <a:rPr lang="en-US" sz="1200" dirty="0"/>
              <a:t> (pp. 1953-1960). IEEE.</a:t>
            </a:r>
          </a:p>
          <a:p>
            <a:r>
              <a:rPr lang="en-US" sz="1200" dirty="0"/>
              <a:t>[4] Fox, C., Camara, F., Markkula, G., Romano, R., Madigan, R., &amp; Merat, N. (2018). When should the chicken cross the road. </a:t>
            </a:r>
            <a:r>
              <a:rPr lang="en-US" sz="1200" i="1" dirty="0"/>
              <a:t>Game theory for autonomous vehicle-human interactions</a:t>
            </a:r>
            <a:r>
              <a:rPr lang="en-US" sz="1200" dirty="0"/>
              <a:t>.</a:t>
            </a:r>
          </a:p>
          <a:p>
            <a:r>
              <a:rPr lang="en-US" sz="1200" dirty="0"/>
              <a:t>[5] Yu, H., Tseng, H. E., &amp; </a:t>
            </a:r>
            <a:r>
              <a:rPr lang="en-US" sz="1200" dirty="0" err="1"/>
              <a:t>Langari</a:t>
            </a:r>
            <a:r>
              <a:rPr lang="en-US" sz="1200" dirty="0"/>
              <a:t>, R. (2018). A human-like game theory-based controller for automatic lane changing. </a:t>
            </a:r>
            <a:r>
              <a:rPr lang="en-US" sz="1200" i="1" dirty="0"/>
              <a:t>Transportation Research Part C: Emerging Technologies</a:t>
            </a:r>
            <a:r>
              <a:rPr lang="en-US" sz="1200" dirty="0"/>
              <a:t>, </a:t>
            </a:r>
            <a:r>
              <a:rPr lang="en-US" sz="1200" i="1" dirty="0"/>
              <a:t>88</a:t>
            </a:r>
            <a:r>
              <a:rPr lang="en-US" sz="1200" dirty="0"/>
              <a:t>, 140-158.</a:t>
            </a:r>
          </a:p>
        </p:txBody>
      </p:sp>
      <p:grpSp>
        <p:nvGrpSpPr>
          <p:cNvPr id="7" name="Group 6">
            <a:extLst>
              <a:ext uri="{FF2B5EF4-FFF2-40B4-BE49-F238E27FC236}">
                <a16:creationId xmlns:a16="http://schemas.microsoft.com/office/drawing/2014/main" id="{5CB3989E-D754-CADD-D19F-FD0F3E7D420B}"/>
              </a:ext>
            </a:extLst>
          </p:cNvPr>
          <p:cNvGrpSpPr/>
          <p:nvPr/>
        </p:nvGrpSpPr>
        <p:grpSpPr>
          <a:xfrm>
            <a:off x="6312136" y="2501827"/>
            <a:ext cx="5408815" cy="1854345"/>
            <a:chOff x="2820983" y="3694250"/>
            <a:chExt cx="7055588" cy="2418920"/>
          </a:xfrm>
        </p:grpSpPr>
        <p:sp>
          <p:nvSpPr>
            <p:cNvPr id="8" name="Rectangle 7">
              <a:extLst>
                <a:ext uri="{FF2B5EF4-FFF2-40B4-BE49-F238E27FC236}">
                  <a16:creationId xmlns:a16="http://schemas.microsoft.com/office/drawing/2014/main" id="{23D80294-448B-A205-FB6D-AB27E203D8F6}"/>
                </a:ext>
              </a:extLst>
            </p:cNvPr>
            <p:cNvSpPr/>
            <p:nvPr/>
          </p:nvSpPr>
          <p:spPr>
            <a:xfrm>
              <a:off x="2972795" y="3755804"/>
              <a:ext cx="6716556" cy="225939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9FEC0D-417B-59F2-85D4-B7397D5D08FC}"/>
                </a:ext>
              </a:extLst>
            </p:cNvPr>
            <p:cNvPicPr>
              <a:picLocks noChangeAspect="1"/>
            </p:cNvPicPr>
            <p:nvPr/>
          </p:nvPicPr>
          <p:blipFill>
            <a:blip r:embed="rId3"/>
            <a:stretch>
              <a:fillRect/>
            </a:stretch>
          </p:blipFill>
          <p:spPr>
            <a:xfrm>
              <a:off x="3241245" y="4421694"/>
              <a:ext cx="889000" cy="444500"/>
            </a:xfrm>
            <a:prstGeom prst="rect">
              <a:avLst/>
            </a:prstGeom>
          </p:spPr>
        </p:pic>
        <p:cxnSp>
          <p:nvCxnSpPr>
            <p:cNvPr id="10" name="Straight Connector 9">
              <a:extLst>
                <a:ext uri="{FF2B5EF4-FFF2-40B4-BE49-F238E27FC236}">
                  <a16:creationId xmlns:a16="http://schemas.microsoft.com/office/drawing/2014/main" id="{1A235186-6334-552C-43A7-43543F6B9F44}"/>
                </a:ext>
              </a:extLst>
            </p:cNvPr>
            <p:cNvCxnSpPr>
              <a:cxnSpLocks/>
            </p:cNvCxnSpPr>
            <p:nvPr/>
          </p:nvCxnSpPr>
          <p:spPr>
            <a:xfrm>
              <a:off x="2972795" y="4250085"/>
              <a:ext cx="6716556"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2E37C4-7063-6938-3D12-C7669F794BA5}"/>
                </a:ext>
              </a:extLst>
            </p:cNvPr>
            <p:cNvCxnSpPr>
              <a:cxnSpLocks/>
            </p:cNvCxnSpPr>
            <p:nvPr/>
          </p:nvCxnSpPr>
          <p:spPr>
            <a:xfrm>
              <a:off x="2972795" y="5030148"/>
              <a:ext cx="6716556"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90509B6-AB9F-83E0-E05C-EA1BF75A79B3}"/>
                </a:ext>
              </a:extLst>
            </p:cNvPr>
            <p:cNvCxnSpPr>
              <a:cxnSpLocks/>
              <a:stCxn id="9" idx="3"/>
            </p:cNvCxnSpPr>
            <p:nvPr/>
          </p:nvCxnSpPr>
          <p:spPr>
            <a:xfrm>
              <a:off x="4130245" y="4643944"/>
              <a:ext cx="7133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8922252-F603-4BA7-8BA8-E84B0F1184B6}"/>
                </a:ext>
              </a:extLst>
            </p:cNvPr>
            <p:cNvSpPr/>
            <p:nvPr/>
          </p:nvSpPr>
          <p:spPr>
            <a:xfrm>
              <a:off x="2820983" y="3694250"/>
              <a:ext cx="7055588" cy="24189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79C3EBA-A6A6-65C2-BDB1-788B341A0F53}"/>
                </a:ext>
              </a:extLst>
            </p:cNvPr>
            <p:cNvPicPr>
              <a:picLocks noChangeAspect="1"/>
            </p:cNvPicPr>
            <p:nvPr/>
          </p:nvPicPr>
          <p:blipFill>
            <a:blip r:embed="rId4"/>
            <a:stretch>
              <a:fillRect/>
            </a:stretch>
          </p:blipFill>
          <p:spPr>
            <a:xfrm>
              <a:off x="3521690" y="5125074"/>
              <a:ext cx="889000" cy="444500"/>
            </a:xfrm>
            <a:prstGeom prst="rect">
              <a:avLst/>
            </a:prstGeom>
          </p:spPr>
        </p:pic>
        <p:cxnSp>
          <p:nvCxnSpPr>
            <p:cNvPr id="15" name="Straight Connector 14">
              <a:extLst>
                <a:ext uri="{FF2B5EF4-FFF2-40B4-BE49-F238E27FC236}">
                  <a16:creationId xmlns:a16="http://schemas.microsoft.com/office/drawing/2014/main" id="{8D064B5E-C460-D1BD-F90F-F571E4977D2D}"/>
                </a:ext>
              </a:extLst>
            </p:cNvPr>
            <p:cNvCxnSpPr>
              <a:cxnSpLocks/>
            </p:cNvCxnSpPr>
            <p:nvPr/>
          </p:nvCxnSpPr>
          <p:spPr>
            <a:xfrm>
              <a:off x="2972795" y="5783439"/>
              <a:ext cx="6716556"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71FF24-B654-34B7-B8AF-B4A1D6056D4D}"/>
                    </a:ext>
                  </a:extLst>
                </p:cNvPr>
                <p:cNvSpPr txBox="1"/>
                <p:nvPr/>
              </p:nvSpPr>
              <p:spPr>
                <a:xfrm>
                  <a:off x="3431787" y="5050949"/>
                  <a:ext cx="92754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𝑐</m:t>
                            </m:r>
                          </m:e>
                          <m:sub>
                            <m:r>
                              <a:rPr lang="en-US" sz="2400" b="0" i="1" smtClean="0">
                                <a:solidFill>
                                  <a:schemeClr val="bg1"/>
                                </a:solidFill>
                                <a:latin typeface="Cambria Math" panose="02040503050406030204" pitchFamily="18" charset="0"/>
                              </a:rPr>
                              <m:t>2</m:t>
                            </m:r>
                          </m:sub>
                        </m:sSub>
                      </m:oMath>
                    </m:oMathPara>
                  </a14:m>
                  <a:endParaRPr lang="en-US" sz="2400" dirty="0">
                    <a:solidFill>
                      <a:schemeClr val="bg1"/>
                    </a:solidFill>
                  </a:endParaRPr>
                </a:p>
              </p:txBody>
            </p:sp>
          </mc:Choice>
          <mc:Fallback xmlns="">
            <p:sp>
              <p:nvSpPr>
                <p:cNvPr id="46" name="TextBox 45">
                  <a:extLst>
                    <a:ext uri="{FF2B5EF4-FFF2-40B4-BE49-F238E27FC236}">
                      <a16:creationId xmlns:a16="http://schemas.microsoft.com/office/drawing/2014/main" id="{593FF3AE-58AE-AE4B-A377-E297AF52FA84}"/>
                    </a:ext>
                  </a:extLst>
                </p:cNvPr>
                <p:cNvSpPr txBox="1">
                  <a:spLocks noRot="1" noChangeAspect="1" noMove="1" noResize="1" noEditPoints="1" noAdjustHandles="1" noChangeArrowheads="1" noChangeShapeType="1" noTextEdit="1"/>
                </p:cNvSpPr>
                <p:nvPr/>
              </p:nvSpPr>
              <p:spPr>
                <a:xfrm>
                  <a:off x="3431787" y="5050949"/>
                  <a:ext cx="927546" cy="461665"/>
                </a:xfrm>
                <a:prstGeom prst="rect">
                  <a:avLst/>
                </a:prstGeom>
                <a:blipFill>
                  <a:blip r:embed="rId5"/>
                  <a:stretch>
                    <a:fillRect b="-2703"/>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A6AAC237-0BB4-CB4F-ED6E-6CD83D64B201}"/>
                </a:ext>
              </a:extLst>
            </p:cNvPr>
            <p:cNvSpPr/>
            <p:nvPr/>
          </p:nvSpPr>
          <p:spPr>
            <a:xfrm>
              <a:off x="4272422" y="5135929"/>
              <a:ext cx="173821" cy="173821"/>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9BC647F-1638-9F83-B649-C3FD9A2C538B}"/>
                </a:ext>
              </a:extLst>
            </p:cNvPr>
            <p:cNvSpPr/>
            <p:nvPr/>
          </p:nvSpPr>
          <p:spPr>
            <a:xfrm>
              <a:off x="3486137" y="5127399"/>
              <a:ext cx="173821" cy="173821"/>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AA6CFF4C-16F8-A18A-3D77-3792323163DF}"/>
                </a:ext>
              </a:extLst>
            </p:cNvPr>
            <p:cNvSpPr/>
            <p:nvPr/>
          </p:nvSpPr>
          <p:spPr>
            <a:xfrm>
              <a:off x="4407838" y="4923504"/>
              <a:ext cx="927546" cy="425328"/>
            </a:xfrm>
            <a:custGeom>
              <a:avLst/>
              <a:gdLst>
                <a:gd name="connsiteX0" fmla="*/ 0 w 1059126"/>
                <a:gd name="connsiteY0" fmla="*/ 552587 h 552587"/>
                <a:gd name="connsiteX1" fmla="*/ 381549 w 1059126"/>
                <a:gd name="connsiteY1" fmla="*/ 467068 h 552587"/>
                <a:gd name="connsiteX2" fmla="*/ 730205 w 1059126"/>
                <a:gd name="connsiteY2" fmla="*/ 315764 h 552587"/>
                <a:gd name="connsiteX3" fmla="*/ 1059126 w 1059126"/>
                <a:gd name="connsiteY3" fmla="*/ 0 h 552587"/>
              </a:gdLst>
              <a:ahLst/>
              <a:cxnLst>
                <a:cxn ang="0">
                  <a:pos x="connsiteX0" y="connsiteY0"/>
                </a:cxn>
                <a:cxn ang="0">
                  <a:pos x="connsiteX1" y="connsiteY1"/>
                </a:cxn>
                <a:cxn ang="0">
                  <a:pos x="connsiteX2" y="connsiteY2"/>
                </a:cxn>
                <a:cxn ang="0">
                  <a:pos x="connsiteX3" y="connsiteY3"/>
                </a:cxn>
              </a:cxnLst>
              <a:rect l="l" t="t" r="r" b="b"/>
              <a:pathLst>
                <a:path w="1059126" h="552587">
                  <a:moveTo>
                    <a:pt x="0" y="552587"/>
                  </a:moveTo>
                  <a:cubicBezTo>
                    <a:pt x="129924" y="529563"/>
                    <a:pt x="259848" y="506539"/>
                    <a:pt x="381549" y="467068"/>
                  </a:cubicBezTo>
                  <a:cubicBezTo>
                    <a:pt x="503250" y="427597"/>
                    <a:pt x="617276" y="393609"/>
                    <a:pt x="730205" y="315764"/>
                  </a:cubicBezTo>
                  <a:cubicBezTo>
                    <a:pt x="843134" y="237919"/>
                    <a:pt x="951130" y="118959"/>
                    <a:pt x="1059126" y="0"/>
                  </a:cubicBezTo>
                </a:path>
              </a:pathLst>
            </a:custGeom>
            <a:noFill/>
            <a:ln w="5715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58D9B4E-FCF6-1248-B53D-2F1CBFF5EFAA}"/>
                    </a:ext>
                  </a:extLst>
                </p:cNvPr>
                <p:cNvSpPr txBox="1"/>
                <p:nvPr/>
              </p:nvSpPr>
              <p:spPr>
                <a:xfrm>
                  <a:off x="3167361" y="4350127"/>
                  <a:ext cx="92754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𝑐</m:t>
                            </m:r>
                          </m:e>
                          <m:sub>
                            <m:r>
                              <a:rPr lang="en-US" sz="2400" b="0" i="1" smtClean="0">
                                <a:solidFill>
                                  <a:schemeClr val="bg1"/>
                                </a:solidFill>
                                <a:latin typeface="Cambria Math" panose="02040503050406030204" pitchFamily="18" charset="0"/>
                              </a:rPr>
                              <m:t>1</m:t>
                            </m:r>
                          </m:sub>
                        </m:sSub>
                      </m:oMath>
                    </m:oMathPara>
                  </a14:m>
                  <a:endParaRPr lang="en-US" sz="2400" dirty="0">
                    <a:solidFill>
                      <a:schemeClr val="bg1"/>
                    </a:solidFill>
                  </a:endParaRPr>
                </a:p>
              </p:txBody>
            </p:sp>
          </mc:Choice>
          <mc:Fallback xmlns="">
            <p:sp>
              <p:nvSpPr>
                <p:cNvPr id="52" name="TextBox 51">
                  <a:extLst>
                    <a:ext uri="{FF2B5EF4-FFF2-40B4-BE49-F238E27FC236}">
                      <a16:creationId xmlns:a16="http://schemas.microsoft.com/office/drawing/2014/main" id="{221D1144-6C8C-514C-8CCB-4FE3A24D5E1E}"/>
                    </a:ext>
                  </a:extLst>
                </p:cNvPr>
                <p:cNvSpPr txBox="1">
                  <a:spLocks noRot="1" noChangeAspect="1" noMove="1" noResize="1" noEditPoints="1" noAdjustHandles="1" noChangeArrowheads="1" noChangeShapeType="1" noTextEdit="1"/>
                </p:cNvSpPr>
                <p:nvPr/>
              </p:nvSpPr>
              <p:spPr>
                <a:xfrm>
                  <a:off x="3167361" y="4350127"/>
                  <a:ext cx="927546" cy="461665"/>
                </a:xfrm>
                <a:prstGeom prst="rect">
                  <a:avLst/>
                </a:prstGeom>
                <a:blipFill>
                  <a:blip r:embed="rId7"/>
                  <a:stretch>
                    <a:fillRect b="-2703"/>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B522860C-039A-F45C-9AD8-A273348678C1}"/>
                </a:ext>
              </a:extLst>
            </p:cNvPr>
            <p:cNvGrpSpPr/>
            <p:nvPr/>
          </p:nvGrpSpPr>
          <p:grpSpPr>
            <a:xfrm>
              <a:off x="5137072" y="4177527"/>
              <a:ext cx="2011153" cy="740508"/>
              <a:chOff x="5468368" y="4177527"/>
              <a:chExt cx="2011153" cy="740508"/>
            </a:xfrm>
          </p:grpSpPr>
          <p:sp>
            <p:nvSpPr>
              <p:cNvPr id="26" name="Rectangle 25">
                <a:extLst>
                  <a:ext uri="{FF2B5EF4-FFF2-40B4-BE49-F238E27FC236}">
                    <a16:creationId xmlns:a16="http://schemas.microsoft.com/office/drawing/2014/main" id="{3E79EA8E-20C1-A663-0079-284BD1C7101B}"/>
                  </a:ext>
                </a:extLst>
              </p:cNvPr>
              <p:cNvSpPr/>
              <p:nvPr/>
            </p:nvSpPr>
            <p:spPr>
              <a:xfrm>
                <a:off x="5677061" y="4335426"/>
                <a:ext cx="1632040" cy="582609"/>
              </a:xfrm>
              <a:prstGeom prst="rect">
                <a:avLst/>
              </a:prstGeom>
              <a:solidFill>
                <a:srgbClr val="0432FF">
                  <a:alpha val="50196"/>
                </a:srgb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340B7D3-9529-E99A-E512-545A8C17BA9C}"/>
                      </a:ext>
                    </a:extLst>
                  </p:cNvPr>
                  <p:cNvSpPr txBox="1"/>
                  <p:nvPr/>
                </p:nvSpPr>
                <p:spPr>
                  <a:xfrm>
                    <a:off x="5468368" y="4177527"/>
                    <a:ext cx="2011153" cy="369332"/>
                  </a:xfrm>
                  <a:prstGeom prst="rect">
                    <a:avLst/>
                  </a:prstGeom>
                  <a:noFill/>
                </p:spPr>
                <p:txBody>
                  <a:bodyPr wrap="square">
                    <a:spAutoFit/>
                  </a:bodyPr>
                  <a:lstStyle/>
                  <a:p>
                    <a:pPr algn="ct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2</m:t>
                            </m:r>
                          </m:sub>
                        </m:sSub>
                      </m:oMath>
                    </a14:m>
                    <a:r>
                      <a:rPr lang="en-US" dirty="0">
                        <a:solidFill>
                          <a:schemeClr val="bg1"/>
                        </a:solidFill>
                      </a:rPr>
                      <a:t>’s claimed space</a:t>
                    </a:r>
                  </a:p>
                </p:txBody>
              </p:sp>
            </mc:Choice>
            <mc:Fallback xmlns="">
              <p:sp>
                <p:nvSpPr>
                  <p:cNvPr id="27" name="TextBox 26">
                    <a:extLst>
                      <a:ext uri="{FF2B5EF4-FFF2-40B4-BE49-F238E27FC236}">
                        <a16:creationId xmlns:a16="http://schemas.microsoft.com/office/drawing/2014/main" id="{2340B7D3-9529-E99A-E512-545A8C17BA9C}"/>
                      </a:ext>
                    </a:extLst>
                  </p:cNvPr>
                  <p:cNvSpPr txBox="1">
                    <a:spLocks noRot="1" noChangeAspect="1" noMove="1" noResize="1" noEditPoints="1" noAdjustHandles="1" noChangeArrowheads="1" noChangeShapeType="1" noTextEdit="1"/>
                  </p:cNvSpPr>
                  <p:nvPr/>
                </p:nvSpPr>
                <p:spPr>
                  <a:xfrm>
                    <a:off x="5468368" y="4177527"/>
                    <a:ext cx="2011153" cy="369332"/>
                  </a:xfrm>
                  <a:prstGeom prst="rect">
                    <a:avLst/>
                  </a:prstGeom>
                  <a:blipFill>
                    <a:blip r:embed="rId8"/>
                    <a:stretch>
                      <a:fillRect t="-8696" b="-156522"/>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10E98C9C-FB73-BF22-3941-5B2F228ED07F}"/>
                </a:ext>
              </a:extLst>
            </p:cNvPr>
            <p:cNvGrpSpPr/>
            <p:nvPr/>
          </p:nvGrpSpPr>
          <p:grpSpPr>
            <a:xfrm>
              <a:off x="7721572" y="4335426"/>
              <a:ext cx="2011153" cy="582609"/>
              <a:chOff x="6024046" y="4322040"/>
              <a:chExt cx="2011153" cy="582609"/>
            </a:xfrm>
          </p:grpSpPr>
          <p:sp>
            <p:nvSpPr>
              <p:cNvPr id="24" name="Rectangle 23">
                <a:extLst>
                  <a:ext uri="{FF2B5EF4-FFF2-40B4-BE49-F238E27FC236}">
                    <a16:creationId xmlns:a16="http://schemas.microsoft.com/office/drawing/2014/main" id="{5936CEA3-6355-DED8-A087-98D1E47D20BF}"/>
                  </a:ext>
                </a:extLst>
              </p:cNvPr>
              <p:cNvSpPr/>
              <p:nvPr/>
            </p:nvSpPr>
            <p:spPr>
              <a:xfrm>
                <a:off x="6193277" y="4322040"/>
                <a:ext cx="1632040" cy="582609"/>
              </a:xfrm>
              <a:prstGeom prst="rect">
                <a:avLst/>
              </a:prstGeom>
              <a:solidFill>
                <a:srgbClr val="FF0000">
                  <a:alpha val="50196"/>
                </a:srgb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8EEF3AF-56C0-C4A0-7042-BF2E059D82C3}"/>
                      </a:ext>
                    </a:extLst>
                  </p:cNvPr>
                  <p:cNvSpPr txBox="1"/>
                  <p:nvPr/>
                </p:nvSpPr>
                <p:spPr>
                  <a:xfrm>
                    <a:off x="6024046" y="4415622"/>
                    <a:ext cx="2011153" cy="369332"/>
                  </a:xfrm>
                  <a:prstGeom prst="rect">
                    <a:avLst/>
                  </a:prstGeom>
                  <a:noFill/>
                </p:spPr>
                <p:txBody>
                  <a:bodyPr wrap="square">
                    <a:spAutoFit/>
                  </a:bodyPr>
                  <a:lstStyle/>
                  <a:p>
                    <a:pPr algn="ct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oMath>
                    </a14:m>
                    <a:r>
                      <a:rPr lang="en-US" dirty="0">
                        <a:solidFill>
                          <a:schemeClr val="bg1"/>
                        </a:solidFill>
                      </a:rPr>
                      <a:t>’s prediction</a:t>
                    </a:r>
                  </a:p>
                </p:txBody>
              </p:sp>
            </mc:Choice>
            <mc:Fallback xmlns="">
              <p:sp>
                <p:nvSpPr>
                  <p:cNvPr id="25" name="TextBox 24">
                    <a:extLst>
                      <a:ext uri="{FF2B5EF4-FFF2-40B4-BE49-F238E27FC236}">
                        <a16:creationId xmlns:a16="http://schemas.microsoft.com/office/drawing/2014/main" id="{78EEF3AF-56C0-C4A0-7042-BF2E059D82C3}"/>
                      </a:ext>
                    </a:extLst>
                  </p:cNvPr>
                  <p:cNvSpPr txBox="1">
                    <a:spLocks noRot="1" noChangeAspect="1" noMove="1" noResize="1" noEditPoints="1" noAdjustHandles="1" noChangeArrowheads="1" noChangeShapeType="1" noTextEdit="1"/>
                  </p:cNvSpPr>
                  <p:nvPr/>
                </p:nvSpPr>
                <p:spPr>
                  <a:xfrm>
                    <a:off x="6024046" y="4415622"/>
                    <a:ext cx="2011153" cy="369332"/>
                  </a:xfrm>
                  <a:prstGeom prst="rect">
                    <a:avLst/>
                  </a:prstGeom>
                  <a:blipFill>
                    <a:blip r:embed="rId9"/>
                    <a:stretch>
                      <a:fillRect t="-8696" r="-1626" b="-56522"/>
                    </a:stretch>
                  </a:blipFill>
                </p:spPr>
                <p:txBody>
                  <a:bodyPr/>
                  <a:lstStyle/>
                  <a:p>
                    <a:r>
                      <a:rPr lang="en-US">
                        <a:noFill/>
                      </a:rPr>
                      <a:t> </a:t>
                    </a:r>
                  </a:p>
                </p:txBody>
              </p:sp>
            </mc:Fallback>
          </mc:AlternateContent>
        </p:grpSp>
        <p:sp>
          <p:nvSpPr>
            <p:cNvPr id="23" name="Freeform 22">
              <a:extLst>
                <a:ext uri="{FF2B5EF4-FFF2-40B4-BE49-F238E27FC236}">
                  <a16:creationId xmlns:a16="http://schemas.microsoft.com/office/drawing/2014/main" id="{68BA84AE-A7CF-DE92-F8BB-8E66764C71D1}"/>
                </a:ext>
              </a:extLst>
            </p:cNvPr>
            <p:cNvSpPr/>
            <p:nvPr/>
          </p:nvSpPr>
          <p:spPr>
            <a:xfrm>
              <a:off x="4407839" y="4948682"/>
              <a:ext cx="3482964" cy="425328"/>
            </a:xfrm>
            <a:custGeom>
              <a:avLst/>
              <a:gdLst>
                <a:gd name="connsiteX0" fmla="*/ 0 w 1059126"/>
                <a:gd name="connsiteY0" fmla="*/ 552587 h 552587"/>
                <a:gd name="connsiteX1" fmla="*/ 381549 w 1059126"/>
                <a:gd name="connsiteY1" fmla="*/ 467068 h 552587"/>
                <a:gd name="connsiteX2" fmla="*/ 730205 w 1059126"/>
                <a:gd name="connsiteY2" fmla="*/ 315764 h 552587"/>
                <a:gd name="connsiteX3" fmla="*/ 1059126 w 1059126"/>
                <a:gd name="connsiteY3" fmla="*/ 0 h 552587"/>
              </a:gdLst>
              <a:ahLst/>
              <a:cxnLst>
                <a:cxn ang="0">
                  <a:pos x="connsiteX0" y="connsiteY0"/>
                </a:cxn>
                <a:cxn ang="0">
                  <a:pos x="connsiteX1" y="connsiteY1"/>
                </a:cxn>
                <a:cxn ang="0">
                  <a:pos x="connsiteX2" y="connsiteY2"/>
                </a:cxn>
                <a:cxn ang="0">
                  <a:pos x="connsiteX3" y="connsiteY3"/>
                </a:cxn>
              </a:cxnLst>
              <a:rect l="l" t="t" r="r" b="b"/>
              <a:pathLst>
                <a:path w="1059126" h="552587">
                  <a:moveTo>
                    <a:pt x="0" y="552587"/>
                  </a:moveTo>
                  <a:cubicBezTo>
                    <a:pt x="129924" y="529563"/>
                    <a:pt x="259848" y="506539"/>
                    <a:pt x="381549" y="467068"/>
                  </a:cubicBezTo>
                  <a:cubicBezTo>
                    <a:pt x="503250" y="427597"/>
                    <a:pt x="617276" y="393609"/>
                    <a:pt x="730205" y="315764"/>
                  </a:cubicBezTo>
                  <a:cubicBezTo>
                    <a:pt x="843134" y="237919"/>
                    <a:pt x="951130" y="118959"/>
                    <a:pt x="1059126" y="0"/>
                  </a:cubicBezTo>
                </a:path>
              </a:pathLst>
            </a:custGeom>
            <a:noFill/>
            <a:ln w="571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373B073-93A9-B049-2BFA-A0F19D3CE02A}"/>
                  </a:ext>
                </a:extLst>
              </p:cNvPr>
              <p:cNvSpPr txBox="1"/>
              <p:nvPr/>
            </p:nvSpPr>
            <p:spPr>
              <a:xfrm>
                <a:off x="7824982" y="2479106"/>
                <a:ext cx="2781501" cy="400110"/>
              </a:xfrm>
              <a:prstGeom prst="rect">
                <a:avLst/>
              </a:prstGeom>
              <a:noFill/>
            </p:spPr>
            <p:txBody>
              <a:bodyPr wrap="square">
                <a:spAutoFit/>
              </a:bodyPr>
              <a:lstStyle/>
              <a:p>
                <a:pPr algn="ct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𝑐</m:t>
                        </m:r>
                      </m:e>
                      <m:sub>
                        <m:r>
                          <a:rPr lang="en-US" sz="2000" i="1">
                            <a:solidFill>
                              <a:schemeClr val="bg1"/>
                            </a:solidFill>
                            <a:latin typeface="Cambria Math" panose="02040503050406030204" pitchFamily="18" charset="0"/>
                          </a:rPr>
                          <m:t>1</m:t>
                        </m:r>
                      </m:sub>
                    </m:sSub>
                  </m:oMath>
                </a14:m>
                <a:r>
                  <a:rPr lang="en-US" sz="2000" i="1" dirty="0">
                    <a:solidFill>
                      <a:schemeClr val="bg1"/>
                    </a:solidFill>
                  </a:rPr>
                  <a:t> might not brake! </a:t>
                </a:r>
              </a:p>
            </p:txBody>
          </p:sp>
        </mc:Choice>
        <mc:Fallback xmlns="">
          <p:sp>
            <p:nvSpPr>
              <p:cNvPr id="28" name="TextBox 27">
                <a:extLst>
                  <a:ext uri="{FF2B5EF4-FFF2-40B4-BE49-F238E27FC236}">
                    <a16:creationId xmlns:a16="http://schemas.microsoft.com/office/drawing/2014/main" id="{6373B073-93A9-B049-2BFA-A0F19D3CE02A}"/>
                  </a:ext>
                </a:extLst>
              </p:cNvPr>
              <p:cNvSpPr txBox="1">
                <a:spLocks noRot="1" noChangeAspect="1" noMove="1" noResize="1" noEditPoints="1" noAdjustHandles="1" noChangeArrowheads="1" noChangeShapeType="1" noTextEdit="1"/>
              </p:cNvSpPr>
              <p:nvPr/>
            </p:nvSpPr>
            <p:spPr>
              <a:xfrm>
                <a:off x="7824982" y="2479106"/>
                <a:ext cx="2781501" cy="400110"/>
              </a:xfrm>
              <a:prstGeom prst="rect">
                <a:avLst/>
              </a:prstGeom>
              <a:blipFill>
                <a:blip r:embed="rId10"/>
                <a:stretch>
                  <a:fillRect t="-9375" b="-28125"/>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43A2D0ED-6481-2BA4-CDD5-C19B6FF00AB9}"/>
              </a:ext>
            </a:extLst>
          </p:cNvPr>
          <p:cNvGrpSpPr/>
          <p:nvPr/>
        </p:nvGrpSpPr>
        <p:grpSpPr>
          <a:xfrm>
            <a:off x="1044313" y="2501826"/>
            <a:ext cx="5133564" cy="1854345"/>
            <a:chOff x="1444927" y="1010081"/>
            <a:chExt cx="6696535" cy="2418920"/>
          </a:xfrm>
        </p:grpSpPr>
        <p:sp>
          <p:nvSpPr>
            <p:cNvPr id="36" name="Rectangle 35">
              <a:extLst>
                <a:ext uri="{FF2B5EF4-FFF2-40B4-BE49-F238E27FC236}">
                  <a16:creationId xmlns:a16="http://schemas.microsoft.com/office/drawing/2014/main" id="{ECB14401-3DE9-7C3E-13AB-0191B687EFB3}"/>
                </a:ext>
              </a:extLst>
            </p:cNvPr>
            <p:cNvSpPr/>
            <p:nvPr/>
          </p:nvSpPr>
          <p:spPr>
            <a:xfrm>
              <a:off x="1585208" y="1071635"/>
              <a:ext cx="6406672" cy="225939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856CD1C6-921C-CB5E-D5BC-6BF002C33B64}"/>
                </a:ext>
              </a:extLst>
            </p:cNvPr>
            <p:cNvPicPr>
              <a:picLocks noChangeAspect="1"/>
            </p:cNvPicPr>
            <p:nvPr/>
          </p:nvPicPr>
          <p:blipFill>
            <a:blip r:embed="rId3"/>
            <a:stretch>
              <a:fillRect/>
            </a:stretch>
          </p:blipFill>
          <p:spPr>
            <a:xfrm>
              <a:off x="3241245" y="1737525"/>
              <a:ext cx="889000" cy="444500"/>
            </a:xfrm>
            <a:prstGeom prst="rect">
              <a:avLst/>
            </a:prstGeom>
          </p:spPr>
        </p:pic>
        <p:cxnSp>
          <p:nvCxnSpPr>
            <p:cNvPr id="38" name="Straight Connector 37">
              <a:extLst>
                <a:ext uri="{FF2B5EF4-FFF2-40B4-BE49-F238E27FC236}">
                  <a16:creationId xmlns:a16="http://schemas.microsoft.com/office/drawing/2014/main" id="{9F83165E-B12B-7C04-6399-2816CBEEE03A}"/>
                </a:ext>
              </a:extLst>
            </p:cNvPr>
            <p:cNvCxnSpPr>
              <a:cxnSpLocks/>
            </p:cNvCxnSpPr>
            <p:nvPr/>
          </p:nvCxnSpPr>
          <p:spPr>
            <a:xfrm>
              <a:off x="1585207" y="1565916"/>
              <a:ext cx="6406672"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59C690-BC59-D51F-4834-4218BF100B17}"/>
                </a:ext>
              </a:extLst>
            </p:cNvPr>
            <p:cNvCxnSpPr>
              <a:cxnSpLocks/>
            </p:cNvCxnSpPr>
            <p:nvPr/>
          </p:nvCxnSpPr>
          <p:spPr>
            <a:xfrm>
              <a:off x="1585207" y="2345979"/>
              <a:ext cx="6406672"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C5120A8-123F-8A31-FEB0-075B96AEA7D3}"/>
                </a:ext>
              </a:extLst>
            </p:cNvPr>
            <p:cNvCxnSpPr>
              <a:cxnSpLocks/>
              <a:stCxn id="37" idx="3"/>
            </p:cNvCxnSpPr>
            <p:nvPr/>
          </p:nvCxnSpPr>
          <p:spPr>
            <a:xfrm>
              <a:off x="4130245" y="1959775"/>
              <a:ext cx="7133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1D8D7A6-39AE-D913-46AA-D869AD498BB2}"/>
                </a:ext>
              </a:extLst>
            </p:cNvPr>
            <p:cNvSpPr/>
            <p:nvPr/>
          </p:nvSpPr>
          <p:spPr>
            <a:xfrm>
              <a:off x="1444927" y="1010081"/>
              <a:ext cx="6696535" cy="24189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815274C1-FFC6-CFEA-B0E7-8A3C4DDA04E4}"/>
                </a:ext>
              </a:extLst>
            </p:cNvPr>
            <p:cNvPicPr>
              <a:picLocks noChangeAspect="1"/>
            </p:cNvPicPr>
            <p:nvPr/>
          </p:nvPicPr>
          <p:blipFill>
            <a:blip r:embed="rId4"/>
            <a:stretch>
              <a:fillRect/>
            </a:stretch>
          </p:blipFill>
          <p:spPr>
            <a:xfrm>
              <a:off x="3521690" y="2440905"/>
              <a:ext cx="889000" cy="444500"/>
            </a:xfrm>
            <a:prstGeom prst="rect">
              <a:avLst/>
            </a:prstGeom>
          </p:spPr>
        </p:pic>
        <p:cxnSp>
          <p:nvCxnSpPr>
            <p:cNvPr id="43" name="Straight Connector 42">
              <a:extLst>
                <a:ext uri="{FF2B5EF4-FFF2-40B4-BE49-F238E27FC236}">
                  <a16:creationId xmlns:a16="http://schemas.microsoft.com/office/drawing/2014/main" id="{95AF486E-C2FA-33D2-E383-D49B59FB5362}"/>
                </a:ext>
              </a:extLst>
            </p:cNvPr>
            <p:cNvCxnSpPr>
              <a:cxnSpLocks/>
            </p:cNvCxnSpPr>
            <p:nvPr/>
          </p:nvCxnSpPr>
          <p:spPr>
            <a:xfrm>
              <a:off x="1585207" y="3099270"/>
              <a:ext cx="6406672"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68BBF3F-13F0-4696-6913-E852888B1130}"/>
                    </a:ext>
                  </a:extLst>
                </p:cNvPr>
                <p:cNvSpPr txBox="1"/>
                <p:nvPr/>
              </p:nvSpPr>
              <p:spPr>
                <a:xfrm>
                  <a:off x="3431787" y="2366780"/>
                  <a:ext cx="92754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𝑐</m:t>
                            </m:r>
                          </m:e>
                          <m:sub>
                            <m:r>
                              <a:rPr lang="en-US" sz="2400" b="0" i="1" smtClean="0">
                                <a:solidFill>
                                  <a:schemeClr val="bg1"/>
                                </a:solidFill>
                                <a:latin typeface="Cambria Math" panose="02040503050406030204" pitchFamily="18" charset="0"/>
                              </a:rPr>
                              <m:t>2</m:t>
                            </m:r>
                          </m:sub>
                        </m:sSub>
                      </m:oMath>
                    </m:oMathPara>
                  </a14:m>
                  <a:endParaRPr lang="en-US" sz="2400" dirty="0">
                    <a:solidFill>
                      <a:schemeClr val="bg1"/>
                    </a:solidFill>
                  </a:endParaRPr>
                </a:p>
              </p:txBody>
            </p:sp>
          </mc:Choice>
          <mc:Fallback xmlns="">
            <p:sp>
              <p:nvSpPr>
                <p:cNvPr id="29" name="TextBox 28">
                  <a:extLst>
                    <a:ext uri="{FF2B5EF4-FFF2-40B4-BE49-F238E27FC236}">
                      <a16:creationId xmlns:a16="http://schemas.microsoft.com/office/drawing/2014/main" id="{8BC10E16-8A71-1542-BFED-8E4634D8B70F}"/>
                    </a:ext>
                  </a:extLst>
                </p:cNvPr>
                <p:cNvSpPr txBox="1">
                  <a:spLocks noRot="1" noChangeAspect="1" noMove="1" noResize="1" noEditPoints="1" noAdjustHandles="1" noChangeArrowheads="1" noChangeShapeType="1" noTextEdit="1"/>
                </p:cNvSpPr>
                <p:nvPr/>
              </p:nvSpPr>
              <p:spPr>
                <a:xfrm>
                  <a:off x="3431787" y="2366780"/>
                  <a:ext cx="927546" cy="461665"/>
                </a:xfrm>
                <a:prstGeom prst="rect">
                  <a:avLst/>
                </a:prstGeom>
                <a:blipFill>
                  <a:blip r:embed="rId5"/>
                  <a:stretch>
                    <a:fillRect b="-2703"/>
                  </a:stretch>
                </a:blipFill>
              </p:spPr>
              <p:txBody>
                <a:bodyPr/>
                <a:lstStyle/>
                <a:p>
                  <a:r>
                    <a:rPr lang="en-US">
                      <a:noFill/>
                    </a:rPr>
                    <a:t> </a:t>
                  </a:r>
                </a:p>
              </p:txBody>
            </p:sp>
          </mc:Fallback>
        </mc:AlternateContent>
        <p:sp>
          <p:nvSpPr>
            <p:cNvPr id="45" name="Oval 44">
              <a:extLst>
                <a:ext uri="{FF2B5EF4-FFF2-40B4-BE49-F238E27FC236}">
                  <a16:creationId xmlns:a16="http://schemas.microsoft.com/office/drawing/2014/main" id="{A5F8C0D2-0B92-F4DB-128B-89803EBCEED6}"/>
                </a:ext>
              </a:extLst>
            </p:cNvPr>
            <p:cNvSpPr/>
            <p:nvPr/>
          </p:nvSpPr>
          <p:spPr>
            <a:xfrm>
              <a:off x="4272422" y="2451760"/>
              <a:ext cx="173821" cy="173821"/>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921BDD4-1796-FFE8-7CEE-4DE825D05BB5}"/>
                </a:ext>
              </a:extLst>
            </p:cNvPr>
            <p:cNvSpPr/>
            <p:nvPr/>
          </p:nvSpPr>
          <p:spPr>
            <a:xfrm>
              <a:off x="3486137" y="2443230"/>
              <a:ext cx="173821" cy="173821"/>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C1C154D2-AC33-2A41-F337-DAA1D923876A}"/>
                </a:ext>
              </a:extLst>
            </p:cNvPr>
            <p:cNvSpPr/>
            <p:nvPr/>
          </p:nvSpPr>
          <p:spPr>
            <a:xfrm>
              <a:off x="4407838" y="2239335"/>
              <a:ext cx="927546" cy="425328"/>
            </a:xfrm>
            <a:custGeom>
              <a:avLst/>
              <a:gdLst>
                <a:gd name="connsiteX0" fmla="*/ 0 w 1059126"/>
                <a:gd name="connsiteY0" fmla="*/ 552587 h 552587"/>
                <a:gd name="connsiteX1" fmla="*/ 381549 w 1059126"/>
                <a:gd name="connsiteY1" fmla="*/ 467068 h 552587"/>
                <a:gd name="connsiteX2" fmla="*/ 730205 w 1059126"/>
                <a:gd name="connsiteY2" fmla="*/ 315764 h 552587"/>
                <a:gd name="connsiteX3" fmla="*/ 1059126 w 1059126"/>
                <a:gd name="connsiteY3" fmla="*/ 0 h 552587"/>
              </a:gdLst>
              <a:ahLst/>
              <a:cxnLst>
                <a:cxn ang="0">
                  <a:pos x="connsiteX0" y="connsiteY0"/>
                </a:cxn>
                <a:cxn ang="0">
                  <a:pos x="connsiteX1" y="connsiteY1"/>
                </a:cxn>
                <a:cxn ang="0">
                  <a:pos x="connsiteX2" y="connsiteY2"/>
                </a:cxn>
                <a:cxn ang="0">
                  <a:pos x="connsiteX3" y="connsiteY3"/>
                </a:cxn>
              </a:cxnLst>
              <a:rect l="l" t="t" r="r" b="b"/>
              <a:pathLst>
                <a:path w="1059126" h="552587">
                  <a:moveTo>
                    <a:pt x="0" y="552587"/>
                  </a:moveTo>
                  <a:cubicBezTo>
                    <a:pt x="129924" y="529563"/>
                    <a:pt x="259848" y="506539"/>
                    <a:pt x="381549" y="467068"/>
                  </a:cubicBezTo>
                  <a:cubicBezTo>
                    <a:pt x="503250" y="427597"/>
                    <a:pt x="617276" y="393609"/>
                    <a:pt x="730205" y="315764"/>
                  </a:cubicBezTo>
                  <a:cubicBezTo>
                    <a:pt x="843134" y="237919"/>
                    <a:pt x="951130" y="118959"/>
                    <a:pt x="1059126" y="0"/>
                  </a:cubicBezTo>
                </a:path>
              </a:pathLst>
            </a:custGeom>
            <a:noFill/>
            <a:ln w="57150">
              <a:solidFill>
                <a:schemeClr val="bg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1155603-CB26-1367-2E99-B73F4E842807}"/>
                    </a:ext>
                  </a:extLst>
                </p:cNvPr>
                <p:cNvSpPr txBox="1"/>
                <p:nvPr/>
              </p:nvSpPr>
              <p:spPr>
                <a:xfrm>
                  <a:off x="3167361" y="1665958"/>
                  <a:ext cx="92754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𝑐</m:t>
                            </m:r>
                          </m:e>
                          <m:sub>
                            <m:r>
                              <a:rPr lang="en-US" sz="2400" b="0" i="1" smtClean="0">
                                <a:solidFill>
                                  <a:schemeClr val="bg1"/>
                                </a:solidFill>
                                <a:latin typeface="Cambria Math" panose="02040503050406030204" pitchFamily="18" charset="0"/>
                              </a:rPr>
                              <m:t>1</m:t>
                            </m:r>
                          </m:sub>
                        </m:sSub>
                      </m:oMath>
                    </m:oMathPara>
                  </a14:m>
                  <a:endParaRPr lang="en-US" sz="2400" dirty="0">
                    <a:solidFill>
                      <a:schemeClr val="bg1"/>
                    </a:solidFill>
                  </a:endParaRPr>
                </a:p>
              </p:txBody>
            </p:sp>
          </mc:Choice>
          <mc:Fallback xmlns="">
            <p:sp>
              <p:nvSpPr>
                <p:cNvPr id="35" name="TextBox 34">
                  <a:extLst>
                    <a:ext uri="{FF2B5EF4-FFF2-40B4-BE49-F238E27FC236}">
                      <a16:creationId xmlns:a16="http://schemas.microsoft.com/office/drawing/2014/main" id="{C4F5CFE9-7B3C-DF4F-A215-A04C5D80BDDE}"/>
                    </a:ext>
                  </a:extLst>
                </p:cNvPr>
                <p:cNvSpPr txBox="1">
                  <a:spLocks noRot="1" noChangeAspect="1" noMove="1" noResize="1" noEditPoints="1" noAdjustHandles="1" noChangeArrowheads="1" noChangeShapeType="1" noTextEdit="1"/>
                </p:cNvSpPr>
                <p:nvPr/>
              </p:nvSpPr>
              <p:spPr>
                <a:xfrm>
                  <a:off x="3167361" y="1665958"/>
                  <a:ext cx="927546" cy="461665"/>
                </a:xfrm>
                <a:prstGeom prst="rect">
                  <a:avLst/>
                </a:prstGeom>
                <a:blipFill>
                  <a:blip r:embed="rId11"/>
                  <a:stretch>
                    <a:fillRect b="-2632"/>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5D3C17C8-FCC7-7B22-ACEF-303ADA2E07EA}"/>
                </a:ext>
              </a:extLst>
            </p:cNvPr>
            <p:cNvGrpSpPr/>
            <p:nvPr/>
          </p:nvGrpSpPr>
          <p:grpSpPr>
            <a:xfrm>
              <a:off x="5164934" y="1484383"/>
              <a:ext cx="2011153" cy="923330"/>
              <a:chOff x="5478561" y="4168552"/>
              <a:chExt cx="2011153" cy="923330"/>
            </a:xfrm>
          </p:grpSpPr>
          <p:sp>
            <p:nvSpPr>
              <p:cNvPr id="50" name="Rectangle 49">
                <a:extLst>
                  <a:ext uri="{FF2B5EF4-FFF2-40B4-BE49-F238E27FC236}">
                    <a16:creationId xmlns:a16="http://schemas.microsoft.com/office/drawing/2014/main" id="{87C4C303-AE61-881E-EC48-616EAF693406}"/>
                  </a:ext>
                </a:extLst>
              </p:cNvPr>
              <p:cNvSpPr/>
              <p:nvPr/>
            </p:nvSpPr>
            <p:spPr>
              <a:xfrm>
                <a:off x="5677061" y="4335426"/>
                <a:ext cx="1632040" cy="582609"/>
              </a:xfrm>
              <a:prstGeom prst="rect">
                <a:avLst/>
              </a:prstGeom>
              <a:solidFill>
                <a:srgbClr val="0432FF">
                  <a:alpha val="50196"/>
                </a:srgb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646AA06-2A96-5926-25C9-822BF700890A}"/>
                      </a:ext>
                    </a:extLst>
                  </p:cNvPr>
                  <p:cNvSpPr txBox="1"/>
                  <p:nvPr/>
                </p:nvSpPr>
                <p:spPr>
                  <a:xfrm>
                    <a:off x="5478561" y="4168552"/>
                    <a:ext cx="2011153" cy="923330"/>
                  </a:xfrm>
                  <a:prstGeom prst="rect">
                    <a:avLst/>
                  </a:prstGeom>
                  <a:noFill/>
                </p:spPr>
                <p:txBody>
                  <a:bodyPr wrap="square">
                    <a:spAutoFit/>
                  </a:bodyPr>
                  <a:lstStyle/>
                  <a:p>
                    <a:pPr algn="ct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oMath>
                    </a14:m>
                    <a:r>
                      <a:rPr lang="en-US" dirty="0">
                        <a:solidFill>
                          <a:schemeClr val="bg1"/>
                        </a:solidFill>
                      </a:rPr>
                      <a:t>’s claimed space</a:t>
                    </a:r>
                  </a:p>
                  <a:p>
                    <a:pPr algn="ctr"/>
                    <a:r>
                      <a:rPr lang="en-US" dirty="0">
                        <a:solidFill>
                          <a:schemeClr val="bg1"/>
                        </a:solidFill>
                      </a:rPr>
                      <a:t>=</a:t>
                    </a:r>
                  </a:p>
                  <a:p>
                    <a:pPr algn="ct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oMath>
                    </a14:m>
                    <a:r>
                      <a:rPr lang="en-US" dirty="0">
                        <a:solidFill>
                          <a:schemeClr val="bg1"/>
                        </a:solidFill>
                      </a:rPr>
                      <a:t>’s prediction</a:t>
                    </a:r>
                  </a:p>
                </p:txBody>
              </p:sp>
            </mc:Choice>
            <mc:Fallback xmlns="">
              <p:sp>
                <p:nvSpPr>
                  <p:cNvPr id="57" name="TextBox 56">
                    <a:extLst>
                      <a:ext uri="{FF2B5EF4-FFF2-40B4-BE49-F238E27FC236}">
                        <a16:creationId xmlns:a16="http://schemas.microsoft.com/office/drawing/2014/main" id="{7A3A0C22-DAD6-C145-908A-8AC3AD47DE7D}"/>
                      </a:ext>
                    </a:extLst>
                  </p:cNvPr>
                  <p:cNvSpPr txBox="1">
                    <a:spLocks noRot="1" noChangeAspect="1" noMove="1" noResize="1" noEditPoints="1" noAdjustHandles="1" noChangeArrowheads="1" noChangeShapeType="1" noTextEdit="1"/>
                  </p:cNvSpPr>
                  <p:nvPr/>
                </p:nvSpPr>
                <p:spPr>
                  <a:xfrm>
                    <a:off x="5478561" y="4168552"/>
                    <a:ext cx="2011153" cy="923330"/>
                  </a:xfrm>
                  <a:prstGeom prst="rect">
                    <a:avLst/>
                  </a:prstGeom>
                  <a:blipFill>
                    <a:blip r:embed="rId6"/>
                    <a:stretch>
                      <a:fillRect t="-2703" b="-9459"/>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185EA90-8D72-6C91-0672-3B73478BBC07}"/>
                  </a:ext>
                </a:extLst>
              </p:cNvPr>
              <p:cNvSpPr txBox="1"/>
              <p:nvPr/>
            </p:nvSpPr>
            <p:spPr>
              <a:xfrm>
                <a:off x="2049060" y="2491435"/>
                <a:ext cx="2781504" cy="400110"/>
              </a:xfrm>
              <a:prstGeom prst="rect">
                <a:avLst/>
              </a:prstGeom>
              <a:noFill/>
            </p:spPr>
            <p:txBody>
              <a:bodyPr wrap="square">
                <a:spAutoFit/>
              </a:bodyPr>
              <a:lstStyle/>
              <a:p>
                <a:pPr algn="ct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𝑐</m:t>
                        </m:r>
                      </m:e>
                      <m:sub>
                        <m:r>
                          <a:rPr lang="en-US" sz="2000" i="1">
                            <a:solidFill>
                              <a:schemeClr val="bg1"/>
                            </a:solidFill>
                            <a:latin typeface="Cambria Math" panose="02040503050406030204" pitchFamily="18" charset="0"/>
                          </a:rPr>
                          <m:t>1</m:t>
                        </m:r>
                      </m:sub>
                    </m:sSub>
                  </m:oMath>
                </a14:m>
                <a:r>
                  <a:rPr lang="en-US" sz="2000" i="1" dirty="0">
                    <a:solidFill>
                      <a:schemeClr val="bg1"/>
                    </a:solidFill>
                  </a:rPr>
                  <a:t> properly brakes!</a:t>
                </a:r>
              </a:p>
            </p:txBody>
          </p:sp>
        </mc:Choice>
        <mc:Fallback xmlns="">
          <p:sp>
            <p:nvSpPr>
              <p:cNvPr id="52" name="TextBox 51">
                <a:extLst>
                  <a:ext uri="{FF2B5EF4-FFF2-40B4-BE49-F238E27FC236}">
                    <a16:creationId xmlns:a16="http://schemas.microsoft.com/office/drawing/2014/main" id="{2185EA90-8D72-6C91-0672-3B73478BBC07}"/>
                  </a:ext>
                </a:extLst>
              </p:cNvPr>
              <p:cNvSpPr txBox="1">
                <a:spLocks noRot="1" noChangeAspect="1" noMove="1" noResize="1" noEditPoints="1" noAdjustHandles="1" noChangeArrowheads="1" noChangeShapeType="1" noTextEdit="1"/>
              </p:cNvSpPr>
              <p:nvPr/>
            </p:nvSpPr>
            <p:spPr>
              <a:xfrm>
                <a:off x="2049060" y="2491435"/>
                <a:ext cx="2781504" cy="400110"/>
              </a:xfrm>
              <a:prstGeom prst="rect">
                <a:avLst/>
              </a:prstGeom>
              <a:blipFill>
                <a:blip r:embed="rId12"/>
                <a:stretch>
                  <a:fillRect t="-9375" b="-28125"/>
                </a:stretch>
              </a:blipFill>
            </p:spPr>
            <p:txBody>
              <a:bodyPr/>
              <a:lstStyle/>
              <a:p>
                <a:r>
                  <a:rPr lang="en-US">
                    <a:noFill/>
                  </a:rPr>
                  <a:t> </a:t>
                </a:r>
              </a:p>
            </p:txBody>
          </p:sp>
        </mc:Fallback>
      </mc:AlternateContent>
    </p:spTree>
    <p:extLst>
      <p:ext uri="{BB962C8B-B14F-4D97-AF65-F5344CB8AC3E}">
        <p14:creationId xmlns:p14="http://schemas.microsoft.com/office/powerpoint/2010/main" val="706156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50CA-DB6A-AE71-B66A-DADF46E6A31F}"/>
              </a:ext>
            </a:extLst>
          </p:cNvPr>
          <p:cNvSpPr>
            <a:spLocks noGrp="1"/>
          </p:cNvSpPr>
          <p:nvPr>
            <p:ph type="title"/>
          </p:nvPr>
        </p:nvSpPr>
        <p:spPr/>
        <p:txBody>
          <a:bodyPr/>
          <a:lstStyle/>
          <a:p>
            <a:r>
              <a:rPr lang="en-US" dirty="0"/>
              <a:t>Simulation</a:t>
            </a:r>
          </a:p>
        </p:txBody>
      </p:sp>
      <p:sp>
        <p:nvSpPr>
          <p:cNvPr id="8" name="Slide Number Placeholder 2">
            <a:extLst>
              <a:ext uri="{FF2B5EF4-FFF2-40B4-BE49-F238E27FC236}">
                <a16:creationId xmlns:a16="http://schemas.microsoft.com/office/drawing/2014/main" id="{E404A815-0D16-01DD-AB13-C7BF18349ECB}"/>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30</a:t>
            </a:fld>
            <a:endParaRPr lang="en-US" dirty="0"/>
          </a:p>
        </p:txBody>
      </p:sp>
      <p:pic>
        <p:nvPicPr>
          <p:cNvPr id="3" name="comprehensive1.mp4" descr="comprehensive1.mp4">
            <a:hlinkClick r:id="" action="ppaction://media"/>
            <a:extLst>
              <a:ext uri="{FF2B5EF4-FFF2-40B4-BE49-F238E27FC236}">
                <a16:creationId xmlns:a16="http://schemas.microsoft.com/office/drawing/2014/main" id="{3E2756D1-C6BD-7ADE-E33B-F391A68651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9498" y="816610"/>
            <a:ext cx="9816495" cy="5521779"/>
          </a:xfrm>
          <a:prstGeom prst="rect">
            <a:avLst/>
          </a:prstGeom>
        </p:spPr>
      </p:pic>
    </p:spTree>
    <p:extLst>
      <p:ext uri="{BB962C8B-B14F-4D97-AF65-F5344CB8AC3E}">
        <p14:creationId xmlns:p14="http://schemas.microsoft.com/office/powerpoint/2010/main" val="406249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F417-80A0-42EA-A482-F62B3C277503}"/>
              </a:ext>
            </a:extLst>
          </p:cNvPr>
          <p:cNvSpPr>
            <a:spLocks noGrp="1"/>
          </p:cNvSpPr>
          <p:nvPr>
            <p:ph type="title"/>
          </p:nvPr>
        </p:nvSpPr>
        <p:spPr/>
        <p:txBody>
          <a:bodyPr/>
          <a:lstStyle/>
          <a:p>
            <a:r>
              <a:rPr lang="en-US" dirty="0" err="1"/>
              <a:t>BlaFT</a:t>
            </a:r>
            <a:r>
              <a:rPr lang="en-US" dirty="0"/>
              <a:t> makes the hybrid traffic safer.</a:t>
            </a:r>
          </a:p>
        </p:txBody>
      </p:sp>
      <p:sp>
        <p:nvSpPr>
          <p:cNvPr id="3" name="Slide Number Placeholder 2">
            <a:extLst>
              <a:ext uri="{FF2B5EF4-FFF2-40B4-BE49-F238E27FC236}">
                <a16:creationId xmlns:a16="http://schemas.microsoft.com/office/drawing/2014/main" id="{4E8620B2-C147-47D6-ABB6-A2504BDD12C3}"/>
              </a:ext>
            </a:extLst>
          </p:cNvPr>
          <p:cNvSpPr>
            <a:spLocks noGrp="1"/>
          </p:cNvSpPr>
          <p:nvPr>
            <p:ph type="sldNum" sz="quarter" idx="12"/>
          </p:nvPr>
        </p:nvSpPr>
        <p:spPr/>
        <p:txBody>
          <a:bodyPr/>
          <a:lstStyle/>
          <a:p>
            <a:fld id="{E8F92A37-2A0B-8E4C-9ABC-FE271A1E1749}" type="slidenum">
              <a:rPr lang="en-US" smtClean="0"/>
              <a:t>31</a:t>
            </a:fld>
            <a:endParaRPr lang="en-US" dirty="0"/>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DDDB55D7-8678-100F-E700-4605E5BAAC23}"/>
                  </a:ext>
                </a:extLst>
              </p:cNvPr>
              <p:cNvSpPr>
                <a:spLocks noGrp="1"/>
              </p:cNvSpPr>
              <p:nvPr>
                <p:ph sz="quarter" idx="1"/>
              </p:nvPr>
            </p:nvSpPr>
            <p:spPr>
              <a:xfrm>
                <a:off x="157507" y="1032691"/>
                <a:ext cx="11508922" cy="5438447"/>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3200" dirty="0"/>
              </a:p>
              <a:p>
                <a:r>
                  <a:rPr lang="en-US" sz="2400" dirty="0"/>
                  <a:t>As </a:t>
                </a:r>
                <a:r>
                  <a:rPr lang="en-US" sz="2400" dirty="0" err="1"/>
                  <a:t>BlaFT</a:t>
                </a:r>
                <a:r>
                  <a:rPr lang="en-US" sz="2400" dirty="0"/>
                  <a:t> became more prevalent, the number of collisions linearly decreased.</a:t>
                </a:r>
              </a:p>
              <a:p>
                <a:r>
                  <a:rPr lang="en-US" sz="2400" dirty="0"/>
                  <a:t>No difference between different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𝑟𝑒𝑠</m:t>
                        </m:r>
                        <m:r>
                          <a:rPr lang="en-US" sz="2400" i="1">
                            <a:latin typeface="Cambria Math" panose="02040503050406030204" pitchFamily="18" charset="0"/>
                          </a:rPr>
                          <m:t>,</m:t>
                        </m:r>
                        <m:r>
                          <a:rPr lang="en-US" sz="2400" i="1">
                            <a:latin typeface="Cambria Math" panose="02040503050406030204" pitchFamily="18" charset="0"/>
                          </a:rPr>
                          <m:t>𝑑𝑒𝑐</m:t>
                        </m:r>
                      </m:sub>
                    </m:sSub>
                  </m:oMath>
                </a14:m>
                <a:r>
                  <a:rPr lang="en-US" sz="2400" dirty="0"/>
                  <a:t>’</a:t>
                </a:r>
              </a:p>
              <a:p>
                <a:endParaRPr lang="en-US" dirty="0"/>
              </a:p>
              <a:p>
                <a:endParaRPr lang="en-US" dirty="0"/>
              </a:p>
              <a:p>
                <a:pPr marL="0" indent="0">
                  <a:buNone/>
                </a:pPr>
                <a:endParaRPr lang="en-US" dirty="0"/>
              </a:p>
              <a:p>
                <a:pPr marL="0" indent="0">
                  <a:buNone/>
                </a:pPr>
                <a:endParaRPr lang="en-US" sz="3600" dirty="0"/>
              </a:p>
            </p:txBody>
          </p:sp>
        </mc:Choice>
        <mc:Fallback xmlns="">
          <p:sp>
            <p:nvSpPr>
              <p:cNvPr id="5" name="Content Placeholder 3">
                <a:extLst>
                  <a:ext uri="{FF2B5EF4-FFF2-40B4-BE49-F238E27FC236}">
                    <a16:creationId xmlns:a16="http://schemas.microsoft.com/office/drawing/2014/main" id="{DDDB55D7-8678-100F-E700-4605E5BAAC23}"/>
                  </a:ext>
                </a:extLst>
              </p:cNvPr>
              <p:cNvSpPr>
                <a:spLocks noGrp="1" noRot="1" noChangeAspect="1" noMove="1" noResize="1" noEditPoints="1" noAdjustHandles="1" noChangeArrowheads="1" noChangeShapeType="1" noTextEdit="1"/>
              </p:cNvSpPr>
              <p:nvPr>
                <p:ph sz="quarter" idx="1"/>
              </p:nvPr>
            </p:nvSpPr>
            <p:spPr>
              <a:xfrm>
                <a:off x="157507" y="1032691"/>
                <a:ext cx="11508922" cy="5438447"/>
              </a:xfrm>
              <a:blipFill>
                <a:blip r:embed="rId9"/>
                <a:stretch>
                  <a:fillRect l="-44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2C00595-D986-5FEA-578C-0C74708177AB}"/>
              </a:ext>
            </a:extLst>
          </p:cNvPr>
          <p:cNvSpPr txBox="1"/>
          <p:nvPr/>
        </p:nvSpPr>
        <p:spPr>
          <a:xfrm>
            <a:off x="-292100" y="4532011"/>
            <a:ext cx="6515100" cy="646331"/>
          </a:xfrm>
          <a:prstGeom prst="rect">
            <a:avLst/>
          </a:prstGeom>
          <a:noFill/>
        </p:spPr>
        <p:txBody>
          <a:bodyPr wrap="square">
            <a:spAutoFit/>
          </a:bodyPr>
          <a:lstStyle/>
          <a:p>
            <a:pPr lvl="1"/>
            <a:r>
              <a:rPr lang="en-US" altLang="ko-KR" sz="1800" dirty="0">
                <a:solidFill>
                  <a:srgbClr val="005700"/>
                </a:solidFill>
              </a:rPr>
              <a:t>** D</a:t>
            </a:r>
            <a:r>
              <a:rPr lang="en-US" sz="1800" dirty="0">
                <a:solidFill>
                  <a:srgbClr val="005700"/>
                </a:solidFill>
              </a:rPr>
              <a:t>istance less than 0.1m is considered </a:t>
            </a:r>
            <a:r>
              <a:rPr lang="en-US" altLang="ko-KR" sz="1800" dirty="0">
                <a:solidFill>
                  <a:srgbClr val="005700"/>
                </a:solidFill>
              </a:rPr>
              <a:t>a</a:t>
            </a:r>
            <a:r>
              <a:rPr lang="en-US" sz="1800" dirty="0">
                <a:solidFill>
                  <a:srgbClr val="005700"/>
                </a:solidFill>
              </a:rPr>
              <a:t> collision.</a:t>
            </a:r>
          </a:p>
          <a:p>
            <a:pPr lvl="1"/>
            <a:r>
              <a:rPr lang="en-US" sz="1800" dirty="0">
                <a:solidFill>
                  <a:srgbClr val="005700"/>
                </a:solidFill>
              </a:rPr>
              <a:t>** Collided vehicles are teleported automatically by SUMO</a:t>
            </a:r>
          </a:p>
        </p:txBody>
      </p:sp>
      <p:sp>
        <p:nvSpPr>
          <p:cNvPr id="13" name="TextBox 12">
            <a:extLst>
              <a:ext uri="{FF2B5EF4-FFF2-40B4-BE49-F238E27FC236}">
                <a16:creationId xmlns:a16="http://schemas.microsoft.com/office/drawing/2014/main" id="{AD610AE5-6471-E3E2-9468-43F3CB0AA063}"/>
              </a:ext>
            </a:extLst>
          </p:cNvPr>
          <p:cNvSpPr txBox="1"/>
          <p:nvPr/>
        </p:nvSpPr>
        <p:spPr>
          <a:xfrm>
            <a:off x="6979623" y="2296081"/>
            <a:ext cx="4601133" cy="307777"/>
          </a:xfrm>
          <a:prstGeom prst="rect">
            <a:avLst/>
          </a:prstGeom>
          <a:noFill/>
        </p:spPr>
        <p:txBody>
          <a:bodyPr wrap="square" rtlCol="0">
            <a:spAutoFit/>
          </a:bodyPr>
          <a:lstStyle/>
          <a:p>
            <a:pPr algn="ctr"/>
            <a:r>
              <a:rPr lang="en-US" sz="1400" b="1" dirty="0"/>
              <a:t>Video #2: </a:t>
            </a:r>
            <a:r>
              <a:rPr lang="en-US" altLang="ko-KR" sz="1400" b="1" dirty="0"/>
              <a:t>Sudden</a:t>
            </a:r>
            <a:r>
              <a:rPr lang="ko-KR" altLang="en-US" sz="1400" b="1" dirty="0"/>
              <a:t> </a:t>
            </a:r>
            <a:r>
              <a:rPr lang="en-US" altLang="ko-KR" sz="1400" b="1" dirty="0"/>
              <a:t>stop</a:t>
            </a:r>
            <a:r>
              <a:rPr lang="ko-KR" altLang="en-US" sz="1400" b="1" dirty="0"/>
              <a:t> </a:t>
            </a:r>
            <a:r>
              <a:rPr lang="en-US" altLang="ko-KR" sz="1400" b="1" dirty="0"/>
              <a:t>in</a:t>
            </a:r>
            <a:r>
              <a:rPr lang="ko-KR" altLang="en-US" sz="1400" b="1" dirty="0"/>
              <a:t> </a:t>
            </a:r>
            <a:r>
              <a:rPr lang="en-US" sz="1400" b="1" dirty="0"/>
              <a:t>HV-only traffic</a:t>
            </a:r>
          </a:p>
        </p:txBody>
      </p:sp>
      <p:sp>
        <p:nvSpPr>
          <p:cNvPr id="14" name="TextBox 13">
            <a:extLst>
              <a:ext uri="{FF2B5EF4-FFF2-40B4-BE49-F238E27FC236}">
                <a16:creationId xmlns:a16="http://schemas.microsoft.com/office/drawing/2014/main" id="{3A7A00CC-A412-6930-D33E-78DD439B5027}"/>
              </a:ext>
            </a:extLst>
          </p:cNvPr>
          <p:cNvSpPr txBox="1"/>
          <p:nvPr/>
        </p:nvSpPr>
        <p:spPr>
          <a:xfrm>
            <a:off x="6976005" y="3935932"/>
            <a:ext cx="4601133" cy="307777"/>
          </a:xfrm>
          <a:prstGeom prst="rect">
            <a:avLst/>
          </a:prstGeom>
          <a:noFill/>
        </p:spPr>
        <p:txBody>
          <a:bodyPr wrap="square" rtlCol="0">
            <a:spAutoFit/>
          </a:bodyPr>
          <a:lstStyle/>
          <a:p>
            <a:pPr algn="ctr"/>
            <a:r>
              <a:rPr lang="en-US" sz="1400" b="1" dirty="0"/>
              <a:t>Video #3: </a:t>
            </a:r>
            <a:r>
              <a:rPr lang="en-US" altLang="ko-KR" sz="1400" b="1" dirty="0"/>
              <a:t>Sudden</a:t>
            </a:r>
            <a:r>
              <a:rPr lang="ko-KR" altLang="en-US" sz="1400" b="1" dirty="0"/>
              <a:t> </a:t>
            </a:r>
            <a:r>
              <a:rPr lang="en-US" altLang="ko-KR" sz="1400" b="1" dirty="0"/>
              <a:t>stop</a:t>
            </a:r>
            <a:r>
              <a:rPr lang="ko-KR" altLang="en-US" sz="1400" b="1" dirty="0"/>
              <a:t> </a:t>
            </a:r>
            <a:r>
              <a:rPr lang="en-US" altLang="ko-KR" sz="1400" b="1" dirty="0"/>
              <a:t>in</a:t>
            </a:r>
            <a:r>
              <a:rPr lang="ko-KR" altLang="en-US" sz="1400" b="1" dirty="0"/>
              <a:t> </a:t>
            </a:r>
            <a:r>
              <a:rPr lang="en-US" altLang="ko-KR" sz="1400" b="1" dirty="0"/>
              <a:t>h</a:t>
            </a:r>
            <a:r>
              <a:rPr lang="en-US" sz="1400" b="1" dirty="0"/>
              <a:t>ybrid traffic (</a:t>
            </a:r>
            <a:r>
              <a:rPr lang="en-US" sz="1400" b="1" dirty="0" err="1"/>
              <a:t>BlaFT+HV</a:t>
            </a:r>
            <a:r>
              <a:rPr lang="en-US" sz="1400" b="1" dirty="0"/>
              <a:t>)</a:t>
            </a:r>
          </a:p>
        </p:txBody>
      </p:sp>
      <p:pic>
        <p:nvPicPr>
          <p:cNvPr id="4" name="Picture 3">
            <a:extLst>
              <a:ext uri="{FF2B5EF4-FFF2-40B4-BE49-F238E27FC236}">
                <a16:creationId xmlns:a16="http://schemas.microsoft.com/office/drawing/2014/main" id="{E6522F07-8E9F-9331-2E51-2E2412EC0440}"/>
              </a:ext>
            </a:extLst>
          </p:cNvPr>
          <p:cNvPicPr>
            <a:picLocks noChangeAspect="1"/>
          </p:cNvPicPr>
          <p:nvPr/>
        </p:nvPicPr>
        <p:blipFill>
          <a:blip r:embed="rId10"/>
          <a:stretch>
            <a:fillRect/>
          </a:stretch>
        </p:blipFill>
        <p:spPr>
          <a:xfrm>
            <a:off x="157506" y="944803"/>
            <a:ext cx="5328894" cy="3625535"/>
          </a:xfrm>
          <a:prstGeom prst="rect">
            <a:avLst/>
          </a:prstGeom>
          <a:ln>
            <a:solidFill>
              <a:schemeClr val="tx1">
                <a:lumMod val="50000"/>
                <a:lumOff val="50000"/>
              </a:schemeClr>
            </a:solidFill>
          </a:ln>
        </p:spPr>
      </p:pic>
      <p:pic>
        <p:nvPicPr>
          <p:cNvPr id="15" name="Sequence 11.mp4" descr="Sequence 11.mp4">
            <a:hlinkClick r:id="" action="ppaction://media"/>
            <a:extLst>
              <a:ext uri="{FF2B5EF4-FFF2-40B4-BE49-F238E27FC236}">
                <a16:creationId xmlns:a16="http://schemas.microsoft.com/office/drawing/2014/main" id="{2F96835B-F200-79B2-DE55-F0DBB71D3D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24062" t="31834" r="10687" b="30207"/>
          <a:stretch/>
        </p:blipFill>
        <p:spPr>
          <a:xfrm flipH="1" flipV="1">
            <a:off x="6846427" y="944803"/>
            <a:ext cx="4860282" cy="1351278"/>
          </a:xfrm>
          <a:prstGeom prst="rect">
            <a:avLst/>
          </a:prstGeom>
        </p:spPr>
      </p:pic>
      <p:pic>
        <p:nvPicPr>
          <p:cNvPr id="9" name="hybrid_safe" descr="hybrid_safe">
            <a:hlinkClick r:id="" action="ppaction://media"/>
            <a:extLst>
              <a:ext uri="{FF2B5EF4-FFF2-40B4-BE49-F238E27FC236}">
                <a16:creationId xmlns:a16="http://schemas.microsoft.com/office/drawing/2014/main" id="{7FA7EA87-B0BB-F351-45C8-E218FACD334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15880" t="41700" r="3963" b="40984"/>
          <a:stretch/>
        </p:blipFill>
        <p:spPr>
          <a:xfrm>
            <a:off x="6846429" y="2732849"/>
            <a:ext cx="4860283" cy="1055548"/>
          </a:xfrm>
          <a:prstGeom prst="rect">
            <a:avLst/>
          </a:prstGeom>
        </p:spPr>
      </p:pic>
    </p:spTree>
    <p:extLst>
      <p:ext uri="{BB962C8B-B14F-4D97-AF65-F5344CB8AC3E}">
        <p14:creationId xmlns:p14="http://schemas.microsoft.com/office/powerpoint/2010/main" val="118778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97"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71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5"/>
                                        </p:tgtEl>
                                      </p:cBhvr>
                                    </p:cmd>
                                  </p:childTnLst>
                                </p:cTn>
                              </p:par>
                            </p:childTnLst>
                          </p:cTn>
                        </p:par>
                      </p:childTnLst>
                    </p:cTn>
                  </p:par>
                </p:childTnLst>
              </p:cTn>
              <p:nextCondLst>
                <p:cond evt="onClick" delay="0">
                  <p:tgtEl>
                    <p:spTgt spid="15"/>
                  </p:tgtEl>
                </p:cond>
              </p:nextCondLst>
            </p:seq>
            <p:video>
              <p:cMediaNode vol="80000" mute="1">
                <p:cTn id="16" repeatCount="indefinite" fill="hold" display="0">
                  <p:stCondLst>
                    <p:cond delay="indefinite"/>
                  </p:stCondLst>
                </p:cTn>
                <p:tgtEl>
                  <p:spTgt spid="15"/>
                </p:tgtEl>
              </p:cMediaNode>
            </p:video>
            <p:video>
              <p:cMediaNode vol="80000">
                <p:cTn id="17" repeatCount="indefinite"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F417-80A0-42EA-A482-F62B3C277503}"/>
              </a:ext>
            </a:extLst>
          </p:cNvPr>
          <p:cNvSpPr>
            <a:spLocks noGrp="1"/>
          </p:cNvSpPr>
          <p:nvPr>
            <p:ph type="title"/>
          </p:nvPr>
        </p:nvSpPr>
        <p:spPr/>
        <p:txBody>
          <a:bodyPr/>
          <a:lstStyle/>
          <a:p>
            <a:r>
              <a:rPr lang="en-US" dirty="0" err="1"/>
              <a:t>BlaFT</a:t>
            </a:r>
            <a:r>
              <a:rPr lang="en-US" dirty="0"/>
              <a:t> makes hybrid traffic efficient</a:t>
            </a:r>
          </a:p>
        </p:txBody>
      </p:sp>
      <p:sp>
        <p:nvSpPr>
          <p:cNvPr id="3" name="Slide Number Placeholder 2">
            <a:extLst>
              <a:ext uri="{FF2B5EF4-FFF2-40B4-BE49-F238E27FC236}">
                <a16:creationId xmlns:a16="http://schemas.microsoft.com/office/drawing/2014/main" id="{4E8620B2-C147-47D6-ABB6-A2504BDD12C3}"/>
              </a:ext>
            </a:extLst>
          </p:cNvPr>
          <p:cNvSpPr>
            <a:spLocks noGrp="1"/>
          </p:cNvSpPr>
          <p:nvPr>
            <p:ph type="sldNum" sz="quarter" idx="12"/>
          </p:nvPr>
        </p:nvSpPr>
        <p:spPr/>
        <p:txBody>
          <a:bodyPr/>
          <a:lstStyle/>
          <a:p>
            <a:fld id="{E8F92A37-2A0B-8E4C-9ABC-FE271A1E1749}" type="slidenum">
              <a:rPr lang="en-US" smtClean="0"/>
              <a:t>32</a:t>
            </a:fld>
            <a:endParaRPr lang="en-US"/>
          </a:p>
        </p:txBody>
      </p:sp>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DDDB55D7-8678-100F-E700-4605E5BAAC23}"/>
                  </a:ext>
                </a:extLst>
              </p:cNvPr>
              <p:cNvSpPr>
                <a:spLocks noGrp="1"/>
              </p:cNvSpPr>
              <p:nvPr>
                <p:ph sz="quarter" idx="1"/>
              </p:nvPr>
            </p:nvSpPr>
            <p:spPr>
              <a:xfrm>
                <a:off x="157507" y="1337498"/>
                <a:ext cx="6297794" cy="5438447"/>
              </a:xfrm>
            </p:spPr>
            <p:txBody>
              <a:bodyPr>
                <a:normAutofit lnSpcReduction="10000"/>
              </a:bodyPr>
              <a:lstStyle/>
              <a:p>
                <a:endParaRPr lang="en-US" dirty="0"/>
              </a:p>
              <a:p>
                <a:endParaRPr lang="en-US" dirty="0"/>
              </a:p>
              <a:p>
                <a:endParaRPr lang="en-US" dirty="0"/>
              </a:p>
              <a:p>
                <a:endParaRPr lang="en-US" dirty="0"/>
              </a:p>
              <a:p>
                <a:pPr marL="0" indent="0">
                  <a:buNone/>
                </a:pPr>
                <a:endParaRPr lang="en-US" sz="3600" dirty="0"/>
              </a:p>
              <a:p>
                <a:endParaRPr lang="en-US" sz="2000" dirty="0"/>
              </a:p>
              <a:p>
                <a:r>
                  <a:rPr lang="en-US" sz="2000" dirty="0"/>
                  <a:t>In slower traffic (</a:t>
                </a:r>
                <a14:m>
                  <m:oMath xmlns:m="http://schemas.openxmlformats.org/officeDocument/2006/math">
                    <m:r>
                      <a:rPr lang="en-US" sz="2000" i="1" dirty="0">
                        <a:latin typeface="Cambria Math" panose="02040503050406030204" pitchFamily="18" charset="0"/>
                      </a:rPr>
                      <m:t>12</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𝑠</m:t>
                    </m:r>
                  </m:oMath>
                </a14:m>
                <a:r>
                  <a:rPr lang="en-US" sz="2000" dirty="0"/>
                  <a:t>),</a:t>
                </a:r>
              </a:p>
              <a:p>
                <a:pPr lvl="1"/>
                <a:r>
                  <a:rPr lang="en-US" sz="1800" dirty="0"/>
                  <a:t>The difference in minimum safe distance between HV and AV is less significant.</a:t>
                </a:r>
              </a:p>
              <a:p>
                <a:pPr lvl="1"/>
                <a:r>
                  <a:rPr lang="en-US" sz="1800" dirty="0"/>
                  <a:t>Length of RE is less affected by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𝒂</m:t>
                        </m:r>
                      </m:e>
                      <m:sub>
                        <m:r>
                          <a:rPr lang="en-US" sz="1800" b="1" i="1" smtClean="0">
                            <a:latin typeface="Cambria Math" panose="02040503050406030204" pitchFamily="18" charset="0"/>
                          </a:rPr>
                          <m:t>𝒓𝒆𝒔</m:t>
                        </m:r>
                        <m:r>
                          <a:rPr lang="en-US" sz="1800" b="1" i="1" smtClean="0">
                            <a:latin typeface="Cambria Math" panose="02040503050406030204" pitchFamily="18" charset="0"/>
                          </a:rPr>
                          <m:t>,</m:t>
                        </m:r>
                        <m:r>
                          <a:rPr lang="en-US" sz="1800" b="1" i="1" smtClean="0">
                            <a:latin typeface="Cambria Math" panose="02040503050406030204" pitchFamily="18" charset="0"/>
                          </a:rPr>
                          <m:t>𝒅𝒆𝒄</m:t>
                        </m:r>
                      </m:sub>
                    </m:sSub>
                  </m:oMath>
                </a14:m>
                <a:r>
                  <a:rPr lang="en-US" sz="1800" b="1" dirty="0"/>
                  <a:t>’</a:t>
                </a:r>
              </a:p>
              <a:p>
                <a:r>
                  <a:rPr lang="en-US" sz="2000" dirty="0"/>
                  <a:t>In faster traffic (</a:t>
                </a:r>
                <a14:m>
                  <m:oMath xmlns:m="http://schemas.openxmlformats.org/officeDocument/2006/math">
                    <m:r>
                      <a:rPr lang="en-US" sz="2000" i="1">
                        <a:latin typeface="Cambria Math" panose="02040503050406030204" pitchFamily="18" charset="0"/>
                      </a:rPr>
                      <m:t>25</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𝑠</m:t>
                    </m:r>
                  </m:oMath>
                </a14:m>
                <a:r>
                  <a:rPr lang="en-US" sz="2000" dirty="0"/>
                  <a:t>),</a:t>
                </a:r>
              </a:p>
              <a:p>
                <a:pPr lvl="1"/>
                <a:r>
                  <a:rPr lang="en-US" sz="1800" dirty="0"/>
                  <a:t>The delayed time decreased by 0~34%.</a:t>
                </a:r>
              </a:p>
              <a:p>
                <a:pPr lvl="1"/>
                <a:r>
                  <a:rPr lang="en-US" sz="1800" dirty="0"/>
                  <a:t>Shorter RE by larger ‘</a:t>
                </a:r>
                <a14:m>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𝒂</m:t>
                        </m:r>
                      </m:e>
                      <m:sub>
                        <m:r>
                          <a:rPr lang="en-US" sz="1800" b="1" i="1">
                            <a:latin typeface="Cambria Math" panose="02040503050406030204" pitchFamily="18" charset="0"/>
                          </a:rPr>
                          <m:t>𝒓𝒆𝒔</m:t>
                        </m:r>
                        <m:r>
                          <a:rPr lang="en-US" sz="1800" b="1" i="1">
                            <a:latin typeface="Cambria Math" panose="02040503050406030204" pitchFamily="18" charset="0"/>
                          </a:rPr>
                          <m:t>,</m:t>
                        </m:r>
                        <m:r>
                          <a:rPr lang="en-US" sz="1800" b="1" i="1">
                            <a:latin typeface="Cambria Math" panose="02040503050406030204" pitchFamily="18" charset="0"/>
                          </a:rPr>
                          <m:t>𝒅𝒆𝒄</m:t>
                        </m:r>
                      </m:sub>
                    </m:sSub>
                  </m:oMath>
                </a14:m>
                <a:r>
                  <a:rPr lang="en-US" sz="1800" b="1" dirty="0"/>
                  <a:t>’ </a:t>
                </a:r>
                <a:r>
                  <a:rPr lang="en-US" sz="1800" dirty="0"/>
                  <a:t>is more efficient.</a:t>
                </a:r>
              </a:p>
            </p:txBody>
          </p:sp>
        </mc:Choice>
        <mc:Fallback xmlns="">
          <p:sp>
            <p:nvSpPr>
              <p:cNvPr id="5" name="Content Placeholder 3">
                <a:extLst>
                  <a:ext uri="{FF2B5EF4-FFF2-40B4-BE49-F238E27FC236}">
                    <a16:creationId xmlns:a16="http://schemas.microsoft.com/office/drawing/2014/main" id="{DDDB55D7-8678-100F-E700-4605E5BAAC23}"/>
                  </a:ext>
                </a:extLst>
              </p:cNvPr>
              <p:cNvSpPr>
                <a:spLocks noGrp="1" noRot="1" noChangeAspect="1" noMove="1" noResize="1" noEditPoints="1" noAdjustHandles="1" noChangeArrowheads="1" noChangeShapeType="1" noTextEdit="1"/>
              </p:cNvSpPr>
              <p:nvPr>
                <p:ph sz="quarter" idx="1"/>
              </p:nvPr>
            </p:nvSpPr>
            <p:spPr>
              <a:xfrm>
                <a:off x="157507" y="1337498"/>
                <a:ext cx="6297794" cy="5438447"/>
              </a:xfrm>
              <a:blipFill>
                <a:blip r:embed="rId9"/>
                <a:stretch>
                  <a:fillRect l="-201" r="-10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A68F8E-6E60-A7E0-EFD5-30CD101CA46A}"/>
                  </a:ext>
                </a:extLst>
              </p:cNvPr>
              <p:cNvSpPr txBox="1"/>
              <p:nvPr/>
            </p:nvSpPr>
            <p:spPr>
              <a:xfrm>
                <a:off x="6292240" y="3756923"/>
                <a:ext cx="5957187" cy="326949"/>
              </a:xfrm>
              <a:prstGeom prst="rect">
                <a:avLst/>
              </a:prstGeom>
              <a:noFill/>
            </p:spPr>
            <p:txBody>
              <a:bodyPr wrap="square" rtlCol="0">
                <a:spAutoFit/>
              </a:bodyPr>
              <a:lstStyle/>
              <a:p>
                <a:pPr algn="ctr"/>
                <a:r>
                  <a:rPr lang="en-US" sz="1400" b="1" dirty="0"/>
                  <a:t>Video #5: </a:t>
                </a:r>
                <a:r>
                  <a:rPr lang="en-US" sz="1400" b="1" dirty="0" err="1"/>
                  <a:t>BlaFT</a:t>
                </a:r>
                <a:r>
                  <a:rPr lang="en-US" sz="1400" b="1" dirty="0"/>
                  <a:t> with longer RE (</a:t>
                </a:r>
                <a14:m>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𝒂</m:t>
                        </m:r>
                      </m:e>
                      <m:sub>
                        <m:r>
                          <a:rPr lang="en-US" sz="1400" b="1" i="1" smtClean="0">
                            <a:latin typeface="Cambria Math" panose="02040503050406030204" pitchFamily="18" charset="0"/>
                          </a:rPr>
                          <m:t>𝒓𝒆𝒔</m:t>
                        </m:r>
                        <m:r>
                          <a:rPr lang="en-US" sz="1400" b="1" i="1" smtClean="0">
                            <a:latin typeface="Cambria Math" panose="02040503050406030204" pitchFamily="18" charset="0"/>
                          </a:rPr>
                          <m:t>,</m:t>
                        </m:r>
                        <m:r>
                          <a:rPr lang="en-US" sz="1400" b="1" i="1" smtClean="0">
                            <a:latin typeface="Cambria Math" panose="02040503050406030204" pitchFamily="18" charset="0"/>
                          </a:rPr>
                          <m:t>𝒅𝒆𝒄</m:t>
                        </m:r>
                      </m:sub>
                    </m:sSub>
                    <m:r>
                      <a:rPr lang="en-US" sz="1400" b="1" i="1" smtClean="0">
                        <a:latin typeface="Cambria Math" panose="02040503050406030204" pitchFamily="18" charset="0"/>
                      </a:rPr>
                      <m:t>=</m:t>
                    </m:r>
                    <m:r>
                      <a:rPr lang="en-US" sz="1400" b="1" i="1" smtClean="0">
                        <a:latin typeface="Cambria Math" panose="02040503050406030204" pitchFamily="18" charset="0"/>
                      </a:rPr>
                      <m:t>𝟐</m:t>
                    </m:r>
                    <m:r>
                      <a:rPr lang="en-US" sz="1400" b="1" i="1" smtClean="0">
                        <a:latin typeface="Cambria Math" panose="02040503050406030204" pitchFamily="18" charset="0"/>
                      </a:rPr>
                      <m:t>.</m:t>
                    </m:r>
                    <m:r>
                      <a:rPr lang="en-US" sz="1400" b="1" i="1" smtClean="0">
                        <a:latin typeface="Cambria Math" panose="02040503050406030204" pitchFamily="18" charset="0"/>
                      </a:rPr>
                      <m:t>𝟎</m:t>
                    </m:r>
                    <m:r>
                      <a:rPr lang="en-US" sz="1400" b="1" i="1" smtClean="0">
                        <a:latin typeface="Cambria Math" panose="02040503050406030204" pitchFamily="18" charset="0"/>
                      </a:rPr>
                      <m:t>𝒎</m:t>
                    </m:r>
                    <m:r>
                      <a:rPr lang="en-US" sz="1400" b="1" i="1" smtClean="0">
                        <a:latin typeface="Cambria Math" panose="02040503050406030204" pitchFamily="18" charset="0"/>
                      </a:rPr>
                      <m:t>/</m:t>
                    </m:r>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𝒔</m:t>
                        </m:r>
                      </m:e>
                      <m:sup>
                        <m:r>
                          <a:rPr lang="en-US" sz="1400" b="1" i="1" smtClean="0">
                            <a:latin typeface="Cambria Math" panose="02040503050406030204" pitchFamily="18" charset="0"/>
                          </a:rPr>
                          <m:t>𝟐</m:t>
                        </m:r>
                      </m:sup>
                    </m:sSup>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𝒎𝒂𝒙</m:t>
                        </m:r>
                      </m:sub>
                    </m:sSub>
                    <m:r>
                      <a:rPr lang="en-US" sz="1400" b="1" i="1">
                        <a:latin typeface="Cambria Math" panose="02040503050406030204" pitchFamily="18" charset="0"/>
                      </a:rPr>
                      <m:t>=</m:t>
                    </m:r>
                    <m:r>
                      <a:rPr lang="en-US" sz="1400" b="1" i="1" smtClean="0">
                        <a:latin typeface="Cambria Math" panose="02040503050406030204" pitchFamily="18" charset="0"/>
                      </a:rPr>
                      <m:t>𝟐𝟓</m:t>
                    </m:r>
                    <m:r>
                      <a:rPr lang="en-US" sz="1400" b="1" i="1">
                        <a:latin typeface="Cambria Math" panose="02040503050406030204" pitchFamily="18" charset="0"/>
                      </a:rPr>
                      <m:t>𝒎</m:t>
                    </m:r>
                    <m:r>
                      <a:rPr lang="en-US" sz="1400" b="1" i="1">
                        <a:latin typeface="Cambria Math" panose="02040503050406030204" pitchFamily="18" charset="0"/>
                      </a:rPr>
                      <m:t>/</m:t>
                    </m:r>
                    <m:r>
                      <a:rPr lang="en-US" sz="1400" b="1" i="1">
                        <a:latin typeface="Cambria Math" panose="02040503050406030204" pitchFamily="18" charset="0"/>
                      </a:rPr>
                      <m:t>𝒔</m:t>
                    </m:r>
                  </m:oMath>
                </a14:m>
                <a:r>
                  <a:rPr lang="en-US" sz="1400" b="1" dirty="0"/>
                  <a:t>)</a:t>
                </a:r>
              </a:p>
            </p:txBody>
          </p:sp>
        </mc:Choice>
        <mc:Fallback xmlns="">
          <p:sp>
            <p:nvSpPr>
              <p:cNvPr id="9" name="TextBox 8">
                <a:extLst>
                  <a:ext uri="{FF2B5EF4-FFF2-40B4-BE49-F238E27FC236}">
                    <a16:creationId xmlns:a16="http://schemas.microsoft.com/office/drawing/2014/main" id="{A8A68F8E-6E60-A7E0-EFD5-30CD101CA46A}"/>
                  </a:ext>
                </a:extLst>
              </p:cNvPr>
              <p:cNvSpPr txBox="1">
                <a:spLocks noRot="1" noChangeAspect="1" noMove="1" noResize="1" noEditPoints="1" noAdjustHandles="1" noChangeArrowheads="1" noChangeShapeType="1" noTextEdit="1"/>
              </p:cNvSpPr>
              <p:nvPr/>
            </p:nvSpPr>
            <p:spPr>
              <a:xfrm>
                <a:off x="6292240" y="3756923"/>
                <a:ext cx="5957187" cy="326949"/>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BE4F77-271D-B938-19DD-A9F3EDDC9195}"/>
                  </a:ext>
                </a:extLst>
              </p:cNvPr>
              <p:cNvSpPr txBox="1"/>
              <p:nvPr/>
            </p:nvSpPr>
            <p:spPr>
              <a:xfrm>
                <a:off x="6213333" y="5303516"/>
                <a:ext cx="6150186" cy="326949"/>
              </a:xfrm>
              <a:prstGeom prst="rect">
                <a:avLst/>
              </a:prstGeom>
              <a:noFill/>
            </p:spPr>
            <p:txBody>
              <a:bodyPr wrap="square" rtlCol="0">
                <a:spAutoFit/>
              </a:bodyPr>
              <a:lstStyle/>
              <a:p>
                <a:pPr algn="ctr"/>
                <a:r>
                  <a:rPr lang="en-US" sz="1400" b="1" dirty="0"/>
                  <a:t>Video #6: </a:t>
                </a:r>
                <a:r>
                  <a:rPr lang="en-US" sz="1400" b="1" dirty="0" err="1"/>
                  <a:t>BlaFT</a:t>
                </a:r>
                <a:r>
                  <a:rPr lang="en-US" sz="1400" b="1" dirty="0"/>
                  <a:t> with shorter 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𝒂</m:t>
                        </m:r>
                      </m:e>
                      <m:sub>
                        <m:r>
                          <a:rPr lang="en-US" sz="1400" b="1" i="1">
                            <a:latin typeface="Cambria Math" panose="02040503050406030204" pitchFamily="18" charset="0"/>
                          </a:rPr>
                          <m:t>𝒓𝒆𝒔</m:t>
                        </m:r>
                        <m:r>
                          <a:rPr lang="en-US" sz="1400" b="1" i="1">
                            <a:latin typeface="Cambria Math" panose="02040503050406030204" pitchFamily="18" charset="0"/>
                          </a:rPr>
                          <m:t>,</m:t>
                        </m:r>
                        <m:r>
                          <a:rPr lang="en-US" sz="1400" b="1" i="1">
                            <a:latin typeface="Cambria Math" panose="02040503050406030204" pitchFamily="18" charset="0"/>
                          </a:rPr>
                          <m:t>𝒅𝒆𝒄</m:t>
                        </m:r>
                      </m:sub>
                    </m:sSub>
                    <m:r>
                      <a:rPr lang="en-US" sz="1400" b="1" i="1">
                        <a:latin typeface="Cambria Math" panose="02040503050406030204" pitchFamily="18" charset="0"/>
                      </a:rPr>
                      <m:t>=</m:t>
                    </m:r>
                    <m:r>
                      <a:rPr lang="en-US" sz="1400" b="1" i="1" smtClean="0">
                        <a:latin typeface="Cambria Math" panose="02040503050406030204" pitchFamily="18" charset="0"/>
                      </a:rPr>
                      <m:t>𝟔</m:t>
                    </m:r>
                    <m:r>
                      <a:rPr lang="en-US" sz="1400" b="1" i="1">
                        <a:latin typeface="Cambria Math" panose="02040503050406030204" pitchFamily="18" charset="0"/>
                      </a:rPr>
                      <m:t>.</m:t>
                    </m:r>
                    <m:r>
                      <a:rPr lang="en-US" sz="1400" b="1" i="1">
                        <a:latin typeface="Cambria Math" panose="02040503050406030204" pitchFamily="18" charset="0"/>
                      </a:rPr>
                      <m:t>𝟎</m:t>
                    </m:r>
                    <m:r>
                      <a:rPr lang="en-US" sz="1400" b="1" i="1">
                        <a:latin typeface="Cambria Math" panose="02040503050406030204" pitchFamily="18" charset="0"/>
                      </a:rPr>
                      <m:t>𝒎</m:t>
                    </m:r>
                    <m:r>
                      <a:rPr lang="en-US" sz="1400" b="1" i="1">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𝒔</m:t>
                        </m:r>
                      </m:e>
                      <m:sup>
                        <m:r>
                          <a:rPr lang="en-US" sz="1400" b="1" i="1">
                            <a:latin typeface="Cambria Math" panose="02040503050406030204" pitchFamily="18" charset="0"/>
                          </a:rPr>
                          <m:t>𝟐</m:t>
                        </m:r>
                      </m:sup>
                    </m:sSup>
                    <m:r>
                      <m:rPr>
                        <m:nor/>
                      </m:rPr>
                      <a:rPr lang="en-US" sz="1400" b="1" dirty="0"/>
                      <m:t>, </m:t>
                    </m:r>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𝒎𝒂𝒙</m:t>
                        </m:r>
                      </m:sub>
                    </m:sSub>
                    <m:r>
                      <a:rPr lang="en-US" sz="1400" b="1" i="1">
                        <a:latin typeface="Cambria Math" panose="02040503050406030204" pitchFamily="18" charset="0"/>
                      </a:rPr>
                      <m:t>=</m:t>
                    </m:r>
                    <m:r>
                      <a:rPr lang="en-US" sz="1400" b="1" i="1">
                        <a:latin typeface="Cambria Math" panose="02040503050406030204" pitchFamily="18" charset="0"/>
                      </a:rPr>
                      <m:t>𝟐𝟓</m:t>
                    </m:r>
                    <m:r>
                      <a:rPr lang="en-US" sz="1400" b="1" i="1">
                        <a:latin typeface="Cambria Math" panose="02040503050406030204" pitchFamily="18" charset="0"/>
                      </a:rPr>
                      <m:t>𝒎</m:t>
                    </m:r>
                    <m:r>
                      <a:rPr lang="en-US" sz="1400" b="1" i="1">
                        <a:latin typeface="Cambria Math" panose="02040503050406030204" pitchFamily="18" charset="0"/>
                      </a:rPr>
                      <m:t>/</m:t>
                    </m:r>
                    <m:r>
                      <a:rPr lang="en-US" sz="1400" b="1" i="1">
                        <a:latin typeface="Cambria Math" panose="02040503050406030204" pitchFamily="18" charset="0"/>
                      </a:rPr>
                      <m:t>𝒔</m:t>
                    </m:r>
                  </m:oMath>
                </a14:m>
                <a:r>
                  <a:rPr lang="en-US" sz="1400" b="1" dirty="0"/>
                  <a:t>)</a:t>
                </a:r>
              </a:p>
            </p:txBody>
          </p:sp>
        </mc:Choice>
        <mc:Fallback xmlns="">
          <p:sp>
            <p:nvSpPr>
              <p:cNvPr id="10" name="TextBox 9">
                <a:extLst>
                  <a:ext uri="{FF2B5EF4-FFF2-40B4-BE49-F238E27FC236}">
                    <a16:creationId xmlns:a16="http://schemas.microsoft.com/office/drawing/2014/main" id="{06BE4F77-271D-B938-19DD-A9F3EDDC9195}"/>
                  </a:ext>
                </a:extLst>
              </p:cNvPr>
              <p:cNvSpPr txBox="1">
                <a:spLocks noRot="1" noChangeAspect="1" noMove="1" noResize="1" noEditPoints="1" noAdjustHandles="1" noChangeArrowheads="1" noChangeShapeType="1" noTextEdit="1"/>
              </p:cNvSpPr>
              <p:nvPr/>
            </p:nvSpPr>
            <p:spPr>
              <a:xfrm>
                <a:off x="6213333" y="5303516"/>
                <a:ext cx="6150186" cy="326949"/>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17D5AE-E2D5-1C85-87B6-42E080B1CC93}"/>
                  </a:ext>
                </a:extLst>
              </p:cNvPr>
              <p:cNvSpPr txBox="1"/>
              <p:nvPr/>
            </p:nvSpPr>
            <p:spPr>
              <a:xfrm>
                <a:off x="6109028" y="2190870"/>
                <a:ext cx="6300687" cy="326949"/>
              </a:xfrm>
              <a:prstGeom prst="rect">
                <a:avLst/>
              </a:prstGeom>
              <a:noFill/>
            </p:spPr>
            <p:txBody>
              <a:bodyPr wrap="square" rtlCol="0">
                <a:spAutoFit/>
              </a:bodyPr>
              <a:lstStyle/>
              <a:p>
                <a:pPr algn="ctr"/>
                <a:r>
                  <a:rPr lang="en-US" sz="1400" b="1" dirty="0"/>
                  <a:t>Video #4: </a:t>
                </a:r>
                <a:r>
                  <a:rPr lang="en-US" sz="1400" b="1" dirty="0" err="1"/>
                  <a:t>BlaFT</a:t>
                </a:r>
                <a:r>
                  <a:rPr lang="en-US" sz="1400" b="1" dirty="0"/>
                  <a:t> in slow traffic (</a:t>
                </a:r>
                <a14:m>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𝒂</m:t>
                        </m:r>
                      </m:e>
                      <m:sub>
                        <m:r>
                          <a:rPr lang="en-US" sz="1400" b="1" i="1" smtClean="0">
                            <a:latin typeface="Cambria Math" panose="02040503050406030204" pitchFamily="18" charset="0"/>
                          </a:rPr>
                          <m:t>𝒓𝒆𝒔</m:t>
                        </m:r>
                        <m:r>
                          <a:rPr lang="en-US" sz="1400" b="1" i="1" smtClean="0">
                            <a:latin typeface="Cambria Math" panose="02040503050406030204" pitchFamily="18" charset="0"/>
                          </a:rPr>
                          <m:t>,</m:t>
                        </m:r>
                        <m:r>
                          <a:rPr lang="en-US" sz="1400" b="1" i="1" smtClean="0">
                            <a:latin typeface="Cambria Math" panose="02040503050406030204" pitchFamily="18" charset="0"/>
                          </a:rPr>
                          <m:t>𝒅𝒆𝒄</m:t>
                        </m:r>
                      </m:sub>
                    </m:sSub>
                    <m:r>
                      <a:rPr lang="en-US" sz="1400" b="1" i="1" smtClean="0">
                        <a:latin typeface="Cambria Math" panose="02040503050406030204" pitchFamily="18" charset="0"/>
                      </a:rPr>
                      <m:t>=</m:t>
                    </m:r>
                    <m:r>
                      <a:rPr lang="en-US" sz="1400" b="1" i="1" smtClean="0">
                        <a:latin typeface="Cambria Math" panose="02040503050406030204" pitchFamily="18" charset="0"/>
                      </a:rPr>
                      <m:t>𝟐</m:t>
                    </m:r>
                    <m:r>
                      <a:rPr lang="en-US" sz="1400" b="1" i="1" smtClean="0">
                        <a:latin typeface="Cambria Math" panose="02040503050406030204" pitchFamily="18" charset="0"/>
                      </a:rPr>
                      <m:t>.</m:t>
                    </m:r>
                    <m:r>
                      <a:rPr lang="en-US" sz="1400" b="1" i="1" smtClean="0">
                        <a:latin typeface="Cambria Math" panose="02040503050406030204" pitchFamily="18" charset="0"/>
                      </a:rPr>
                      <m:t>𝟎</m:t>
                    </m:r>
                    <m:r>
                      <a:rPr lang="en-US" sz="1400" b="1" i="1" smtClean="0">
                        <a:latin typeface="Cambria Math" panose="02040503050406030204" pitchFamily="18" charset="0"/>
                      </a:rPr>
                      <m:t>𝒎</m:t>
                    </m:r>
                    <m:r>
                      <a:rPr lang="en-US" sz="1400" b="1" i="1" smtClean="0">
                        <a:latin typeface="Cambria Math" panose="02040503050406030204" pitchFamily="18" charset="0"/>
                      </a:rPr>
                      <m:t>/</m:t>
                    </m:r>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𝒔</m:t>
                        </m:r>
                      </m:e>
                      <m:sup>
                        <m:r>
                          <a:rPr lang="en-US" sz="1400" b="1" i="1" smtClean="0">
                            <a:latin typeface="Cambria Math" panose="02040503050406030204" pitchFamily="18" charset="0"/>
                          </a:rPr>
                          <m:t>𝟐</m:t>
                        </m:r>
                      </m:sup>
                    </m:sSup>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𝒗</m:t>
                        </m:r>
                      </m:e>
                      <m:sub>
                        <m:r>
                          <a:rPr lang="en-US" sz="1400" b="1" i="1" smtClean="0">
                            <a:latin typeface="Cambria Math" panose="02040503050406030204" pitchFamily="18" charset="0"/>
                          </a:rPr>
                          <m:t>𝒎𝒂𝒙</m:t>
                        </m:r>
                      </m:sub>
                    </m:sSub>
                    <m:r>
                      <a:rPr lang="en-US" sz="1400" b="1" i="1">
                        <a:latin typeface="Cambria Math" panose="02040503050406030204" pitchFamily="18" charset="0"/>
                      </a:rPr>
                      <m:t>=</m:t>
                    </m:r>
                    <m:r>
                      <a:rPr lang="en-US" sz="1400" b="1" i="1" smtClean="0">
                        <a:latin typeface="Cambria Math" panose="02040503050406030204" pitchFamily="18" charset="0"/>
                      </a:rPr>
                      <m:t>𝟏𝟐</m:t>
                    </m:r>
                    <m:r>
                      <a:rPr lang="en-US" sz="1400" b="1" i="1">
                        <a:latin typeface="Cambria Math" panose="02040503050406030204" pitchFamily="18" charset="0"/>
                      </a:rPr>
                      <m:t>𝒎</m:t>
                    </m:r>
                    <m:r>
                      <a:rPr lang="en-US" sz="1400" b="1" i="1">
                        <a:latin typeface="Cambria Math" panose="02040503050406030204" pitchFamily="18" charset="0"/>
                      </a:rPr>
                      <m:t>/</m:t>
                    </m:r>
                    <m:r>
                      <a:rPr lang="en-US" sz="1400" b="1" i="1" smtClean="0">
                        <a:latin typeface="Cambria Math" panose="02040503050406030204" pitchFamily="18" charset="0"/>
                      </a:rPr>
                      <m:t>𝒔</m:t>
                    </m:r>
                  </m:oMath>
                </a14:m>
                <a:r>
                  <a:rPr lang="en-US" sz="1400" b="1" dirty="0"/>
                  <a:t>)</a:t>
                </a:r>
              </a:p>
            </p:txBody>
          </p:sp>
        </mc:Choice>
        <mc:Fallback xmlns="">
          <p:sp>
            <p:nvSpPr>
              <p:cNvPr id="12" name="TextBox 11">
                <a:extLst>
                  <a:ext uri="{FF2B5EF4-FFF2-40B4-BE49-F238E27FC236}">
                    <a16:creationId xmlns:a16="http://schemas.microsoft.com/office/drawing/2014/main" id="{7117D5AE-E2D5-1C85-87B6-42E080B1CC93}"/>
                  </a:ext>
                </a:extLst>
              </p:cNvPr>
              <p:cNvSpPr txBox="1">
                <a:spLocks noRot="1" noChangeAspect="1" noMove="1" noResize="1" noEditPoints="1" noAdjustHandles="1" noChangeArrowheads="1" noChangeShapeType="1" noTextEdit="1"/>
              </p:cNvSpPr>
              <p:nvPr/>
            </p:nvSpPr>
            <p:spPr>
              <a:xfrm>
                <a:off x="6109028" y="2190870"/>
                <a:ext cx="6300687" cy="326949"/>
              </a:xfrm>
              <a:prstGeom prst="rect">
                <a:avLst/>
              </a:prstGeom>
              <a:blipFill>
                <a:blip r:embed="rId14"/>
                <a:stretch>
                  <a:fillRect b="-14815"/>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6F31F139-EAB1-79E4-749D-973548FA883E}"/>
              </a:ext>
            </a:extLst>
          </p:cNvPr>
          <p:cNvPicPr>
            <a:picLocks noChangeAspect="1"/>
          </p:cNvPicPr>
          <p:nvPr/>
        </p:nvPicPr>
        <p:blipFill>
          <a:blip r:embed="rId15"/>
          <a:stretch>
            <a:fillRect/>
          </a:stretch>
        </p:blipFill>
        <p:spPr>
          <a:xfrm>
            <a:off x="216520" y="880241"/>
            <a:ext cx="5866454" cy="3203631"/>
          </a:xfrm>
          <a:prstGeom prst="rect">
            <a:avLst/>
          </a:prstGeom>
          <a:ln>
            <a:solidFill>
              <a:schemeClr val="tx1">
                <a:lumMod val="50000"/>
                <a:lumOff val="50000"/>
              </a:schemeClr>
            </a:solidFill>
          </a:ln>
        </p:spPr>
      </p:pic>
      <p:pic>
        <p:nvPicPr>
          <p:cNvPr id="17" name="longerRE" descr="longerRE">
            <a:hlinkClick r:id="" action="ppaction://media"/>
            <a:extLst>
              <a:ext uri="{FF2B5EF4-FFF2-40B4-BE49-F238E27FC236}">
                <a16:creationId xmlns:a16="http://schemas.microsoft.com/office/drawing/2014/main" id="{71121FA8-141A-29E9-0CEF-0282627AB9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6"/>
          <a:srcRect t="43580" b="34158"/>
          <a:stretch/>
        </p:blipFill>
        <p:spPr>
          <a:xfrm>
            <a:off x="6368243" y="2617988"/>
            <a:ext cx="5666250" cy="1119475"/>
          </a:xfrm>
          <a:prstGeom prst="rect">
            <a:avLst/>
          </a:prstGeom>
        </p:spPr>
      </p:pic>
      <p:pic>
        <p:nvPicPr>
          <p:cNvPr id="18" name="shorterRE" descr="shorterRE">
            <a:hlinkClick r:id="" action="ppaction://media"/>
            <a:extLst>
              <a:ext uri="{FF2B5EF4-FFF2-40B4-BE49-F238E27FC236}">
                <a16:creationId xmlns:a16="http://schemas.microsoft.com/office/drawing/2014/main" id="{5C963F75-6AE5-AE1C-EC84-09C0A673044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7"/>
          <a:srcRect t="47884" b="31895"/>
          <a:stretch/>
        </p:blipFill>
        <p:spPr>
          <a:xfrm>
            <a:off x="6368243" y="4194720"/>
            <a:ext cx="5666250" cy="1108796"/>
          </a:xfrm>
          <a:prstGeom prst="rect">
            <a:avLst/>
          </a:prstGeom>
        </p:spPr>
      </p:pic>
      <p:pic>
        <p:nvPicPr>
          <p:cNvPr id="19" name="slow_RE" descr="slow_RE">
            <a:hlinkClick r:id="" action="ppaction://media"/>
            <a:extLst>
              <a:ext uri="{FF2B5EF4-FFF2-40B4-BE49-F238E27FC236}">
                <a16:creationId xmlns:a16="http://schemas.microsoft.com/office/drawing/2014/main" id="{B66F7B37-AD42-AA9A-F4E4-94B9C65EBBC4}"/>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8"/>
          <a:srcRect t="43689" b="38370"/>
          <a:stretch/>
        </p:blipFill>
        <p:spPr>
          <a:xfrm>
            <a:off x="6368243" y="1060927"/>
            <a:ext cx="5666250" cy="1093643"/>
          </a:xfrm>
          <a:prstGeom prst="rect">
            <a:avLst/>
          </a:prstGeom>
        </p:spPr>
      </p:pic>
    </p:spTree>
    <p:extLst>
      <p:ext uri="{BB962C8B-B14F-4D97-AF65-F5344CB8AC3E}">
        <p14:creationId xmlns:p14="http://schemas.microsoft.com/office/powerpoint/2010/main" val="308476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2"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607" fill="hold"/>
                                        <p:tgtEl>
                                          <p:spTgt spid="1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17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17"/>
                </p:tgtEl>
              </p:cMediaNode>
            </p:video>
            <p:seq concurrent="1" nextAc="seek">
              <p:cTn id="16" restart="whenNotActive" fill="hold" evtFilter="cancelBubble" nodeType="interactiveSeq">
                <p:stCondLst>
                  <p:cond evt="onClick" delay="0">
                    <p:tgtEl>
                      <p:spTgt spid="1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7"/>
                                        </p:tgtEl>
                                      </p:cBhvr>
                                    </p:cmd>
                                  </p:childTnLst>
                                </p:cTn>
                              </p:par>
                            </p:childTnLst>
                          </p:cTn>
                        </p:par>
                      </p:childTnLst>
                    </p:cTn>
                  </p:par>
                </p:childTnLst>
              </p:cTn>
              <p:nextCondLst>
                <p:cond evt="onClick" delay="0">
                  <p:tgtEl>
                    <p:spTgt spid="17"/>
                  </p:tgtEl>
                </p:cond>
              </p:nextCondLst>
            </p:seq>
            <p:video>
              <p:cMediaNode vol="80000">
                <p:cTn id="21" repeatCount="indefinite" fill="hold" display="0">
                  <p:stCondLst>
                    <p:cond delay="indefinite"/>
                  </p:stCondLst>
                </p:cTn>
                <p:tgtEl>
                  <p:spTgt spid="18"/>
                </p:tgtEl>
              </p:cMediaNode>
            </p:video>
            <p:seq concurrent="1" nextAc="seek">
              <p:cTn id="22" restart="whenNotActive" fill="hold" evtFilter="cancelBubble" nodeType="interactiveSeq">
                <p:stCondLst>
                  <p:cond evt="onClick" delay="0">
                    <p:tgtEl>
                      <p:spTgt spid="1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8"/>
                                        </p:tgtEl>
                                      </p:cBhvr>
                                    </p:cmd>
                                  </p:childTnLst>
                                </p:cTn>
                              </p:par>
                            </p:childTnLst>
                          </p:cTn>
                        </p:par>
                      </p:childTnLst>
                    </p:cTn>
                  </p:par>
                </p:childTnLst>
              </p:cTn>
              <p:nextCondLst>
                <p:cond evt="onClick" delay="0">
                  <p:tgtEl>
                    <p:spTgt spid="18"/>
                  </p:tgtEl>
                </p:cond>
              </p:nextCondLst>
            </p:seq>
            <p:video>
              <p:cMediaNode vol="80000">
                <p:cTn id="27" repeatCount="indefinite" fill="hold" display="0">
                  <p:stCondLst>
                    <p:cond delay="indefinite"/>
                  </p:stCondLst>
                </p:cTn>
                <p:tgtEl>
                  <p:spTgt spid="19"/>
                </p:tgtEl>
              </p:cMediaNode>
            </p:video>
            <p:seq concurrent="1" nextAc="seek">
              <p:cTn id="28" restart="whenNotActive" fill="hold" evtFilter="cancelBubble" nodeType="interactiveSeq">
                <p:stCondLst>
                  <p:cond evt="onClick" delay="0">
                    <p:tgtEl>
                      <p:spTgt spid="1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F417-80A0-42EA-A482-F62B3C277503}"/>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4E8620B2-C147-47D6-ABB6-A2504BDD12C3}"/>
              </a:ext>
            </a:extLst>
          </p:cNvPr>
          <p:cNvSpPr>
            <a:spLocks noGrp="1"/>
          </p:cNvSpPr>
          <p:nvPr>
            <p:ph type="sldNum" sz="quarter" idx="12"/>
          </p:nvPr>
        </p:nvSpPr>
        <p:spPr/>
        <p:txBody>
          <a:bodyPr/>
          <a:lstStyle/>
          <a:p>
            <a:fld id="{E8F92A37-2A0B-8E4C-9ABC-FE271A1E1749}" type="slidenum">
              <a:rPr lang="en-US" smtClean="0"/>
              <a:t>33</a:t>
            </a:fld>
            <a:endParaRPr lang="en-US"/>
          </a:p>
        </p:txBody>
      </p:sp>
      <p:sp>
        <p:nvSpPr>
          <p:cNvPr id="8" name="Content Placeholder 2">
            <a:extLst>
              <a:ext uri="{FF2B5EF4-FFF2-40B4-BE49-F238E27FC236}">
                <a16:creationId xmlns:a16="http://schemas.microsoft.com/office/drawing/2014/main" id="{83F8C348-E6C5-9D11-0058-AC990BAC2BA0}"/>
              </a:ext>
            </a:extLst>
          </p:cNvPr>
          <p:cNvSpPr>
            <a:spLocks noGrp="1"/>
          </p:cNvSpPr>
          <p:nvPr>
            <p:ph sz="quarter" idx="1"/>
          </p:nvPr>
        </p:nvSpPr>
        <p:spPr>
          <a:xfrm>
            <a:off x="0" y="890189"/>
            <a:ext cx="12108263" cy="5448199"/>
          </a:xfrm>
        </p:spPr>
        <p:txBody>
          <a:bodyPr>
            <a:normAutofit fontScale="85000" lnSpcReduction="20000"/>
          </a:bodyPr>
          <a:lstStyle/>
          <a:p>
            <a:r>
              <a:rPr lang="en-US" sz="3000" b="1" dirty="0"/>
              <a:t>Contributions</a:t>
            </a:r>
          </a:p>
          <a:p>
            <a:pPr lvl="1"/>
            <a:r>
              <a:rPr lang="en-US" sz="2600" dirty="0"/>
              <a:t>An algorithm of </a:t>
            </a:r>
            <a:r>
              <a:rPr lang="en-US" sz="2600" b="1" dirty="0"/>
              <a:t>Bla</a:t>
            </a:r>
            <a:r>
              <a:rPr lang="en-US" sz="2600" dirty="0"/>
              <a:t>me-</a:t>
            </a:r>
            <a:r>
              <a:rPr lang="en-US" sz="2600" b="1" dirty="0"/>
              <a:t>F</a:t>
            </a:r>
            <a:r>
              <a:rPr lang="en-US" sz="2600" dirty="0"/>
              <a:t>ree motion planning in hybrid </a:t>
            </a:r>
            <a:r>
              <a:rPr lang="en-US" sz="2600" b="1" dirty="0"/>
              <a:t>T</a:t>
            </a:r>
            <a:r>
              <a:rPr lang="en-US" sz="2600" dirty="0"/>
              <a:t>raffic (</a:t>
            </a:r>
            <a:r>
              <a:rPr lang="en-US" sz="2600" b="1" dirty="0" err="1"/>
              <a:t>BlaFT</a:t>
            </a:r>
            <a:r>
              <a:rPr lang="en-US" sz="2600" dirty="0"/>
              <a:t>).</a:t>
            </a:r>
          </a:p>
          <a:p>
            <a:pPr lvl="1"/>
            <a:endParaRPr lang="en-US" sz="2600" dirty="0"/>
          </a:p>
          <a:p>
            <a:pPr lvl="1"/>
            <a:r>
              <a:rPr lang="en-US" sz="2600" dirty="0"/>
              <a:t>Proofs </a:t>
            </a:r>
          </a:p>
          <a:p>
            <a:pPr lvl="2"/>
            <a:r>
              <a:rPr lang="en-US" dirty="0"/>
              <a:t>Safety proof: there is no collision in </a:t>
            </a:r>
            <a:r>
              <a:rPr lang="en-US" dirty="0" err="1"/>
              <a:t>BlaFT</a:t>
            </a:r>
            <a:r>
              <a:rPr lang="en-US" dirty="0"/>
              <a:t>-only traffic.</a:t>
            </a:r>
          </a:p>
          <a:p>
            <a:pPr lvl="2"/>
            <a:r>
              <a:rPr lang="en-US" dirty="0"/>
              <a:t>Blame proof: </a:t>
            </a:r>
            <a:r>
              <a:rPr lang="en-US" dirty="0" err="1"/>
              <a:t>BlaFT</a:t>
            </a:r>
            <a:r>
              <a:rPr lang="en-US" dirty="0"/>
              <a:t> is blame-free against other drivers’ misbehavior. </a:t>
            </a:r>
          </a:p>
          <a:p>
            <a:pPr lvl="2"/>
            <a:endParaRPr lang="en-US" sz="2600" dirty="0"/>
          </a:p>
          <a:p>
            <a:pPr lvl="1"/>
            <a:r>
              <a:rPr lang="en-US" sz="2600" dirty="0"/>
              <a:t>SUMO-based hybrid traffic simulation</a:t>
            </a:r>
          </a:p>
          <a:p>
            <a:pPr lvl="2"/>
            <a:endParaRPr lang="en-US" sz="2600" dirty="0"/>
          </a:p>
          <a:p>
            <a:pPr lvl="1"/>
            <a:r>
              <a:rPr lang="en-US" sz="2600" dirty="0"/>
              <a:t>Experiments: more </a:t>
            </a:r>
            <a:r>
              <a:rPr lang="en-US" sz="2600" dirty="0" err="1"/>
              <a:t>BlaFT</a:t>
            </a:r>
            <a:r>
              <a:rPr lang="en-US" sz="2600" dirty="0"/>
              <a:t> AVs reduce collisions, and can be more efficient.</a:t>
            </a:r>
          </a:p>
          <a:p>
            <a:pPr lvl="1"/>
            <a:endParaRPr lang="en-US" sz="2600" dirty="0"/>
          </a:p>
          <a:p>
            <a:pPr marL="274320" lvl="1" indent="0">
              <a:buNone/>
            </a:pPr>
            <a:endParaRPr lang="en-US" sz="2600" dirty="0"/>
          </a:p>
          <a:p>
            <a:r>
              <a:rPr lang="en-US" sz="3000" b="1" dirty="0"/>
              <a:t>Future works</a:t>
            </a:r>
          </a:p>
          <a:p>
            <a:pPr lvl="1"/>
            <a:r>
              <a:rPr lang="en-US" sz="2600" dirty="0"/>
              <a:t>Blame should be clear with other participants: emergency vehicles, pedestrians, etc.</a:t>
            </a:r>
          </a:p>
          <a:p>
            <a:pPr lvl="1"/>
            <a:r>
              <a:rPr lang="en-US" sz="2600" dirty="0"/>
              <a:t>It needs vehicular dynamics to be more realistic</a:t>
            </a:r>
          </a:p>
          <a:p>
            <a:pPr lvl="1"/>
            <a:endParaRPr lang="en-US" b="1" dirty="0"/>
          </a:p>
        </p:txBody>
      </p:sp>
    </p:spTree>
    <p:extLst>
      <p:ext uri="{BB962C8B-B14F-4D97-AF65-F5344CB8AC3E}">
        <p14:creationId xmlns:p14="http://schemas.microsoft.com/office/powerpoint/2010/main" val="2755803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B57B-6258-29B4-B6C7-D2C5F08FCFF4}"/>
              </a:ext>
            </a:extLst>
          </p:cNvPr>
          <p:cNvSpPr>
            <a:spLocks noGrp="1"/>
          </p:cNvSpPr>
          <p:nvPr>
            <p:ph type="title"/>
          </p:nvPr>
        </p:nvSpPr>
        <p:spPr/>
        <p:txBody>
          <a:bodyPr/>
          <a:lstStyle/>
          <a:p>
            <a:r>
              <a:rPr lang="en-US" dirty="0"/>
              <a:t>Limitations of Existing Work</a:t>
            </a:r>
          </a:p>
        </p:txBody>
      </p:sp>
      <p:sp>
        <p:nvSpPr>
          <p:cNvPr id="3" name="Content Placeholder 2">
            <a:extLst>
              <a:ext uri="{FF2B5EF4-FFF2-40B4-BE49-F238E27FC236}">
                <a16:creationId xmlns:a16="http://schemas.microsoft.com/office/drawing/2014/main" id="{72A6DEDB-B464-1B22-4AAF-BBD8AB1890A6}"/>
              </a:ext>
            </a:extLst>
          </p:cNvPr>
          <p:cNvSpPr>
            <a:spLocks noGrp="1"/>
          </p:cNvSpPr>
          <p:nvPr>
            <p:ph sz="quarter" idx="1"/>
          </p:nvPr>
        </p:nvSpPr>
        <p:spPr>
          <a:xfrm>
            <a:off x="157508" y="1044884"/>
            <a:ext cx="11876986" cy="3723846"/>
          </a:xfrm>
        </p:spPr>
        <p:txBody>
          <a:bodyPr>
            <a:normAutofit/>
          </a:bodyPr>
          <a:lstStyle/>
          <a:p>
            <a:r>
              <a:rPr lang="en-US" b="1" dirty="0"/>
              <a:t>RSS</a:t>
            </a:r>
            <a:r>
              <a:rPr lang="en-US" dirty="0"/>
              <a:t> </a:t>
            </a:r>
            <a:r>
              <a:rPr lang="en-US" sz="2400" dirty="0"/>
              <a:t>[6]</a:t>
            </a:r>
            <a:r>
              <a:rPr lang="en-US" dirty="0"/>
              <a:t> suggests distance-based blame ☞ not applicable in real-world traffic</a:t>
            </a:r>
          </a:p>
          <a:p>
            <a:pPr lvl="1"/>
            <a:endParaRPr lang="en-US" dirty="0"/>
          </a:p>
          <a:p>
            <a:pPr lvl="1"/>
            <a:endParaRPr lang="en-US" dirty="0"/>
          </a:p>
          <a:p>
            <a:pPr lvl="1"/>
            <a:endParaRPr lang="en-US" dirty="0"/>
          </a:p>
          <a:p>
            <a:pPr lvl="1"/>
            <a:endParaRPr lang="en-US" dirty="0"/>
          </a:p>
          <a:p>
            <a:pPr lvl="1"/>
            <a:r>
              <a:rPr lang="en-US" dirty="0"/>
              <a:t>The suggested lateral safe distance can be longer than the lane width.</a:t>
            </a:r>
          </a:p>
          <a:p>
            <a:pPr lvl="1"/>
            <a:r>
              <a:rPr lang="en-US" dirty="0"/>
              <a:t>Right-of-way rule: ‘The closest vehicle from the merging point has the right-of-way.’</a:t>
            </a:r>
          </a:p>
          <a:p>
            <a:pPr lvl="2"/>
            <a:r>
              <a:rPr lang="en-US" dirty="0"/>
              <a:t>The decision is </a:t>
            </a:r>
            <a:r>
              <a:rPr lang="en-US" b="1" dirty="0"/>
              <a:t>inconsistent</a:t>
            </a:r>
            <a:r>
              <a:rPr lang="en-US" dirty="0"/>
              <a:t>, as its distance changes continuously.</a:t>
            </a:r>
          </a:p>
          <a:p>
            <a:pPr lvl="1"/>
            <a:endParaRPr lang="en-US" dirty="0"/>
          </a:p>
          <a:p>
            <a:pPr lvl="1"/>
            <a:endParaRPr lang="en-US" dirty="0"/>
          </a:p>
        </p:txBody>
      </p:sp>
      <p:sp>
        <p:nvSpPr>
          <p:cNvPr id="4" name="Slide Number Placeholder 2">
            <a:extLst>
              <a:ext uri="{FF2B5EF4-FFF2-40B4-BE49-F238E27FC236}">
                <a16:creationId xmlns:a16="http://schemas.microsoft.com/office/drawing/2014/main" id="{FD6DB70C-9783-E399-DF50-9490B896A5E2}"/>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4</a:t>
            </a:fld>
            <a:endParaRPr lang="en-US" dirty="0"/>
          </a:p>
        </p:txBody>
      </p:sp>
      <p:sp>
        <p:nvSpPr>
          <p:cNvPr id="5" name="TextBox 4">
            <a:extLst>
              <a:ext uri="{FF2B5EF4-FFF2-40B4-BE49-F238E27FC236}">
                <a16:creationId xmlns:a16="http://schemas.microsoft.com/office/drawing/2014/main" id="{7714F924-0926-D3E5-5C7F-D66EB496E28E}"/>
              </a:ext>
            </a:extLst>
          </p:cNvPr>
          <p:cNvSpPr txBox="1"/>
          <p:nvPr/>
        </p:nvSpPr>
        <p:spPr>
          <a:xfrm>
            <a:off x="157507" y="6061390"/>
            <a:ext cx="11876986" cy="276999"/>
          </a:xfrm>
          <a:prstGeom prst="rect">
            <a:avLst/>
          </a:prstGeom>
          <a:noFill/>
        </p:spPr>
        <p:txBody>
          <a:bodyPr wrap="square" rtlCol="0">
            <a:spAutoFit/>
          </a:bodyPr>
          <a:lstStyle/>
          <a:p>
            <a:r>
              <a:rPr lang="en-US" sz="1200" dirty="0"/>
              <a:t>[6] Shalev-</a:t>
            </a:r>
            <a:r>
              <a:rPr lang="en-US" sz="1200" dirty="0" err="1"/>
              <a:t>Shwartz</a:t>
            </a:r>
            <a:r>
              <a:rPr lang="en-US" sz="1200" dirty="0"/>
              <a:t>, S., Shammah, S., &amp; </a:t>
            </a:r>
            <a:r>
              <a:rPr lang="en-US" sz="1200" dirty="0" err="1"/>
              <a:t>Shashua</a:t>
            </a:r>
            <a:r>
              <a:rPr lang="en-US" sz="1200" dirty="0"/>
              <a:t>, A. (2017). On a formal model of safe and scalable self-driving cars. </a:t>
            </a:r>
            <a:r>
              <a:rPr lang="en-US" sz="1200" i="1" dirty="0" err="1"/>
              <a:t>arXiv</a:t>
            </a:r>
            <a:r>
              <a:rPr lang="en-US" sz="1200" i="1" dirty="0"/>
              <a:t> preprint arXiv:1708.06374</a:t>
            </a:r>
            <a:r>
              <a:rPr lang="en-US" sz="1200" dirty="0"/>
              <a:t>.</a:t>
            </a:r>
          </a:p>
        </p:txBody>
      </p:sp>
      <p:sp>
        <p:nvSpPr>
          <p:cNvPr id="8" name="TextBox 7">
            <a:extLst>
              <a:ext uri="{FF2B5EF4-FFF2-40B4-BE49-F238E27FC236}">
                <a16:creationId xmlns:a16="http://schemas.microsoft.com/office/drawing/2014/main" id="{23B72DA3-0D00-3590-FBD6-68D239F4724F}"/>
              </a:ext>
            </a:extLst>
          </p:cNvPr>
          <p:cNvSpPr txBox="1"/>
          <p:nvPr/>
        </p:nvSpPr>
        <p:spPr>
          <a:xfrm>
            <a:off x="2056592" y="4859009"/>
            <a:ext cx="7364678" cy="1077218"/>
          </a:xfrm>
          <a:prstGeom prst="rect">
            <a:avLst/>
          </a:prstGeom>
          <a:noFill/>
          <a:ln>
            <a:solidFill>
              <a:schemeClr val="tx1"/>
            </a:solidFill>
          </a:ln>
        </p:spPr>
        <p:txBody>
          <a:bodyPr wrap="square">
            <a:spAutoFit/>
          </a:bodyPr>
          <a:lstStyle/>
          <a:p>
            <a:pPr algn="ctr"/>
            <a:r>
              <a:rPr lang="en-US" sz="3200" b="1" i="1" dirty="0"/>
              <a:t>We need a ‘negligence rule’-based blame-free motion planning algorithm!</a:t>
            </a:r>
          </a:p>
        </p:txBody>
      </p:sp>
      <p:grpSp>
        <p:nvGrpSpPr>
          <p:cNvPr id="34" name="Group 33">
            <a:extLst>
              <a:ext uri="{FF2B5EF4-FFF2-40B4-BE49-F238E27FC236}">
                <a16:creationId xmlns:a16="http://schemas.microsoft.com/office/drawing/2014/main" id="{CD2CB3FF-EDA1-8864-3E38-327248BA3474}"/>
              </a:ext>
            </a:extLst>
          </p:cNvPr>
          <p:cNvGrpSpPr/>
          <p:nvPr/>
        </p:nvGrpSpPr>
        <p:grpSpPr>
          <a:xfrm>
            <a:off x="886950" y="1544966"/>
            <a:ext cx="5463270" cy="1672896"/>
            <a:chOff x="886950" y="2022044"/>
            <a:chExt cx="5463270" cy="1672896"/>
          </a:xfrm>
        </p:grpSpPr>
        <p:grpSp>
          <p:nvGrpSpPr>
            <p:cNvPr id="9" name="Group 8">
              <a:extLst>
                <a:ext uri="{FF2B5EF4-FFF2-40B4-BE49-F238E27FC236}">
                  <a16:creationId xmlns:a16="http://schemas.microsoft.com/office/drawing/2014/main" id="{B0F4994F-46EF-3939-9B19-4891D114BFAA}"/>
                </a:ext>
              </a:extLst>
            </p:cNvPr>
            <p:cNvGrpSpPr/>
            <p:nvPr/>
          </p:nvGrpSpPr>
          <p:grpSpPr>
            <a:xfrm>
              <a:off x="886950" y="2022044"/>
              <a:ext cx="5257800" cy="1672896"/>
              <a:chOff x="5271621" y="2096619"/>
              <a:chExt cx="5257800" cy="1672896"/>
            </a:xfrm>
          </p:grpSpPr>
          <p:sp>
            <p:nvSpPr>
              <p:cNvPr id="10" name="Rectangle 9">
                <a:extLst>
                  <a:ext uri="{FF2B5EF4-FFF2-40B4-BE49-F238E27FC236}">
                    <a16:creationId xmlns:a16="http://schemas.microsoft.com/office/drawing/2014/main" id="{ED4D9189-A20D-C558-D01C-53CCA959A9B8}"/>
                  </a:ext>
                </a:extLst>
              </p:cNvPr>
              <p:cNvSpPr/>
              <p:nvPr/>
            </p:nvSpPr>
            <p:spPr>
              <a:xfrm>
                <a:off x="5371011" y="2203942"/>
                <a:ext cx="5072619" cy="150799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0476A5C9-374C-461D-8C4C-099DC12A61F8}"/>
                  </a:ext>
                </a:extLst>
              </p:cNvPr>
              <p:cNvCxnSpPr>
                <a:cxnSpLocks/>
              </p:cNvCxnSpPr>
              <p:nvPr/>
            </p:nvCxnSpPr>
            <p:spPr>
              <a:xfrm>
                <a:off x="5371011" y="2203941"/>
                <a:ext cx="5072620" cy="0"/>
              </a:xfrm>
              <a:prstGeom prst="line">
                <a:avLst/>
              </a:prstGeom>
              <a:ln w="5715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2CEF02-BF7E-2C4C-3D5E-7F6279671BFA}"/>
                  </a:ext>
                </a:extLst>
              </p:cNvPr>
              <p:cNvCxnSpPr>
                <a:cxnSpLocks/>
              </p:cNvCxnSpPr>
              <p:nvPr/>
            </p:nvCxnSpPr>
            <p:spPr>
              <a:xfrm>
                <a:off x="5371011" y="2867629"/>
                <a:ext cx="5072620"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D874FE1-5F5F-3AFE-411C-F99B43CDEA7E}"/>
                  </a:ext>
                </a:extLst>
              </p:cNvPr>
              <p:cNvSpPr/>
              <p:nvPr/>
            </p:nvSpPr>
            <p:spPr>
              <a:xfrm>
                <a:off x="5271621" y="2096619"/>
                <a:ext cx="5257800" cy="1672896"/>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3F5FC23-EC3B-D259-158E-A22D54359A5F}"/>
                  </a:ext>
                </a:extLst>
              </p:cNvPr>
              <p:cNvPicPr>
                <a:picLocks noChangeAspect="1"/>
              </p:cNvPicPr>
              <p:nvPr/>
            </p:nvPicPr>
            <p:blipFill>
              <a:blip r:embed="rId3"/>
              <a:stretch>
                <a:fillRect/>
              </a:stretch>
            </p:blipFill>
            <p:spPr>
              <a:xfrm>
                <a:off x="6579724" y="3003109"/>
                <a:ext cx="889000" cy="44450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776FAD-163F-31E7-3584-AEE14EFD2ABF}"/>
                      </a:ext>
                    </a:extLst>
                  </p:cNvPr>
                  <p:cNvSpPr txBox="1"/>
                  <p:nvPr/>
                </p:nvSpPr>
                <p:spPr>
                  <a:xfrm>
                    <a:off x="6736534" y="3030651"/>
                    <a:ext cx="4949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𝐴𝑉</m:t>
                          </m:r>
                        </m:oMath>
                      </m:oMathPara>
                    </a14:m>
                    <a:endParaRPr lang="en-US" dirty="0">
                      <a:solidFill>
                        <a:schemeClr val="bg1"/>
                      </a:solidFill>
                    </a:endParaRPr>
                  </a:p>
                </p:txBody>
              </p:sp>
            </mc:Choice>
            <mc:Fallback xmlns="">
              <p:sp>
                <p:nvSpPr>
                  <p:cNvPr id="15" name="TextBox 14">
                    <a:extLst>
                      <a:ext uri="{FF2B5EF4-FFF2-40B4-BE49-F238E27FC236}">
                        <a16:creationId xmlns:a16="http://schemas.microsoft.com/office/drawing/2014/main" id="{96776FAD-163F-31E7-3584-AEE14EFD2ABF}"/>
                      </a:ext>
                    </a:extLst>
                  </p:cNvPr>
                  <p:cNvSpPr txBox="1">
                    <a:spLocks noRot="1" noChangeAspect="1" noMove="1" noResize="1" noEditPoints="1" noAdjustHandles="1" noChangeArrowheads="1" noChangeShapeType="1" noTextEdit="1"/>
                  </p:cNvSpPr>
                  <p:nvPr/>
                </p:nvSpPr>
                <p:spPr>
                  <a:xfrm>
                    <a:off x="6736534" y="3030651"/>
                    <a:ext cx="494939" cy="369332"/>
                  </a:xfrm>
                  <a:prstGeom prst="rect">
                    <a:avLst/>
                  </a:prstGeom>
                  <a:blipFill>
                    <a:blip r:embed="rId4"/>
                    <a:stretch>
                      <a:fillRect/>
                    </a:stretch>
                  </a:blipFill>
                </p:spPr>
                <p:txBody>
                  <a:bodyPr/>
                  <a:lstStyle/>
                  <a:p>
                    <a:r>
                      <a:rPr lang="en-US">
                        <a:noFill/>
                      </a:rPr>
                      <a:t> </a:t>
                    </a:r>
                  </a:p>
                </p:txBody>
              </p:sp>
            </mc:Fallback>
          </mc:AlternateContent>
        </p:grpSp>
        <p:cxnSp>
          <p:nvCxnSpPr>
            <p:cNvPr id="16" name="Straight Connector 15">
              <a:extLst>
                <a:ext uri="{FF2B5EF4-FFF2-40B4-BE49-F238E27FC236}">
                  <a16:creationId xmlns:a16="http://schemas.microsoft.com/office/drawing/2014/main" id="{B92BBFAD-F8F9-FEFF-EB55-2C1B49CE47C1}"/>
                </a:ext>
              </a:extLst>
            </p:cNvPr>
            <p:cNvCxnSpPr>
              <a:cxnSpLocks/>
            </p:cNvCxnSpPr>
            <p:nvPr/>
          </p:nvCxnSpPr>
          <p:spPr>
            <a:xfrm>
              <a:off x="986340" y="3508513"/>
              <a:ext cx="5076502" cy="0"/>
            </a:xfrm>
            <a:prstGeom prst="line">
              <a:avLst/>
            </a:prstGeom>
            <a:ln w="57150">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8AEDF03-6A6C-38E5-7763-3D1AB48FC197}"/>
                </a:ext>
              </a:extLst>
            </p:cNvPr>
            <p:cNvPicPr>
              <a:picLocks noChangeAspect="1"/>
            </p:cNvPicPr>
            <p:nvPr/>
          </p:nvPicPr>
          <p:blipFill>
            <a:blip r:embed="rId5"/>
            <a:stretch>
              <a:fillRect/>
            </a:stretch>
          </p:blipFill>
          <p:spPr>
            <a:xfrm rot="422175">
              <a:off x="2102944" y="2255267"/>
              <a:ext cx="888995" cy="444499"/>
            </a:xfrm>
            <a:prstGeom prst="rect">
              <a:avLst/>
            </a:prstGeom>
          </p:spPr>
        </p:pic>
        <p:cxnSp>
          <p:nvCxnSpPr>
            <p:cNvPr id="19" name="Straight Connector 18">
              <a:extLst>
                <a:ext uri="{FF2B5EF4-FFF2-40B4-BE49-F238E27FC236}">
                  <a16:creationId xmlns:a16="http://schemas.microsoft.com/office/drawing/2014/main" id="{052E8A96-66F8-EB4B-98BC-C6E741505645}"/>
                </a:ext>
              </a:extLst>
            </p:cNvPr>
            <p:cNvCxnSpPr>
              <a:cxnSpLocks/>
            </p:cNvCxnSpPr>
            <p:nvPr/>
          </p:nvCxnSpPr>
          <p:spPr>
            <a:xfrm>
              <a:off x="3571004" y="2471021"/>
              <a:ext cx="0" cy="696990"/>
            </a:xfrm>
            <a:prstGeom prst="line">
              <a:avLst/>
            </a:prstGeom>
            <a:ln w="12700">
              <a:solidFill>
                <a:schemeClr val="bg1"/>
              </a:solidFill>
              <a:prstDash val="dash"/>
              <a:headEnd type="stealth"/>
              <a:tailEnd type="stealth"/>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C7045FF2-512F-E670-6D96-0918BC9100C1}"/>
                </a:ext>
              </a:extLst>
            </p:cNvPr>
            <p:cNvSpPr txBox="1"/>
            <p:nvPr/>
          </p:nvSpPr>
          <p:spPr>
            <a:xfrm>
              <a:off x="3543417" y="2400123"/>
              <a:ext cx="1374792" cy="369332"/>
            </a:xfrm>
            <a:prstGeom prst="rect">
              <a:avLst/>
            </a:prstGeom>
            <a:noFill/>
          </p:spPr>
          <p:txBody>
            <a:bodyPr wrap="square" rtlCol="0">
              <a:spAutoFit/>
            </a:bodyPr>
            <a:lstStyle/>
            <a:p>
              <a:r>
                <a:rPr lang="en-US" dirty="0">
                  <a:solidFill>
                    <a:schemeClr val="bg1"/>
                  </a:solidFill>
                </a:rPr>
                <a:t>Lane width</a:t>
              </a:r>
            </a:p>
          </p:txBody>
        </p:sp>
        <p:sp>
          <p:nvSpPr>
            <p:cNvPr id="27" name="TextBox 26">
              <a:extLst>
                <a:ext uri="{FF2B5EF4-FFF2-40B4-BE49-F238E27FC236}">
                  <a16:creationId xmlns:a16="http://schemas.microsoft.com/office/drawing/2014/main" id="{B81DFE59-9FC2-861F-D056-11180957AED9}"/>
                </a:ext>
              </a:extLst>
            </p:cNvPr>
            <p:cNvSpPr txBox="1"/>
            <p:nvPr/>
          </p:nvSpPr>
          <p:spPr>
            <a:xfrm>
              <a:off x="3197659" y="2125288"/>
              <a:ext cx="3152561" cy="369332"/>
            </a:xfrm>
            <a:prstGeom prst="rect">
              <a:avLst/>
            </a:prstGeom>
            <a:noFill/>
          </p:spPr>
          <p:txBody>
            <a:bodyPr wrap="square">
              <a:spAutoFit/>
            </a:bodyPr>
            <a:lstStyle/>
            <a:p>
              <a:pPr algn="ctr"/>
              <a:r>
                <a:rPr lang="en-US" dirty="0">
                  <a:solidFill>
                    <a:schemeClr val="bg1"/>
                  </a:solidFill>
                </a:rPr>
                <a:t>Lateral safe distance by RSS</a:t>
              </a:r>
            </a:p>
          </p:txBody>
        </p:sp>
        <p:pic>
          <p:nvPicPr>
            <p:cNvPr id="29" name="Picture 28">
              <a:extLst>
                <a:ext uri="{FF2B5EF4-FFF2-40B4-BE49-F238E27FC236}">
                  <a16:creationId xmlns:a16="http://schemas.microsoft.com/office/drawing/2014/main" id="{FEB26003-943C-E5D0-88C6-B0699BE1A10E}"/>
                </a:ext>
              </a:extLst>
            </p:cNvPr>
            <p:cNvPicPr>
              <a:picLocks noChangeAspect="1"/>
            </p:cNvPicPr>
            <p:nvPr/>
          </p:nvPicPr>
          <p:blipFill>
            <a:blip r:embed="rId3">
              <a:alphaModFix amt="50000"/>
            </a:blip>
            <a:stretch>
              <a:fillRect/>
            </a:stretch>
          </p:blipFill>
          <p:spPr>
            <a:xfrm rot="593962">
              <a:off x="2499208" y="3177330"/>
              <a:ext cx="889000" cy="444500"/>
            </a:xfrm>
            <a:prstGeom prst="rect">
              <a:avLst/>
            </a:prstGeom>
          </p:spPr>
        </p:pic>
        <p:cxnSp>
          <p:nvCxnSpPr>
            <p:cNvPr id="23" name="Straight Connector 22">
              <a:extLst>
                <a:ext uri="{FF2B5EF4-FFF2-40B4-BE49-F238E27FC236}">
                  <a16:creationId xmlns:a16="http://schemas.microsoft.com/office/drawing/2014/main" id="{1A55E95C-9916-85EE-2539-8B6A1454FF37}"/>
                </a:ext>
              </a:extLst>
            </p:cNvPr>
            <p:cNvCxnSpPr>
              <a:cxnSpLocks/>
            </p:cNvCxnSpPr>
            <p:nvPr/>
          </p:nvCxnSpPr>
          <p:spPr>
            <a:xfrm>
              <a:off x="3419799" y="2202491"/>
              <a:ext cx="0" cy="1253337"/>
            </a:xfrm>
            <a:prstGeom prst="line">
              <a:avLst/>
            </a:prstGeom>
            <a:ln w="12700">
              <a:solidFill>
                <a:schemeClr val="bg1"/>
              </a:solidFill>
              <a:prstDash val="dash"/>
              <a:headEnd type="stealth"/>
              <a:tailEnd type="stealth"/>
            </a:ln>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A694A69E-91FB-B2A9-2D5D-836AD4C6983D}"/>
              </a:ext>
            </a:extLst>
          </p:cNvPr>
          <p:cNvCxnSpPr>
            <a:cxnSpLocks/>
          </p:cNvCxnSpPr>
          <p:nvPr/>
        </p:nvCxnSpPr>
        <p:spPr>
          <a:xfrm>
            <a:off x="7718522" y="1645313"/>
            <a:ext cx="30079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6C0C57-6517-5CA2-E2B5-199D6955181F}"/>
              </a:ext>
            </a:extLst>
          </p:cNvPr>
          <p:cNvCxnSpPr>
            <a:cxnSpLocks/>
          </p:cNvCxnSpPr>
          <p:nvPr/>
        </p:nvCxnSpPr>
        <p:spPr>
          <a:xfrm>
            <a:off x="7718522" y="2102632"/>
            <a:ext cx="11733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4E2FD64-75BD-A879-FB76-7465E259854E}"/>
              </a:ext>
            </a:extLst>
          </p:cNvPr>
          <p:cNvCxnSpPr>
            <a:cxnSpLocks/>
          </p:cNvCxnSpPr>
          <p:nvPr/>
        </p:nvCxnSpPr>
        <p:spPr>
          <a:xfrm>
            <a:off x="9731259" y="2116753"/>
            <a:ext cx="99518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11F7C51-12D5-0E0A-DC94-002F1064AC92}"/>
              </a:ext>
            </a:extLst>
          </p:cNvPr>
          <p:cNvCxnSpPr>
            <a:cxnSpLocks/>
          </p:cNvCxnSpPr>
          <p:nvPr/>
        </p:nvCxnSpPr>
        <p:spPr>
          <a:xfrm flipV="1">
            <a:off x="7718522" y="2095953"/>
            <a:ext cx="1173397" cy="85235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88F12A-B8FF-20EE-46A3-223C236E492F}"/>
              </a:ext>
            </a:extLst>
          </p:cNvPr>
          <p:cNvCxnSpPr>
            <a:cxnSpLocks/>
          </p:cNvCxnSpPr>
          <p:nvPr/>
        </p:nvCxnSpPr>
        <p:spPr>
          <a:xfrm flipV="1">
            <a:off x="8233291" y="2116753"/>
            <a:ext cx="1497968" cy="10816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7B7C4163-40A6-D43B-52E1-405B3DE4BDDC}"/>
              </a:ext>
            </a:extLst>
          </p:cNvPr>
          <p:cNvSpPr/>
          <p:nvPr/>
        </p:nvSpPr>
        <p:spPr>
          <a:xfrm>
            <a:off x="9497490" y="1829970"/>
            <a:ext cx="158269" cy="15826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50F1E0E-D796-FAD4-4B0E-CD275971F4CF}"/>
              </a:ext>
            </a:extLst>
          </p:cNvPr>
          <p:cNvSpPr/>
          <p:nvPr/>
        </p:nvSpPr>
        <p:spPr>
          <a:xfrm>
            <a:off x="9713310" y="1682579"/>
            <a:ext cx="1478290" cy="369332"/>
          </a:xfrm>
          <a:prstGeom prst="rect">
            <a:avLst/>
          </a:prstGeom>
        </p:spPr>
        <p:txBody>
          <a:bodyPr wrap="none">
            <a:spAutoFit/>
          </a:bodyPr>
          <a:lstStyle/>
          <a:p>
            <a:pPr algn="ctr"/>
            <a:r>
              <a:rPr lang="en-US" dirty="0"/>
              <a:t>Merging point</a:t>
            </a:r>
          </a:p>
        </p:txBody>
      </p:sp>
      <p:cxnSp>
        <p:nvCxnSpPr>
          <p:cNvPr id="45" name="Straight Arrow Connector 44">
            <a:extLst>
              <a:ext uri="{FF2B5EF4-FFF2-40B4-BE49-F238E27FC236}">
                <a16:creationId xmlns:a16="http://schemas.microsoft.com/office/drawing/2014/main" id="{BFD6523E-0711-5C46-A8F2-808C3DBA57FC}"/>
              </a:ext>
            </a:extLst>
          </p:cNvPr>
          <p:cNvCxnSpPr>
            <a:cxnSpLocks/>
            <a:stCxn id="58" idx="3"/>
            <a:endCxn id="43" idx="2"/>
          </p:cNvCxnSpPr>
          <p:nvPr/>
        </p:nvCxnSpPr>
        <p:spPr>
          <a:xfrm>
            <a:off x="8500230" y="1894517"/>
            <a:ext cx="997260" cy="14588"/>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3BCA276-600C-79D1-278A-7DF6553EC9A6}"/>
              </a:ext>
            </a:extLst>
          </p:cNvPr>
          <p:cNvCxnSpPr>
            <a:cxnSpLocks/>
            <a:endCxn id="43" idx="3"/>
          </p:cNvCxnSpPr>
          <p:nvPr/>
        </p:nvCxnSpPr>
        <p:spPr>
          <a:xfrm flipV="1">
            <a:off x="9008125" y="1965061"/>
            <a:ext cx="512543" cy="350915"/>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1E0F42CD-AB7C-33E7-6DC8-D1A8DFCB3235}"/>
                  </a:ext>
                </a:extLst>
              </p:cNvPr>
              <p:cNvSpPr/>
              <p:nvPr/>
            </p:nvSpPr>
            <p:spPr>
              <a:xfrm>
                <a:off x="8937419" y="1676049"/>
                <a:ext cx="483850" cy="369332"/>
              </a:xfrm>
              <a:prstGeom prst="rect">
                <a:avLst/>
              </a:prstGeom>
            </p:spPr>
            <p:txBody>
              <a:bodyPr wrap="none">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a14:m>
                <a:r>
                  <a:rPr lang="en-US" dirty="0"/>
                  <a:t> </a:t>
                </a:r>
              </a:p>
            </p:txBody>
          </p:sp>
        </mc:Choice>
        <mc:Fallback xmlns="">
          <p:sp>
            <p:nvSpPr>
              <p:cNvPr id="47" name="Rectangle 46">
                <a:extLst>
                  <a:ext uri="{FF2B5EF4-FFF2-40B4-BE49-F238E27FC236}">
                    <a16:creationId xmlns:a16="http://schemas.microsoft.com/office/drawing/2014/main" id="{1E0F42CD-AB7C-33E7-6DC8-D1A8DFCB3235}"/>
                  </a:ext>
                </a:extLst>
              </p:cNvPr>
              <p:cNvSpPr>
                <a:spLocks noRot="1" noChangeAspect="1" noMove="1" noResize="1" noEditPoints="1" noAdjustHandles="1" noChangeArrowheads="1" noChangeShapeType="1" noTextEdit="1"/>
              </p:cNvSpPr>
              <p:nvPr/>
            </p:nvSpPr>
            <p:spPr>
              <a:xfrm>
                <a:off x="8937419" y="1676049"/>
                <a:ext cx="4838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4CF8A087-E0CA-8D98-2965-3E10ACC298A8}"/>
                  </a:ext>
                </a:extLst>
              </p:cNvPr>
              <p:cNvSpPr/>
              <p:nvPr/>
            </p:nvSpPr>
            <p:spPr>
              <a:xfrm>
                <a:off x="9105419" y="2025980"/>
                <a:ext cx="489173" cy="369332"/>
              </a:xfrm>
              <a:prstGeom prst="rect">
                <a:avLst/>
              </a:prstGeom>
            </p:spPr>
            <p:txBody>
              <a:bodyPr wrap="none">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a14:m>
                <a:r>
                  <a:rPr lang="en-US" dirty="0"/>
                  <a:t> </a:t>
                </a:r>
              </a:p>
            </p:txBody>
          </p:sp>
        </mc:Choice>
        <mc:Fallback xmlns="">
          <p:sp>
            <p:nvSpPr>
              <p:cNvPr id="48" name="Rectangle 47">
                <a:extLst>
                  <a:ext uri="{FF2B5EF4-FFF2-40B4-BE49-F238E27FC236}">
                    <a16:creationId xmlns:a16="http://schemas.microsoft.com/office/drawing/2014/main" id="{4CF8A087-E0CA-8D98-2965-3E10ACC298A8}"/>
                  </a:ext>
                </a:extLst>
              </p:cNvPr>
              <p:cNvSpPr>
                <a:spLocks noRot="1" noChangeAspect="1" noMove="1" noResize="1" noEditPoints="1" noAdjustHandles="1" noChangeArrowheads="1" noChangeShapeType="1" noTextEdit="1"/>
              </p:cNvSpPr>
              <p:nvPr/>
            </p:nvSpPr>
            <p:spPr>
              <a:xfrm>
                <a:off x="9105419" y="2025980"/>
                <a:ext cx="489173" cy="369332"/>
              </a:xfrm>
              <a:prstGeom prst="rect">
                <a:avLst/>
              </a:prstGeom>
              <a:blipFill>
                <a:blip r:embed="rId7"/>
                <a:stretch>
                  <a:fillRect/>
                </a:stretch>
              </a:blipFill>
            </p:spPr>
            <p:txBody>
              <a:bodyPr/>
              <a:lstStyle/>
              <a:p>
                <a:r>
                  <a:rPr lang="en-US">
                    <a:noFill/>
                  </a:rPr>
                  <a:t> </a:t>
                </a:r>
              </a:p>
            </p:txBody>
          </p:sp>
        </mc:Fallback>
      </mc:AlternateContent>
      <p:pic>
        <p:nvPicPr>
          <p:cNvPr id="58" name="Picture 57">
            <a:extLst>
              <a:ext uri="{FF2B5EF4-FFF2-40B4-BE49-F238E27FC236}">
                <a16:creationId xmlns:a16="http://schemas.microsoft.com/office/drawing/2014/main" id="{D1683408-5590-98C3-34DD-86A93618B1E4}"/>
              </a:ext>
            </a:extLst>
          </p:cNvPr>
          <p:cNvPicPr>
            <a:picLocks noChangeAspect="1"/>
          </p:cNvPicPr>
          <p:nvPr/>
        </p:nvPicPr>
        <p:blipFill>
          <a:blip r:embed="rId5">
            <a:alphaModFix amt="50000"/>
          </a:blip>
          <a:stretch>
            <a:fillRect/>
          </a:stretch>
        </p:blipFill>
        <p:spPr>
          <a:xfrm>
            <a:off x="7974378" y="1763053"/>
            <a:ext cx="525852" cy="262927"/>
          </a:xfrm>
          <a:prstGeom prst="rect">
            <a:avLst/>
          </a:prstGeom>
        </p:spPr>
      </p:pic>
      <p:pic>
        <p:nvPicPr>
          <p:cNvPr id="59" name="Picture 58">
            <a:extLst>
              <a:ext uri="{FF2B5EF4-FFF2-40B4-BE49-F238E27FC236}">
                <a16:creationId xmlns:a16="http://schemas.microsoft.com/office/drawing/2014/main" id="{E705C79B-690D-9177-D586-BDACE6414AAB}"/>
              </a:ext>
            </a:extLst>
          </p:cNvPr>
          <p:cNvPicPr>
            <a:picLocks noChangeAspect="1"/>
          </p:cNvPicPr>
          <p:nvPr/>
        </p:nvPicPr>
        <p:blipFill>
          <a:blip r:embed="rId3">
            <a:alphaModFix amt="50000"/>
          </a:blip>
          <a:stretch>
            <a:fillRect/>
          </a:stretch>
        </p:blipFill>
        <p:spPr>
          <a:xfrm rot="19535057">
            <a:off x="8579394" y="2278415"/>
            <a:ext cx="569332" cy="284666"/>
          </a:xfrm>
          <a:prstGeom prst="rect">
            <a:avLst/>
          </a:prstGeom>
        </p:spPr>
      </p:pic>
      <p:pic>
        <p:nvPicPr>
          <p:cNvPr id="62" name="Picture 61">
            <a:extLst>
              <a:ext uri="{FF2B5EF4-FFF2-40B4-BE49-F238E27FC236}">
                <a16:creationId xmlns:a16="http://schemas.microsoft.com/office/drawing/2014/main" id="{781E802A-1A7F-F07E-FD4B-167D2B8D7BC2}"/>
              </a:ext>
            </a:extLst>
          </p:cNvPr>
          <p:cNvPicPr>
            <a:picLocks noChangeAspect="1"/>
          </p:cNvPicPr>
          <p:nvPr/>
        </p:nvPicPr>
        <p:blipFill>
          <a:blip r:embed="rId3">
            <a:alphaModFix/>
          </a:blip>
          <a:stretch>
            <a:fillRect/>
          </a:stretch>
        </p:blipFill>
        <p:spPr>
          <a:xfrm rot="19535057">
            <a:off x="7795353" y="2823263"/>
            <a:ext cx="569332" cy="284666"/>
          </a:xfrm>
          <a:prstGeom prst="rect">
            <a:avLst/>
          </a:prstGeom>
        </p:spPr>
      </p:pic>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03DC536-CCBC-CFA8-78CF-9D74D5D71D69}"/>
                  </a:ext>
                </a:extLst>
              </p:cNvPr>
              <p:cNvSpPr/>
              <p:nvPr/>
            </p:nvSpPr>
            <p:spPr>
              <a:xfrm rot="19425651">
                <a:off x="7783215" y="2767207"/>
                <a:ext cx="456280" cy="369332"/>
              </a:xfrm>
              <a:prstGeom prst="rect">
                <a:avLst/>
              </a:prstGeom>
            </p:spPr>
            <p:txBody>
              <a:bodyPr wrap="none">
                <a:spAutoFit/>
              </a:bodyPr>
              <a:lstStyle/>
              <a:p>
                <a:pPr algn="ct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2</m:t>
                        </m:r>
                      </m:sub>
                    </m:sSub>
                  </m:oMath>
                </a14:m>
                <a:r>
                  <a:rPr lang="en-US" dirty="0">
                    <a:solidFill>
                      <a:schemeClr val="bg1"/>
                    </a:solidFill>
                  </a:rPr>
                  <a:t> </a:t>
                </a:r>
              </a:p>
            </p:txBody>
          </p:sp>
        </mc:Choice>
        <mc:Fallback xmlns="">
          <p:sp>
            <p:nvSpPr>
              <p:cNvPr id="50" name="Rectangle 49">
                <a:extLst>
                  <a:ext uri="{FF2B5EF4-FFF2-40B4-BE49-F238E27FC236}">
                    <a16:creationId xmlns:a16="http://schemas.microsoft.com/office/drawing/2014/main" id="{503DC536-CCBC-CFA8-78CF-9D74D5D71D69}"/>
                  </a:ext>
                </a:extLst>
              </p:cNvPr>
              <p:cNvSpPr>
                <a:spLocks noRot="1" noChangeAspect="1" noMove="1" noResize="1" noEditPoints="1" noAdjustHandles="1" noChangeArrowheads="1" noChangeShapeType="1" noTextEdit="1"/>
              </p:cNvSpPr>
              <p:nvPr/>
            </p:nvSpPr>
            <p:spPr>
              <a:xfrm rot="19425651">
                <a:off x="7783215" y="2767207"/>
                <a:ext cx="456280" cy="369332"/>
              </a:xfrm>
              <a:prstGeom prst="rect">
                <a:avLst/>
              </a:prstGeom>
              <a:blipFill>
                <a:blip r:embed="rId8"/>
                <a:stretch>
                  <a:fillRect/>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85C227B7-806E-AD3C-9D93-34FD064CE818}"/>
              </a:ext>
            </a:extLst>
          </p:cNvPr>
          <p:cNvSpPr/>
          <p:nvPr/>
        </p:nvSpPr>
        <p:spPr>
          <a:xfrm>
            <a:off x="6350220" y="1547440"/>
            <a:ext cx="5257800" cy="1670421"/>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20C3D2EC-7EF6-8895-6802-66EA9C5CB837}"/>
              </a:ext>
            </a:extLst>
          </p:cNvPr>
          <p:cNvPicPr>
            <a:picLocks noChangeAspect="1"/>
          </p:cNvPicPr>
          <p:nvPr/>
        </p:nvPicPr>
        <p:blipFill>
          <a:blip r:embed="rId5"/>
          <a:stretch>
            <a:fillRect/>
          </a:stretch>
        </p:blipFill>
        <p:spPr>
          <a:xfrm>
            <a:off x="7781221" y="1757104"/>
            <a:ext cx="525852" cy="262927"/>
          </a:xfrm>
          <a:prstGeom prst="rect">
            <a:avLst/>
          </a:prstGeom>
        </p:spPr>
      </p:pic>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4BA2E08-E0CF-177F-8835-CAFF9DE1A8D2}"/>
                  </a:ext>
                </a:extLst>
              </p:cNvPr>
              <p:cNvSpPr/>
              <p:nvPr/>
            </p:nvSpPr>
            <p:spPr>
              <a:xfrm>
                <a:off x="7812588" y="1652005"/>
                <a:ext cx="450957" cy="369332"/>
              </a:xfrm>
              <a:prstGeom prst="rect">
                <a:avLst/>
              </a:prstGeom>
            </p:spPr>
            <p:txBody>
              <a:bodyPr wrap="none">
                <a:spAutoFit/>
              </a:bodyPr>
              <a:lstStyle/>
              <a:p>
                <a:pPr algn="ct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1</m:t>
                        </m:r>
                      </m:sub>
                    </m:sSub>
                  </m:oMath>
                </a14:m>
                <a:r>
                  <a:rPr lang="en-US" dirty="0">
                    <a:solidFill>
                      <a:schemeClr val="bg1"/>
                    </a:solidFill>
                  </a:rPr>
                  <a:t> </a:t>
                </a:r>
              </a:p>
            </p:txBody>
          </p:sp>
        </mc:Choice>
        <mc:Fallback xmlns="">
          <p:sp>
            <p:nvSpPr>
              <p:cNvPr id="54" name="Rectangle 53">
                <a:extLst>
                  <a:ext uri="{FF2B5EF4-FFF2-40B4-BE49-F238E27FC236}">
                    <a16:creationId xmlns:a16="http://schemas.microsoft.com/office/drawing/2014/main" id="{14BA2E08-E0CF-177F-8835-CAFF9DE1A8D2}"/>
                  </a:ext>
                </a:extLst>
              </p:cNvPr>
              <p:cNvSpPr>
                <a:spLocks noRot="1" noChangeAspect="1" noMove="1" noResize="1" noEditPoints="1" noAdjustHandles="1" noChangeArrowheads="1" noChangeShapeType="1" noTextEdit="1"/>
              </p:cNvSpPr>
              <p:nvPr/>
            </p:nvSpPr>
            <p:spPr>
              <a:xfrm>
                <a:off x="7812588" y="1652005"/>
                <a:ext cx="45095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B9113D90-FEDD-4D3E-AFD9-EF831D8009E1}"/>
                  </a:ext>
                </a:extLst>
              </p:cNvPr>
              <p:cNvSpPr txBox="1"/>
              <p:nvPr/>
            </p:nvSpPr>
            <p:spPr>
              <a:xfrm>
                <a:off x="8728532" y="2717140"/>
                <a:ext cx="3213780" cy="523220"/>
              </a:xfrm>
              <a:prstGeom prst="rect">
                <a:avLst/>
              </a:prstGeom>
              <a:noFill/>
            </p:spPr>
            <p:txBody>
              <a:bodyPr wrap="square">
                <a:spAutoFit/>
              </a:bodyPr>
              <a:lstStyle/>
              <a:p>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m:t>
                        </m:r>
                      </m:sub>
                    </m:sSub>
                  </m:oMath>
                </a14:m>
                <a:r>
                  <a:rPr lang="en-US" sz="1400" dirty="0">
                    <a:solidFill>
                      <a:schemeClr val="tx1"/>
                    </a:solidFill>
                  </a:rPr>
                  <a:t> has a righ</a:t>
                </a:r>
                <a:r>
                  <a:rPr lang="en-US" sz="1400" dirty="0"/>
                  <a:t>t-of-way at first.</a:t>
                </a:r>
              </a:p>
              <a:p>
                <a:r>
                  <a:rPr lang="en-US" sz="1400" dirty="0"/>
                  <a:t>At the</a:t>
                </a:r>
                <a:r>
                  <a:rPr lang="en-US" sz="1400" dirty="0">
                    <a:solidFill>
                      <a:schemeClr val="tx1"/>
                    </a:solidFill>
                  </a:rPr>
                  <a:t> next time,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𝑐</m:t>
                        </m:r>
                      </m:e>
                      <m:sub>
                        <m:r>
                          <a:rPr lang="en-US" sz="1400" b="0" i="1" smtClean="0">
                            <a:latin typeface="Cambria Math" panose="02040503050406030204" pitchFamily="18" charset="0"/>
                          </a:rPr>
                          <m:t>2</m:t>
                        </m:r>
                      </m:sub>
                    </m:sSub>
                  </m:oMath>
                </a14:m>
                <a:r>
                  <a:rPr lang="en-US" sz="1400" dirty="0"/>
                  <a:t> has a right-of-way.</a:t>
                </a:r>
              </a:p>
            </p:txBody>
          </p:sp>
        </mc:Choice>
        <mc:Fallback xmlns="">
          <p:sp>
            <p:nvSpPr>
              <p:cNvPr id="67" name="TextBox 66">
                <a:extLst>
                  <a:ext uri="{FF2B5EF4-FFF2-40B4-BE49-F238E27FC236}">
                    <a16:creationId xmlns:a16="http://schemas.microsoft.com/office/drawing/2014/main" id="{B9113D90-FEDD-4D3E-AFD9-EF831D8009E1}"/>
                  </a:ext>
                </a:extLst>
              </p:cNvPr>
              <p:cNvSpPr txBox="1">
                <a:spLocks noRot="1" noChangeAspect="1" noMove="1" noResize="1" noEditPoints="1" noAdjustHandles="1" noChangeArrowheads="1" noChangeShapeType="1" noTextEdit="1"/>
              </p:cNvSpPr>
              <p:nvPr/>
            </p:nvSpPr>
            <p:spPr>
              <a:xfrm>
                <a:off x="8728532" y="2717140"/>
                <a:ext cx="3213780" cy="523220"/>
              </a:xfrm>
              <a:prstGeom prst="rect">
                <a:avLst/>
              </a:prstGeom>
              <a:blipFill>
                <a:blip r:embed="rId10"/>
                <a:stretch>
                  <a:fillRect l="-787" t="-2381" b="-9524"/>
                </a:stretch>
              </a:blipFill>
            </p:spPr>
            <p:txBody>
              <a:bodyPr/>
              <a:lstStyle/>
              <a:p>
                <a:r>
                  <a:rPr lang="en-US">
                    <a:noFill/>
                  </a:rPr>
                  <a:t> </a:t>
                </a:r>
              </a:p>
            </p:txBody>
          </p:sp>
        </mc:Fallback>
      </mc:AlternateContent>
    </p:spTree>
    <p:extLst>
      <p:ext uri="{BB962C8B-B14F-4D97-AF65-F5344CB8AC3E}">
        <p14:creationId xmlns:p14="http://schemas.microsoft.com/office/powerpoint/2010/main" val="162157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B57B-6258-29B4-B6C7-D2C5F08FCFF4}"/>
              </a:ext>
            </a:extLst>
          </p:cNvPr>
          <p:cNvSpPr>
            <a:spLocks noGrp="1"/>
          </p:cNvSpPr>
          <p:nvPr>
            <p:ph type="title"/>
          </p:nvPr>
        </p:nvSpPr>
        <p:spPr/>
        <p:txBody>
          <a:bodyPr/>
          <a:lstStyle/>
          <a:p>
            <a:r>
              <a:rPr lang="en-US" sz="4000" dirty="0"/>
              <a:t>Thesis Contributions</a:t>
            </a:r>
          </a:p>
        </p:txBody>
      </p:sp>
      <p:sp>
        <p:nvSpPr>
          <p:cNvPr id="3" name="Content Placeholder 2">
            <a:extLst>
              <a:ext uri="{FF2B5EF4-FFF2-40B4-BE49-F238E27FC236}">
                <a16:creationId xmlns:a16="http://schemas.microsoft.com/office/drawing/2014/main" id="{72A6DEDB-B464-1B22-4AAF-BBD8AB1890A6}"/>
              </a:ext>
            </a:extLst>
          </p:cNvPr>
          <p:cNvSpPr>
            <a:spLocks noGrp="1"/>
          </p:cNvSpPr>
          <p:nvPr>
            <p:ph sz="quarter" idx="1"/>
          </p:nvPr>
        </p:nvSpPr>
        <p:spPr>
          <a:xfrm>
            <a:off x="157506" y="1014885"/>
            <a:ext cx="11950757" cy="4810424"/>
          </a:xfrm>
        </p:spPr>
        <p:txBody>
          <a:bodyPr>
            <a:normAutofit fontScale="92500" lnSpcReduction="10000"/>
          </a:bodyPr>
          <a:lstStyle/>
          <a:p>
            <a:r>
              <a:rPr lang="en-US" dirty="0"/>
              <a:t>An algorithm for </a:t>
            </a:r>
            <a:r>
              <a:rPr lang="en-US" b="1" dirty="0"/>
              <a:t>Bla</a:t>
            </a:r>
            <a:r>
              <a:rPr lang="en-US" dirty="0"/>
              <a:t>me-</a:t>
            </a:r>
            <a:r>
              <a:rPr lang="en-US" b="1" dirty="0"/>
              <a:t>F</a:t>
            </a:r>
            <a:r>
              <a:rPr lang="en-US" dirty="0"/>
              <a:t>ree motion planning in hybrid </a:t>
            </a:r>
            <a:r>
              <a:rPr lang="en-US" b="1" dirty="0"/>
              <a:t>T</a:t>
            </a:r>
            <a:r>
              <a:rPr lang="en-US" dirty="0"/>
              <a:t>raffic (</a:t>
            </a:r>
            <a:r>
              <a:rPr lang="en-US" b="1" dirty="0" err="1"/>
              <a:t>BlaFT</a:t>
            </a:r>
            <a:r>
              <a:rPr lang="en-US" dirty="0"/>
              <a:t>).</a:t>
            </a:r>
          </a:p>
          <a:p>
            <a:endParaRPr lang="en-US" dirty="0"/>
          </a:p>
          <a:p>
            <a:r>
              <a:rPr lang="en-US" dirty="0"/>
              <a:t>Proofs </a:t>
            </a:r>
          </a:p>
          <a:p>
            <a:pPr lvl="1"/>
            <a:r>
              <a:rPr lang="en-US" dirty="0"/>
              <a:t>Safety proof: there is no collision in </a:t>
            </a:r>
            <a:r>
              <a:rPr lang="en-US" dirty="0" err="1"/>
              <a:t>BlaFT</a:t>
            </a:r>
            <a:r>
              <a:rPr lang="en-US" dirty="0"/>
              <a:t>-only traffic.</a:t>
            </a:r>
          </a:p>
          <a:p>
            <a:pPr lvl="1"/>
            <a:r>
              <a:rPr lang="en-US" dirty="0"/>
              <a:t>Blame proof: </a:t>
            </a:r>
            <a:r>
              <a:rPr lang="en-US" dirty="0" err="1"/>
              <a:t>BlaFT</a:t>
            </a:r>
            <a:r>
              <a:rPr lang="en-US" dirty="0"/>
              <a:t> is blame-free against other drivers’ misbehavior. </a:t>
            </a:r>
          </a:p>
          <a:p>
            <a:pPr lvl="1"/>
            <a:endParaRPr lang="en-US" dirty="0"/>
          </a:p>
          <a:p>
            <a:r>
              <a:rPr lang="en-US" dirty="0"/>
              <a:t>Simulation Setup: SUMO-based hybrid traffic simulation</a:t>
            </a:r>
          </a:p>
          <a:p>
            <a:endParaRPr lang="en-US" dirty="0"/>
          </a:p>
          <a:p>
            <a:r>
              <a:rPr lang="en-US" dirty="0"/>
              <a:t>Experiments: </a:t>
            </a:r>
            <a:r>
              <a:rPr lang="en-US" b="1" dirty="0" err="1"/>
              <a:t>BlaFT</a:t>
            </a:r>
            <a:r>
              <a:rPr lang="en-US" b="1" dirty="0"/>
              <a:t> reduces the accidents,</a:t>
            </a:r>
            <a:r>
              <a:rPr lang="en-US" dirty="0"/>
              <a:t> and </a:t>
            </a:r>
            <a:r>
              <a:rPr lang="en-US" b="1" dirty="0"/>
              <a:t>can be</a:t>
            </a:r>
            <a:r>
              <a:rPr lang="en-US" dirty="0"/>
              <a:t> </a:t>
            </a:r>
            <a:r>
              <a:rPr lang="en-US" b="1" dirty="0"/>
              <a:t>more efficient.</a:t>
            </a:r>
          </a:p>
          <a:p>
            <a:pPr lvl="1"/>
            <a:r>
              <a:rPr lang="en-US" dirty="0"/>
              <a:t>Safety: as AV ratio increases to 100%, the number of collisions decreases to ‘0’.</a:t>
            </a:r>
          </a:p>
          <a:p>
            <a:pPr lvl="2"/>
            <a:r>
              <a:rPr lang="en-US" dirty="0"/>
              <a:t>There is no accident in </a:t>
            </a:r>
            <a:r>
              <a:rPr lang="en-US" b="1" dirty="0" err="1"/>
              <a:t>BlaFT</a:t>
            </a:r>
            <a:r>
              <a:rPr lang="en-US" b="1" dirty="0"/>
              <a:t>-only</a:t>
            </a:r>
            <a:r>
              <a:rPr lang="en-US" dirty="0"/>
              <a:t> traffic.</a:t>
            </a:r>
          </a:p>
          <a:p>
            <a:pPr lvl="1"/>
            <a:r>
              <a:rPr lang="en-US" dirty="0"/>
              <a:t>Efficiency: </a:t>
            </a:r>
            <a:r>
              <a:rPr lang="en-US" dirty="0" err="1"/>
              <a:t>BlaFT</a:t>
            </a:r>
            <a:r>
              <a:rPr lang="en-US" dirty="0"/>
              <a:t> decreased the traffic delay in aggressive .</a:t>
            </a:r>
          </a:p>
        </p:txBody>
      </p:sp>
      <p:sp>
        <p:nvSpPr>
          <p:cNvPr id="4" name="Slide Number Placeholder 2">
            <a:extLst>
              <a:ext uri="{FF2B5EF4-FFF2-40B4-BE49-F238E27FC236}">
                <a16:creationId xmlns:a16="http://schemas.microsoft.com/office/drawing/2014/main" id="{A340FAAE-A039-B0DA-1B19-DFB099EB5AE7}"/>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5</a:t>
            </a:fld>
            <a:endParaRPr lang="en-US" dirty="0"/>
          </a:p>
        </p:txBody>
      </p:sp>
    </p:spTree>
    <p:extLst>
      <p:ext uri="{BB962C8B-B14F-4D97-AF65-F5344CB8AC3E}">
        <p14:creationId xmlns:p14="http://schemas.microsoft.com/office/powerpoint/2010/main" val="348299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BFB0-9AAB-D0B6-616C-BCC94CD0648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27D5F0C-41B6-FC4D-CB05-C8031D65DE7D}"/>
              </a:ext>
            </a:extLst>
          </p:cNvPr>
          <p:cNvSpPr>
            <a:spLocks noGrp="1"/>
          </p:cNvSpPr>
          <p:nvPr>
            <p:ph sz="quarter" idx="1"/>
          </p:nvPr>
        </p:nvSpPr>
        <p:spPr>
          <a:xfrm>
            <a:off x="157507" y="1032691"/>
            <a:ext cx="11508922" cy="5225234"/>
          </a:xfrm>
        </p:spPr>
        <p:txBody>
          <a:bodyPr>
            <a:normAutofit/>
          </a:bodyPr>
          <a:lstStyle/>
          <a:p>
            <a:r>
              <a:rPr lang="en-US" altLang="ko-KR" b="1" dirty="0"/>
              <a:t>Definitions</a:t>
            </a:r>
          </a:p>
          <a:p>
            <a:pPr lvl="1"/>
            <a:r>
              <a:rPr lang="en-US" altLang="ko-KR" b="1" dirty="0"/>
              <a:t>Negligence Criteria</a:t>
            </a:r>
          </a:p>
          <a:p>
            <a:pPr lvl="1"/>
            <a:r>
              <a:rPr lang="en-US" b="1" dirty="0"/>
              <a:t>Crash and Response envelopes</a:t>
            </a:r>
          </a:p>
          <a:p>
            <a:pPr lvl="1"/>
            <a:r>
              <a:rPr lang="en-US" b="1" dirty="0"/>
              <a:t>Crash &amp; Safe States</a:t>
            </a:r>
          </a:p>
          <a:p>
            <a:pPr lvl="1"/>
            <a:r>
              <a:rPr lang="en-US" b="1" dirty="0"/>
              <a:t>Blame States</a:t>
            </a:r>
          </a:p>
          <a:p>
            <a:r>
              <a:rPr lang="en-US" dirty="0">
                <a:solidFill>
                  <a:schemeClr val="tx1">
                    <a:alpha val="50000"/>
                  </a:schemeClr>
                </a:solidFill>
              </a:rPr>
              <a:t>Motion Planning Algorithm</a:t>
            </a:r>
          </a:p>
          <a:p>
            <a:r>
              <a:rPr lang="en-US" dirty="0">
                <a:solidFill>
                  <a:schemeClr val="tx1">
                    <a:alpha val="50053"/>
                  </a:schemeClr>
                </a:solidFill>
              </a:rPr>
              <a:t>Proofs</a:t>
            </a:r>
          </a:p>
          <a:p>
            <a:r>
              <a:rPr lang="en-US" dirty="0">
                <a:solidFill>
                  <a:schemeClr val="tx1">
                    <a:alpha val="50000"/>
                  </a:schemeClr>
                </a:solidFill>
              </a:rPr>
              <a:t>Experimental results</a:t>
            </a:r>
          </a:p>
        </p:txBody>
      </p:sp>
      <p:sp>
        <p:nvSpPr>
          <p:cNvPr id="4" name="Slide Number Placeholder 2">
            <a:extLst>
              <a:ext uri="{FF2B5EF4-FFF2-40B4-BE49-F238E27FC236}">
                <a16:creationId xmlns:a16="http://schemas.microsoft.com/office/drawing/2014/main" id="{065E5214-FD87-CA6E-4BBD-E70E4A40FCB0}"/>
              </a:ext>
            </a:extLst>
          </p:cNvPr>
          <p:cNvSpPr>
            <a:spLocks noGrp="1"/>
          </p:cNvSpPr>
          <p:nvPr>
            <p:ph type="sldNum" sz="quarter" idx="12"/>
          </p:nvPr>
        </p:nvSpPr>
        <p:spPr>
          <a:xfrm>
            <a:off x="886950" y="6338389"/>
            <a:ext cx="1261164" cy="365760"/>
          </a:xfrm>
        </p:spPr>
        <p:txBody>
          <a:bodyPr/>
          <a:lstStyle/>
          <a:p>
            <a:fld id="{E8F92A37-2A0B-8E4C-9ABC-FE271A1E1749}" type="slidenum">
              <a:rPr lang="en-US" smtClean="0"/>
              <a:t>6</a:t>
            </a:fld>
            <a:endParaRPr lang="en-US" dirty="0"/>
          </a:p>
        </p:txBody>
      </p:sp>
    </p:spTree>
    <p:extLst>
      <p:ext uri="{BB962C8B-B14F-4D97-AF65-F5344CB8AC3E}">
        <p14:creationId xmlns:p14="http://schemas.microsoft.com/office/powerpoint/2010/main" val="2585283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Negligence Criteria: Response &amp; Crash Distance</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a:xfrm>
            <a:off x="886950" y="6310679"/>
            <a:ext cx="1261164" cy="365760"/>
          </a:xfrm>
        </p:spPr>
        <p:txBody>
          <a:bodyPr/>
          <a:lstStyle/>
          <a:p>
            <a:fld id="{E8F92A37-2A0B-8E4C-9ABC-FE271A1E1749}" type="slidenum">
              <a:rPr lang="en-US" smtClean="0"/>
              <a:t>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a:xfrm>
                <a:off x="157506" y="838725"/>
                <a:ext cx="12034493" cy="4792617"/>
              </a:xfrm>
            </p:spPr>
            <p:txBody>
              <a:bodyPr>
                <a:normAutofit/>
              </a:bodyPr>
              <a:lstStyle/>
              <a:p>
                <a:r>
                  <a:rPr lang="en-US" sz="2400" b="1" dirty="0"/>
                  <a:t>Response distance</a:t>
                </a:r>
              </a:p>
              <a:p>
                <a:pPr lvl="1"/>
                <a:r>
                  <a:rPr lang="en-US" sz="2000" dirty="0"/>
                  <a:t>After the response time ‘</a:t>
                </a:r>
                <a14:m>
                  <m:oMath xmlns:m="http://schemas.openxmlformats.org/officeDocument/2006/math">
                    <m:r>
                      <a:rPr lang="en-US" sz="2000" i="1" dirty="0">
                        <a:latin typeface="Cambria Math" panose="02040503050406030204" pitchFamily="18" charset="0"/>
                        <a:ea typeface="Cambria Math" panose="02040503050406030204" pitchFamily="18" charset="0"/>
                      </a:rPr>
                      <m:t>𝜌</m:t>
                    </m:r>
                  </m:oMath>
                </a14:m>
                <a:r>
                  <a:rPr lang="en-US" sz="2000" dirty="0"/>
                  <a:t>’, a vehicle </a:t>
                </a:r>
                <a:r>
                  <a:rPr lang="en-US" sz="2000" b="1" dirty="0"/>
                  <a:t>must</a:t>
                </a:r>
                <a:r>
                  <a:rPr lang="en-US" sz="2000" dirty="0"/>
                  <a:t> apply the braking at least the amount of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𝑎</m:t>
                        </m:r>
                      </m:e>
                      <m:sub>
                        <m:r>
                          <a:rPr lang="en-US" sz="2000" i="1" dirty="0">
                            <a:latin typeface="Cambria Math" panose="02040503050406030204" pitchFamily="18" charset="0"/>
                          </a:rPr>
                          <m:t>𝑟𝑒𝑠</m:t>
                        </m:r>
                        <m:r>
                          <a:rPr lang="en-US" sz="2000" i="1" dirty="0">
                            <a:latin typeface="Cambria Math" panose="02040503050406030204" pitchFamily="18" charset="0"/>
                          </a:rPr>
                          <m:t>,</m:t>
                        </m:r>
                        <m:r>
                          <a:rPr lang="en-US" sz="2000" i="1" dirty="0">
                            <a:latin typeface="Cambria Math" panose="02040503050406030204" pitchFamily="18" charset="0"/>
                          </a:rPr>
                          <m:t>𝑑𝑒𝑐</m:t>
                        </m:r>
                      </m:sub>
                    </m:sSub>
                  </m:oMath>
                </a14:m>
                <a:r>
                  <a:rPr lang="en-US" sz="2000" dirty="0"/>
                  <a:t>’ against the potential collision within the sensing range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𝑟</m:t>
                        </m:r>
                      </m:e>
                      <m:sub>
                        <m:r>
                          <a:rPr lang="en-US" sz="2000" i="1" dirty="0">
                            <a:latin typeface="Cambria Math" panose="02040503050406030204" pitchFamily="18" charset="0"/>
                          </a:rPr>
                          <m:t>𝑠𝑒𝑛𝑠𝑒</m:t>
                        </m:r>
                      </m:sub>
                    </m:sSub>
                  </m:oMath>
                </a14:m>
                <a:r>
                  <a:rPr lang="en-US" sz="2000" dirty="0"/>
                  <a:t>’. </a:t>
                </a:r>
              </a:p>
              <a:p>
                <a:pPr lvl="1"/>
                <a:endParaRPr lang="en-US" sz="2000" dirty="0"/>
              </a:p>
              <a:p>
                <a:pPr lvl="1"/>
                <a:endParaRPr lang="en-US" sz="2000" dirty="0"/>
              </a:p>
              <a:p>
                <a:pPr marL="274320" lvl="1" indent="0">
                  <a:buNone/>
                </a:pPr>
                <a:endParaRPr lang="en-US" sz="2800" dirty="0"/>
              </a:p>
              <a:p>
                <a:pPr marL="274320" lvl="1" indent="0">
                  <a:buNone/>
                </a:pPr>
                <a:endParaRPr lang="en-US" dirty="0"/>
              </a:p>
              <a:p>
                <a:r>
                  <a:rPr lang="en-US" sz="2400" b="1" dirty="0"/>
                  <a:t>Crash distance</a:t>
                </a:r>
              </a:p>
              <a:p>
                <a:pPr lvl="1"/>
                <a:r>
                  <a:rPr lang="en-US" sz="2000" dirty="0"/>
                  <a:t>After the response time ‘</a:t>
                </a:r>
                <a14:m>
                  <m:oMath xmlns:m="http://schemas.openxmlformats.org/officeDocument/2006/math">
                    <m:r>
                      <a:rPr lang="en-US" sz="2000" i="1" dirty="0">
                        <a:latin typeface="Cambria Math" panose="02040503050406030204" pitchFamily="18" charset="0"/>
                        <a:ea typeface="Cambria Math" panose="02040503050406030204" pitchFamily="18" charset="0"/>
                      </a:rPr>
                      <m:t>𝜌</m:t>
                    </m:r>
                  </m:oMath>
                </a14:m>
                <a:r>
                  <a:rPr lang="en-US" sz="2000" dirty="0"/>
                  <a:t>’, a vehicle applies the max. braking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𝑎</m:t>
                        </m:r>
                      </m:e>
                      <m:sub>
                        <m:r>
                          <a:rPr lang="en-US" sz="2000" b="0" i="1" dirty="0" smtClean="0">
                            <a:latin typeface="Cambria Math" panose="02040503050406030204" pitchFamily="18" charset="0"/>
                          </a:rPr>
                          <m:t>𝑚𝑎𝑥</m:t>
                        </m:r>
                        <m:r>
                          <a:rPr lang="en-US" sz="2000" i="1" dirty="0">
                            <a:latin typeface="Cambria Math" panose="02040503050406030204" pitchFamily="18" charset="0"/>
                          </a:rPr>
                          <m:t>,</m:t>
                        </m:r>
                        <m:r>
                          <a:rPr lang="en-US" sz="2000" i="1" dirty="0">
                            <a:latin typeface="Cambria Math" panose="02040503050406030204" pitchFamily="18" charset="0"/>
                          </a:rPr>
                          <m:t>𝑑𝑒𝑐</m:t>
                        </m:r>
                      </m:sub>
                    </m:sSub>
                  </m:oMath>
                </a14:m>
                <a:r>
                  <a:rPr lang="en-US" sz="2000" dirty="0"/>
                  <a:t>’ against the danger.</a:t>
                </a:r>
              </a:p>
              <a:p>
                <a:pPr marL="274320" lvl="1" indent="0">
                  <a:buNone/>
                </a:pPr>
                <a:r>
                  <a:rPr lang="en-US" sz="2000" dirty="0"/>
                  <a:t>	☞ </a:t>
                </a:r>
                <a:r>
                  <a:rPr lang="en-US" sz="2000" b="1" i="1" dirty="0"/>
                  <a:t>If the collision area is within this distance, it is unavoidable. Thus, it is NOT negligent!</a:t>
                </a:r>
              </a:p>
            </p:txBody>
          </p:sp>
        </mc:Choice>
        <mc:Fallback xmlns="">
          <p:sp>
            <p:nvSpPr>
              <p:cNvPr id="4" name="Content Placeholder 3">
                <a:extLst>
                  <a:ext uri="{FF2B5EF4-FFF2-40B4-BE49-F238E27FC236}">
                    <a16:creationId xmlns:a16="http://schemas.microsoft.com/office/drawing/2014/main" id="{21A15C32-781E-4D0C-B3DC-A83A570444FC}"/>
                  </a:ext>
                </a:extLst>
              </p:cNvPr>
              <p:cNvSpPr>
                <a:spLocks noGrp="1" noRot="1" noChangeAspect="1" noMove="1" noResize="1" noEditPoints="1" noAdjustHandles="1" noChangeArrowheads="1" noChangeShapeType="1" noTextEdit="1"/>
              </p:cNvSpPr>
              <p:nvPr>
                <p:ph sz="quarter" idx="1"/>
              </p:nvPr>
            </p:nvSpPr>
            <p:spPr>
              <a:xfrm>
                <a:off x="157506" y="838725"/>
                <a:ext cx="12034493" cy="4792617"/>
              </a:xfrm>
              <a:blipFill>
                <a:blip r:embed="rId3"/>
                <a:stretch>
                  <a:fillRect l="-421" t="-13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9EC263-C65B-E0FB-512B-575E589220CF}"/>
                  </a:ext>
                </a:extLst>
              </p:cNvPr>
              <p:cNvSpPr txBox="1"/>
              <p:nvPr/>
            </p:nvSpPr>
            <p:spPr>
              <a:xfrm>
                <a:off x="2456675" y="2062888"/>
                <a:ext cx="7313815" cy="687496"/>
              </a:xfrm>
              <a:prstGeom prst="rect">
                <a:avLst/>
              </a:prstGeom>
              <a:noFill/>
              <a:ln>
                <a:solidFill>
                  <a:schemeClr val="tx1">
                    <a:lumMod val="65000"/>
                    <a:lumOff val="3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𝒅</m:t>
                          </m:r>
                        </m:e>
                        <m:sub>
                          <m:r>
                            <a:rPr lang="en-US" sz="1600" b="1" i="1" smtClean="0">
                              <a:latin typeface="Cambria Math" panose="02040503050406030204" pitchFamily="18" charset="0"/>
                            </a:rPr>
                            <m:t>𝒓𝒆𝒔</m:t>
                          </m:r>
                        </m:sub>
                      </m:sSub>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d>
                            <m:dPr>
                              <m:begChr m:val="["/>
                              <m:endChr m:val="]"/>
                              <m:ctrlPr>
                                <a:rPr lang="en-US" sz="1600" b="1" i="1" smtClean="0">
                                  <a:latin typeface="Cambria Math" panose="02040503050406030204" pitchFamily="18" charset="0"/>
                                </a:rPr>
                              </m:ctrlPr>
                            </m:dPr>
                            <m:e>
                              <m:r>
                                <a:rPr lang="en-US" sz="1600" b="1" i="1" smtClean="0">
                                  <a:latin typeface="Cambria Math" panose="02040503050406030204" pitchFamily="18" charset="0"/>
                                </a:rPr>
                                <m:t>𝒗</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𝝆</m:t>
                              </m:r>
                              <m:r>
                                <a:rPr lang="en-US" sz="1600" b="1" i="1" smtClean="0">
                                  <a:latin typeface="Cambria Math" panose="02040503050406030204" pitchFamily="18" charset="0"/>
                                  <a:ea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𝟏</m:t>
                                  </m:r>
                                </m:num>
                                <m:den>
                                  <m:r>
                                    <a:rPr lang="en-US" sz="1600" b="1" i="1" smtClean="0">
                                      <a:latin typeface="Cambria Math" panose="02040503050406030204" pitchFamily="18" charset="0"/>
                                    </a:rPr>
                                    <m:t>𝟐</m:t>
                                  </m:r>
                                </m:den>
                              </m:f>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𝒎𝒂𝒙</m:t>
                                  </m:r>
                                  <m:r>
                                    <a:rPr lang="en-US" sz="1600" b="1" i="1" smtClean="0">
                                      <a:latin typeface="Cambria Math" panose="02040503050406030204" pitchFamily="18" charset="0"/>
                                    </a:rPr>
                                    <m:t>,</m:t>
                                  </m:r>
                                  <m:r>
                                    <a:rPr lang="en-US" sz="1600" b="1" i="1" smtClean="0">
                                      <a:latin typeface="Cambria Math" panose="02040503050406030204" pitchFamily="18" charset="0"/>
                                    </a:rPr>
                                    <m:t>𝒂𝒄𝒄𝒆𝒍</m:t>
                                  </m:r>
                                </m:sub>
                              </m:sSub>
                              <m:r>
                                <a:rPr lang="en-US" sz="1600" b="1" i="1" smtClean="0">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𝝆</m:t>
                                  </m:r>
                                </m:e>
                                <m:sup>
                                  <m:r>
                                    <a:rPr lang="en-US" sz="1600" b="1" i="1" smtClean="0">
                                      <a:latin typeface="Cambria Math" panose="02040503050406030204" pitchFamily="18" charset="0"/>
                                      <a:ea typeface="Cambria Math" panose="02040503050406030204" pitchFamily="18" charset="0"/>
                                    </a:rPr>
                                    <m:t>𝟐</m:t>
                                  </m:r>
                                </m:sup>
                              </m:sSup>
                              <m:r>
                                <a:rPr lang="en-US" sz="1600" b="1" i="1" smtClean="0">
                                  <a:latin typeface="Cambria Math" panose="02040503050406030204" pitchFamily="18" charset="0"/>
                                  <a:ea typeface="Cambria Math" panose="02040503050406030204" pitchFamily="18" charset="0"/>
                                </a:rPr>
                                <m:t>+</m:t>
                              </m:r>
                              <m:f>
                                <m:fPr>
                                  <m:ctrlPr>
                                    <a:rPr lang="en-US" sz="1600" b="1" i="1" smtClean="0">
                                      <a:latin typeface="Cambria Math" panose="02040503050406030204" pitchFamily="18" charset="0"/>
                                      <a:ea typeface="Cambria Math" panose="02040503050406030204" pitchFamily="18" charset="0"/>
                                    </a:rPr>
                                  </m:ctrlPr>
                                </m:fPr>
                                <m:num>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rPr>
                                        <m:t>𝒗</m:t>
                                      </m:r>
                                      <m:r>
                                        <a:rPr lang="en-US" sz="1600" b="1" i="1" smtClean="0">
                                          <a:latin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𝝆</m:t>
                                      </m:r>
                                      <m:r>
                                        <a:rPr lang="en-US" sz="1600" b="1" i="1" smtClean="0">
                                          <a:latin typeface="Cambria Math" panose="02040503050406030204" pitchFamily="18" charset="0"/>
                                          <a:ea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𝒎𝒂𝒙</m:t>
                                          </m:r>
                                          <m:r>
                                            <a:rPr lang="en-US" sz="1600" b="1" i="1" smtClean="0">
                                              <a:latin typeface="Cambria Math" panose="02040503050406030204" pitchFamily="18" charset="0"/>
                                            </a:rPr>
                                            <m:t>,</m:t>
                                          </m:r>
                                          <m:r>
                                            <a:rPr lang="en-US" sz="1600" b="1" i="1" smtClean="0">
                                              <a:latin typeface="Cambria Math" panose="02040503050406030204" pitchFamily="18" charset="0"/>
                                            </a:rPr>
                                            <m:t>𝒂𝒄𝒄𝒆𝒍</m:t>
                                          </m:r>
                                        </m:sub>
                                      </m:sSub>
                                      <m:r>
                                        <a:rPr lang="en-US" sz="1600" b="1" i="1" smtClean="0">
                                          <a:latin typeface="Cambria Math" panose="02040503050406030204" pitchFamily="18" charset="0"/>
                                        </a:rPr>
                                        <m:t>)</m:t>
                                      </m:r>
                                    </m:e>
                                    <m:sup>
                                      <m:r>
                                        <a:rPr lang="en-US" sz="1600" b="1" i="1" smtClean="0">
                                          <a:latin typeface="Cambria Math" panose="02040503050406030204" pitchFamily="18" charset="0"/>
                                          <a:ea typeface="Cambria Math" panose="02040503050406030204" pitchFamily="18" charset="0"/>
                                        </a:rPr>
                                        <m:t>𝟐</m:t>
                                      </m:r>
                                    </m:sup>
                                  </m:sSup>
                                </m:num>
                                <m:den>
                                  <m:r>
                                    <a:rPr lang="en-US" sz="1600" b="1" i="1" smtClean="0">
                                      <a:latin typeface="Cambria Math" panose="02040503050406030204" pitchFamily="18" charset="0"/>
                                      <a:ea typeface="Cambria Math" panose="02040503050406030204" pitchFamily="18" charset="0"/>
                                    </a:rPr>
                                    <m:t>𝟐</m:t>
                                  </m:r>
                                  <m:r>
                                    <a:rPr lang="en-US" sz="1600" b="1" i="1" smtClean="0">
                                      <a:latin typeface="Cambria Math" panose="02040503050406030204" pitchFamily="18" charset="0"/>
                                      <a:ea typeface="Cambria Math" panose="02040503050406030204" pitchFamily="18" charset="0"/>
                                    </a:rPr>
                                    <m:t>∙</m:t>
                                  </m:r>
                                  <m:sSub>
                                    <m:sSubPr>
                                      <m:ctrlPr>
                                        <a:rPr lang="en-US" sz="1600" b="1" i="1" smtClean="0">
                                          <a:latin typeface="Cambria Math" panose="02040503050406030204" pitchFamily="18" charset="0"/>
                                          <a:ea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𝒂</m:t>
                                      </m:r>
                                    </m:e>
                                    <m:sub>
                                      <m:r>
                                        <a:rPr lang="en-US" sz="1600" b="1" i="1" smtClean="0">
                                          <a:latin typeface="Cambria Math" panose="02040503050406030204" pitchFamily="18" charset="0"/>
                                          <a:ea typeface="Cambria Math" panose="02040503050406030204" pitchFamily="18" charset="0"/>
                                        </a:rPr>
                                        <m:t>𝒓𝒆𝒔</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𝒅𝒆𝒄</m:t>
                                      </m:r>
                                    </m:sub>
                                  </m:sSub>
                                </m:den>
                              </m:f>
                            </m:e>
                          </m:d>
                        </m:e>
                        <m:sub>
                          <m:r>
                            <a:rPr lang="en-US" sz="1600" b="1" i="1" smtClean="0">
                              <a:latin typeface="Cambria Math" panose="02040503050406030204" pitchFamily="18" charset="0"/>
                            </a:rPr>
                            <m:t>+</m:t>
                          </m:r>
                        </m:sub>
                      </m:sSub>
                      <m:r>
                        <a:rPr lang="en-US" sz="1600" b="1" i="1" smtClean="0">
                          <a:latin typeface="Cambria Math" panose="02040503050406030204" pitchFamily="18" charset="0"/>
                        </a:rPr>
                        <m:t>&lt;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1" i="1" smtClean="0">
                              <a:latin typeface="Cambria Math" panose="02040503050406030204" pitchFamily="18" charset="0"/>
                            </a:rPr>
                            <m:t>𝒔𝒆𝒏𝒔𝒆</m:t>
                          </m:r>
                        </m:sub>
                      </m:sSub>
                    </m:oMath>
                  </m:oMathPara>
                </a14:m>
                <a:endParaRPr lang="en-US" sz="1600" b="1" dirty="0"/>
              </a:p>
            </p:txBody>
          </p:sp>
        </mc:Choice>
        <mc:Fallback xmlns="">
          <p:sp>
            <p:nvSpPr>
              <p:cNvPr id="6" name="TextBox 5">
                <a:extLst>
                  <a:ext uri="{FF2B5EF4-FFF2-40B4-BE49-F238E27FC236}">
                    <a16:creationId xmlns:a16="http://schemas.microsoft.com/office/drawing/2014/main" id="{399EC263-C65B-E0FB-512B-575E589220CF}"/>
                  </a:ext>
                </a:extLst>
              </p:cNvPr>
              <p:cNvSpPr txBox="1">
                <a:spLocks noRot="1" noChangeAspect="1" noMove="1" noResize="1" noEditPoints="1" noAdjustHandles="1" noChangeArrowheads="1" noChangeShapeType="1" noTextEdit="1"/>
              </p:cNvSpPr>
              <p:nvPr/>
            </p:nvSpPr>
            <p:spPr>
              <a:xfrm>
                <a:off x="2456675" y="2062888"/>
                <a:ext cx="7313815" cy="687496"/>
              </a:xfrm>
              <a:prstGeom prst="rect">
                <a:avLst/>
              </a:prstGeom>
              <a:blipFill>
                <a:blip r:embed="rId4"/>
                <a:stretch>
                  <a:fillRect/>
                </a:stretch>
              </a:blipFill>
              <a:ln>
                <a:solidFill>
                  <a:schemeClr val="tx1">
                    <a:lumMod val="65000"/>
                    <a:lumOff val="35000"/>
                  </a:schemeClr>
                </a:solid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EFF6B477-AFFC-2FAE-A7E7-71420EC2101E}"/>
              </a:ext>
            </a:extLst>
          </p:cNvPr>
          <p:cNvSpPr/>
          <p:nvPr/>
        </p:nvSpPr>
        <p:spPr>
          <a:xfrm>
            <a:off x="3029886" y="2848750"/>
            <a:ext cx="6300007" cy="81289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BB41A10-DCA6-EE73-E08E-83A598D5438F}"/>
              </a:ext>
            </a:extLst>
          </p:cNvPr>
          <p:cNvCxnSpPr>
            <a:cxnSpLocks/>
          </p:cNvCxnSpPr>
          <p:nvPr/>
        </p:nvCxnSpPr>
        <p:spPr>
          <a:xfrm flipV="1">
            <a:off x="3039834" y="2928186"/>
            <a:ext cx="6300007"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AE3ADB6-BE61-DB13-8C2C-DBFDED1CD899}"/>
              </a:ext>
            </a:extLst>
          </p:cNvPr>
          <p:cNvCxnSpPr>
            <a:cxnSpLocks/>
          </p:cNvCxnSpPr>
          <p:nvPr/>
        </p:nvCxnSpPr>
        <p:spPr>
          <a:xfrm flipV="1">
            <a:off x="3029886" y="3569103"/>
            <a:ext cx="6300007"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73B48CE-9714-1BE0-1DC2-61D1AE661AB9}"/>
              </a:ext>
            </a:extLst>
          </p:cNvPr>
          <p:cNvSpPr/>
          <p:nvPr/>
        </p:nvSpPr>
        <p:spPr>
          <a:xfrm>
            <a:off x="2892417" y="2813241"/>
            <a:ext cx="6564669" cy="887720"/>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08545BD-6B5A-584D-0B0F-3981024808C9}"/>
              </a:ext>
            </a:extLst>
          </p:cNvPr>
          <p:cNvPicPr>
            <a:picLocks noChangeAspect="1"/>
          </p:cNvPicPr>
          <p:nvPr/>
        </p:nvPicPr>
        <p:blipFill>
          <a:blip r:embed="rId5"/>
          <a:stretch>
            <a:fillRect/>
          </a:stretch>
        </p:blipFill>
        <p:spPr>
          <a:xfrm>
            <a:off x="7677176" y="3051999"/>
            <a:ext cx="708521" cy="354261"/>
          </a:xfrm>
          <a:prstGeom prst="rect">
            <a:avLst/>
          </a:prstGeom>
        </p:spPr>
      </p:pic>
      <p:pic>
        <p:nvPicPr>
          <p:cNvPr id="14" name="Picture 13">
            <a:extLst>
              <a:ext uri="{FF2B5EF4-FFF2-40B4-BE49-F238E27FC236}">
                <a16:creationId xmlns:a16="http://schemas.microsoft.com/office/drawing/2014/main" id="{C480AC1D-2126-92DA-FB0C-F0AE866A5AE6}"/>
              </a:ext>
            </a:extLst>
          </p:cNvPr>
          <p:cNvPicPr>
            <a:picLocks noChangeAspect="1"/>
          </p:cNvPicPr>
          <p:nvPr/>
        </p:nvPicPr>
        <p:blipFill>
          <a:blip r:embed="rId6"/>
          <a:stretch>
            <a:fillRect/>
          </a:stretch>
        </p:blipFill>
        <p:spPr>
          <a:xfrm>
            <a:off x="3157079" y="3042121"/>
            <a:ext cx="708521" cy="35426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6AC2A81-393E-FFC5-C5DD-BBF974A80FBB}"/>
                  </a:ext>
                </a:extLst>
              </p:cNvPr>
              <p:cNvSpPr txBox="1"/>
              <p:nvPr/>
            </p:nvSpPr>
            <p:spPr>
              <a:xfrm>
                <a:off x="8504223" y="3017134"/>
                <a:ext cx="7392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𝑓𝑟𝑜𝑛𝑡</m:t>
                      </m:r>
                    </m:oMath>
                  </m:oMathPara>
                </a14:m>
                <a:endParaRPr lang="en-US" dirty="0">
                  <a:solidFill>
                    <a:schemeClr val="bg1"/>
                  </a:solidFill>
                </a:endParaRPr>
              </a:p>
            </p:txBody>
          </p:sp>
        </mc:Choice>
        <mc:Fallback xmlns="">
          <p:sp>
            <p:nvSpPr>
              <p:cNvPr id="16" name="TextBox 15">
                <a:extLst>
                  <a:ext uri="{FF2B5EF4-FFF2-40B4-BE49-F238E27FC236}">
                    <a16:creationId xmlns:a16="http://schemas.microsoft.com/office/drawing/2014/main" id="{96AC2A81-393E-FFC5-C5DD-BBF974A80FBB}"/>
                  </a:ext>
                </a:extLst>
              </p:cNvPr>
              <p:cNvSpPr txBox="1">
                <a:spLocks noRot="1" noChangeAspect="1" noMove="1" noResize="1" noEditPoints="1" noAdjustHandles="1" noChangeArrowheads="1" noChangeShapeType="1" noTextEdit="1"/>
              </p:cNvSpPr>
              <p:nvPr/>
            </p:nvSpPr>
            <p:spPr>
              <a:xfrm>
                <a:off x="8504223" y="3017134"/>
                <a:ext cx="739242" cy="369332"/>
              </a:xfrm>
              <a:prstGeom prst="rect">
                <a:avLst/>
              </a:prstGeom>
              <a:blipFill>
                <a:blip r:embed="rId7"/>
                <a:stretch>
                  <a:fillRect l="-1695" r="-6780" b="-13333"/>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22B6933F-5432-726A-E476-5697FFEE261C}"/>
              </a:ext>
            </a:extLst>
          </p:cNvPr>
          <p:cNvCxnSpPr>
            <a:cxnSpLocks/>
            <a:endCxn id="12" idx="1"/>
          </p:cNvCxnSpPr>
          <p:nvPr/>
        </p:nvCxnSpPr>
        <p:spPr>
          <a:xfrm>
            <a:off x="3865601" y="3184889"/>
            <a:ext cx="3811575" cy="44241"/>
          </a:xfrm>
          <a:prstGeom prst="line">
            <a:avLst/>
          </a:prstGeom>
          <a:ln w="127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D09A258-D5A8-1ECD-13A9-377A9E51F588}"/>
              </a:ext>
            </a:extLst>
          </p:cNvPr>
          <p:cNvPicPr>
            <a:picLocks noChangeAspect="1"/>
          </p:cNvPicPr>
          <p:nvPr/>
        </p:nvPicPr>
        <p:blipFill>
          <a:blip r:embed="rId6">
            <a:alphaModFix amt="35000"/>
          </a:blip>
          <a:stretch>
            <a:fillRect/>
          </a:stretch>
        </p:blipFill>
        <p:spPr>
          <a:xfrm>
            <a:off x="3546908" y="3042121"/>
            <a:ext cx="708521" cy="354261"/>
          </a:xfrm>
          <a:prstGeom prst="rect">
            <a:avLst/>
          </a:prstGeom>
        </p:spPr>
      </p:pic>
      <p:pic>
        <p:nvPicPr>
          <p:cNvPr id="19" name="Picture 18">
            <a:extLst>
              <a:ext uri="{FF2B5EF4-FFF2-40B4-BE49-F238E27FC236}">
                <a16:creationId xmlns:a16="http://schemas.microsoft.com/office/drawing/2014/main" id="{52BD0E24-269F-7BF6-A91D-202D6FD26A15}"/>
              </a:ext>
            </a:extLst>
          </p:cNvPr>
          <p:cNvPicPr>
            <a:picLocks noChangeAspect="1"/>
          </p:cNvPicPr>
          <p:nvPr/>
        </p:nvPicPr>
        <p:blipFill>
          <a:blip r:embed="rId6">
            <a:alphaModFix amt="35000"/>
          </a:blip>
          <a:stretch>
            <a:fillRect/>
          </a:stretch>
        </p:blipFill>
        <p:spPr>
          <a:xfrm>
            <a:off x="4296547" y="3051999"/>
            <a:ext cx="708521" cy="354261"/>
          </a:xfrm>
          <a:prstGeom prst="rect">
            <a:avLst/>
          </a:prstGeom>
        </p:spPr>
      </p:pic>
      <p:pic>
        <p:nvPicPr>
          <p:cNvPr id="20" name="Picture 19">
            <a:extLst>
              <a:ext uri="{FF2B5EF4-FFF2-40B4-BE49-F238E27FC236}">
                <a16:creationId xmlns:a16="http://schemas.microsoft.com/office/drawing/2014/main" id="{C59B11AB-B3C3-29C4-9C4B-795F097C6977}"/>
              </a:ext>
            </a:extLst>
          </p:cNvPr>
          <p:cNvPicPr>
            <a:picLocks noChangeAspect="1"/>
          </p:cNvPicPr>
          <p:nvPr/>
        </p:nvPicPr>
        <p:blipFill>
          <a:blip r:embed="rId6">
            <a:alphaModFix amt="35000"/>
          </a:blip>
          <a:stretch>
            <a:fillRect/>
          </a:stretch>
        </p:blipFill>
        <p:spPr>
          <a:xfrm>
            <a:off x="6772560" y="3051999"/>
            <a:ext cx="708521" cy="354261"/>
          </a:xfrm>
          <a:prstGeom prst="rect">
            <a:avLst/>
          </a:prstGeom>
        </p:spPr>
      </p:pic>
      <p:pic>
        <p:nvPicPr>
          <p:cNvPr id="21" name="Picture 20">
            <a:extLst>
              <a:ext uri="{FF2B5EF4-FFF2-40B4-BE49-F238E27FC236}">
                <a16:creationId xmlns:a16="http://schemas.microsoft.com/office/drawing/2014/main" id="{0CFB2DD8-71D7-C792-96E2-8634EAED41CE}"/>
              </a:ext>
            </a:extLst>
          </p:cNvPr>
          <p:cNvPicPr>
            <a:picLocks noChangeAspect="1"/>
          </p:cNvPicPr>
          <p:nvPr/>
        </p:nvPicPr>
        <p:blipFill>
          <a:blip r:embed="rId6">
            <a:alphaModFix amt="35000"/>
          </a:blip>
          <a:stretch>
            <a:fillRect/>
          </a:stretch>
        </p:blipFill>
        <p:spPr>
          <a:xfrm>
            <a:off x="6609620" y="3051999"/>
            <a:ext cx="708521" cy="354261"/>
          </a:xfrm>
          <a:prstGeom prst="rect">
            <a:avLst/>
          </a:prstGeom>
        </p:spPr>
      </p:pic>
      <p:pic>
        <p:nvPicPr>
          <p:cNvPr id="22" name="Picture 21">
            <a:extLst>
              <a:ext uri="{FF2B5EF4-FFF2-40B4-BE49-F238E27FC236}">
                <a16:creationId xmlns:a16="http://schemas.microsoft.com/office/drawing/2014/main" id="{413B8D0D-E53D-B573-1258-77E6C0F7C856}"/>
              </a:ext>
            </a:extLst>
          </p:cNvPr>
          <p:cNvPicPr>
            <a:picLocks noChangeAspect="1"/>
          </p:cNvPicPr>
          <p:nvPr/>
        </p:nvPicPr>
        <p:blipFill>
          <a:blip r:embed="rId6">
            <a:alphaModFix amt="35000"/>
          </a:blip>
          <a:stretch>
            <a:fillRect/>
          </a:stretch>
        </p:blipFill>
        <p:spPr>
          <a:xfrm>
            <a:off x="6152088" y="3051999"/>
            <a:ext cx="708521" cy="354261"/>
          </a:xfrm>
          <a:prstGeom prst="rect">
            <a:avLst/>
          </a:prstGeom>
        </p:spPr>
      </p:pic>
      <p:pic>
        <p:nvPicPr>
          <p:cNvPr id="23" name="Picture 22">
            <a:extLst>
              <a:ext uri="{FF2B5EF4-FFF2-40B4-BE49-F238E27FC236}">
                <a16:creationId xmlns:a16="http://schemas.microsoft.com/office/drawing/2014/main" id="{265E7FA9-E377-CEA7-7BC7-988022A0201C}"/>
              </a:ext>
            </a:extLst>
          </p:cNvPr>
          <p:cNvPicPr>
            <a:picLocks noChangeAspect="1"/>
          </p:cNvPicPr>
          <p:nvPr/>
        </p:nvPicPr>
        <p:blipFill>
          <a:blip r:embed="rId6">
            <a:alphaModFix amt="35000"/>
          </a:blip>
          <a:stretch>
            <a:fillRect/>
          </a:stretch>
        </p:blipFill>
        <p:spPr>
          <a:xfrm>
            <a:off x="5710787" y="3041839"/>
            <a:ext cx="708521" cy="354261"/>
          </a:xfrm>
          <a:prstGeom prst="rect">
            <a:avLst/>
          </a:prstGeom>
        </p:spPr>
      </p:pic>
      <p:pic>
        <p:nvPicPr>
          <p:cNvPr id="24" name="Picture 23">
            <a:extLst>
              <a:ext uri="{FF2B5EF4-FFF2-40B4-BE49-F238E27FC236}">
                <a16:creationId xmlns:a16="http://schemas.microsoft.com/office/drawing/2014/main" id="{A831116C-FB71-FDDA-494A-DEE76C267E0B}"/>
              </a:ext>
            </a:extLst>
          </p:cNvPr>
          <p:cNvPicPr>
            <a:picLocks noChangeAspect="1"/>
          </p:cNvPicPr>
          <p:nvPr/>
        </p:nvPicPr>
        <p:blipFill>
          <a:blip r:embed="rId6">
            <a:alphaModFix amt="35000"/>
          </a:blip>
          <a:stretch>
            <a:fillRect/>
          </a:stretch>
        </p:blipFill>
        <p:spPr>
          <a:xfrm>
            <a:off x="5192627" y="3051999"/>
            <a:ext cx="708521" cy="354261"/>
          </a:xfrm>
          <a:prstGeom prst="rect">
            <a:avLst/>
          </a:prstGeom>
        </p:spPr>
      </p:pic>
      <p:grpSp>
        <p:nvGrpSpPr>
          <p:cNvPr id="25" name="Group 24">
            <a:extLst>
              <a:ext uri="{FF2B5EF4-FFF2-40B4-BE49-F238E27FC236}">
                <a16:creationId xmlns:a16="http://schemas.microsoft.com/office/drawing/2014/main" id="{A5EA1FF4-B63D-F750-0451-195FD89C1609}"/>
              </a:ext>
            </a:extLst>
          </p:cNvPr>
          <p:cNvGrpSpPr/>
          <p:nvPr/>
        </p:nvGrpSpPr>
        <p:grpSpPr>
          <a:xfrm>
            <a:off x="2542377" y="4824679"/>
            <a:ext cx="6776159" cy="695478"/>
            <a:chOff x="2840959" y="3925579"/>
            <a:chExt cx="6776159" cy="695478"/>
          </a:xfrm>
        </p:grpSpPr>
        <p:sp>
          <p:nvSpPr>
            <p:cNvPr id="26" name="Oval 25">
              <a:extLst>
                <a:ext uri="{FF2B5EF4-FFF2-40B4-BE49-F238E27FC236}">
                  <a16:creationId xmlns:a16="http://schemas.microsoft.com/office/drawing/2014/main" id="{8F1FEF96-EC4C-245D-0D64-93FD15090074}"/>
                </a:ext>
              </a:extLst>
            </p:cNvPr>
            <p:cNvSpPr/>
            <p:nvPr/>
          </p:nvSpPr>
          <p:spPr>
            <a:xfrm>
              <a:off x="7055471" y="4271183"/>
              <a:ext cx="1013114" cy="3498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1BD210A-73B0-31EB-CA9A-4217EBB32589}"/>
                    </a:ext>
                  </a:extLst>
                </p:cNvPr>
                <p:cNvSpPr txBox="1"/>
                <p:nvPr/>
              </p:nvSpPr>
              <p:spPr>
                <a:xfrm>
                  <a:off x="2840959" y="3925579"/>
                  <a:ext cx="6776159" cy="687496"/>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𝒅</m:t>
                            </m:r>
                          </m:e>
                          <m:sub>
                            <m:r>
                              <a:rPr lang="en-US" sz="1600" b="1" i="1" smtClean="0">
                                <a:latin typeface="Cambria Math" panose="02040503050406030204" pitchFamily="18" charset="0"/>
                              </a:rPr>
                              <m:t>𝒄𝒓𝒂𝒔𝒉</m:t>
                            </m:r>
                          </m:sub>
                        </m:sSub>
                        <m:r>
                          <a:rPr lang="en-US" sz="1600" b="1" i="1" smtClean="0">
                            <a:latin typeface="Cambria Math" panose="02040503050406030204" pitchFamily="18" charset="0"/>
                          </a:rPr>
                          <m:t>=</m:t>
                        </m:r>
                        <m:sSub>
                          <m:sSubPr>
                            <m:ctrlPr>
                              <a:rPr lang="en-US" sz="1600" b="1" i="1">
                                <a:latin typeface="Cambria Math" panose="02040503050406030204" pitchFamily="18" charset="0"/>
                              </a:rPr>
                            </m:ctrlPr>
                          </m:sSubPr>
                          <m:e>
                            <m:d>
                              <m:dPr>
                                <m:begChr m:val="["/>
                                <m:endChr m:val="]"/>
                                <m:ctrlPr>
                                  <a:rPr lang="en-US" sz="1600" b="1" i="1">
                                    <a:latin typeface="Cambria Math" panose="02040503050406030204" pitchFamily="18" charset="0"/>
                                  </a:rPr>
                                </m:ctrlPr>
                              </m:dPr>
                              <m:e>
                                <m:r>
                                  <a:rPr lang="en-US" sz="1600" b="1" i="1" smtClean="0">
                                    <a:latin typeface="Cambria Math" panose="02040503050406030204" pitchFamily="18" charset="0"/>
                                  </a:rPr>
                                  <m:t>𝒗</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𝝆</m:t>
                                </m:r>
                                <m:r>
                                  <a:rPr lang="en-US" sz="1600" b="1" i="1" smtClean="0">
                                    <a:latin typeface="Cambria Math" panose="02040503050406030204" pitchFamily="18" charset="0"/>
                                    <a:ea typeface="Cambria Math" panose="02040503050406030204" pitchFamily="18" charset="0"/>
                                  </a:rPr>
                                  <m:t>+</m:t>
                                </m:r>
                                <m:f>
                                  <m:fPr>
                                    <m:ctrlPr>
                                      <a:rPr lang="en-US" sz="1600" b="1" i="1">
                                        <a:latin typeface="Cambria Math" panose="02040503050406030204" pitchFamily="18" charset="0"/>
                                      </a:rPr>
                                    </m:ctrlPr>
                                  </m:fPr>
                                  <m:num>
                                    <m:r>
                                      <a:rPr lang="en-US" sz="1600" b="1" i="1" smtClean="0">
                                        <a:latin typeface="Cambria Math" panose="02040503050406030204" pitchFamily="18" charset="0"/>
                                      </a:rPr>
                                      <m:t>𝟏</m:t>
                                    </m:r>
                                  </m:num>
                                  <m:den>
                                    <m:r>
                                      <a:rPr lang="en-US" sz="1600" b="1" i="1" smtClean="0">
                                        <a:latin typeface="Cambria Math" panose="02040503050406030204" pitchFamily="18" charset="0"/>
                                      </a:rPr>
                                      <m:t>𝟐</m:t>
                                    </m:r>
                                  </m:den>
                                </m:f>
                                <m:sSub>
                                  <m:sSubPr>
                                    <m:ctrlPr>
                                      <a:rPr lang="en-US" sz="1600" b="1" i="1">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𝒎𝒂𝒙</m:t>
                                    </m:r>
                                    <m:r>
                                      <a:rPr lang="en-US" sz="1600" b="1" i="1" smtClean="0">
                                        <a:latin typeface="Cambria Math" panose="02040503050406030204" pitchFamily="18" charset="0"/>
                                      </a:rPr>
                                      <m:t>,</m:t>
                                    </m:r>
                                    <m:r>
                                      <a:rPr lang="en-US" sz="1600" b="1" i="1" smtClean="0">
                                        <a:latin typeface="Cambria Math" panose="02040503050406030204" pitchFamily="18" charset="0"/>
                                      </a:rPr>
                                      <m:t>𝒂𝒄𝒄𝒆𝒍</m:t>
                                    </m:r>
                                  </m:sub>
                                </m:sSub>
                                <m:r>
                                  <a:rPr lang="en-US" sz="1600" b="1" i="1" smtClean="0">
                                    <a:latin typeface="Cambria Math" panose="02040503050406030204" pitchFamily="18" charset="0"/>
                                    <a:ea typeface="Cambria Math" panose="02040503050406030204" pitchFamily="18" charset="0"/>
                                  </a:rPr>
                                  <m:t>∙</m:t>
                                </m:r>
                                <m:sSup>
                                  <m:sSupPr>
                                    <m:ctrlPr>
                                      <a:rPr lang="en-US" sz="1600" b="1" i="1">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𝝆</m:t>
                                    </m:r>
                                  </m:e>
                                  <m:sup>
                                    <m:r>
                                      <a:rPr lang="en-US" sz="1600" b="1" i="1" smtClean="0">
                                        <a:latin typeface="Cambria Math" panose="02040503050406030204" pitchFamily="18" charset="0"/>
                                        <a:ea typeface="Cambria Math" panose="02040503050406030204" pitchFamily="18" charset="0"/>
                                      </a:rPr>
                                      <m:t>𝟐</m:t>
                                    </m:r>
                                  </m:sup>
                                </m:sSup>
                                <m:r>
                                  <a:rPr lang="en-US" sz="1600" b="1" i="1" smtClean="0">
                                    <a:latin typeface="Cambria Math" panose="02040503050406030204" pitchFamily="18" charset="0"/>
                                    <a:ea typeface="Cambria Math" panose="02040503050406030204" pitchFamily="18" charset="0"/>
                                  </a:rPr>
                                  <m:t>+</m:t>
                                </m:r>
                                <m:f>
                                  <m:fPr>
                                    <m:ctrlPr>
                                      <a:rPr lang="en-US" sz="1600" b="1" i="1">
                                        <a:latin typeface="Cambria Math" panose="02040503050406030204" pitchFamily="18" charset="0"/>
                                        <a:ea typeface="Cambria Math" panose="02040503050406030204" pitchFamily="18" charset="0"/>
                                      </a:rPr>
                                    </m:ctrlPr>
                                  </m:fPr>
                                  <m:num>
                                    <m:sSup>
                                      <m:sSupPr>
                                        <m:ctrlPr>
                                          <a:rPr lang="en-US" sz="1600" b="1" i="1">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rPr>
                                          <m:t>𝒗</m:t>
                                        </m:r>
                                        <m:r>
                                          <a:rPr lang="en-US" sz="1600" b="1" i="1" smtClean="0">
                                            <a:latin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𝝆</m:t>
                                        </m:r>
                                        <m:r>
                                          <a:rPr lang="en-US" sz="1600" b="1"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smtClean="0">
                                                <a:latin typeface="Cambria Math" panose="02040503050406030204" pitchFamily="18" charset="0"/>
                                              </a:rPr>
                                              <m:t>𝒂</m:t>
                                            </m:r>
                                          </m:e>
                                          <m:sub>
                                            <m:r>
                                              <a:rPr lang="en-US" sz="1600" b="1" i="1" smtClean="0">
                                                <a:latin typeface="Cambria Math" panose="02040503050406030204" pitchFamily="18" charset="0"/>
                                              </a:rPr>
                                              <m:t>𝒎𝒂𝒙</m:t>
                                            </m:r>
                                            <m:r>
                                              <a:rPr lang="en-US" sz="1600" b="1" i="1" smtClean="0">
                                                <a:latin typeface="Cambria Math" panose="02040503050406030204" pitchFamily="18" charset="0"/>
                                              </a:rPr>
                                              <m:t>,</m:t>
                                            </m:r>
                                            <m:r>
                                              <a:rPr lang="en-US" sz="1600" b="1" i="1" smtClean="0">
                                                <a:latin typeface="Cambria Math" panose="02040503050406030204" pitchFamily="18" charset="0"/>
                                              </a:rPr>
                                              <m:t>𝒂𝒄𝒄𝒆𝒍</m:t>
                                            </m:r>
                                          </m:sub>
                                        </m:sSub>
                                        <m:r>
                                          <a:rPr lang="en-US" sz="1600" b="1" i="1" smtClean="0">
                                            <a:latin typeface="Cambria Math" panose="02040503050406030204" pitchFamily="18" charset="0"/>
                                          </a:rPr>
                                          <m:t>)</m:t>
                                        </m:r>
                                      </m:e>
                                      <m:sup>
                                        <m:r>
                                          <a:rPr lang="en-US" sz="1600" b="1" i="1" smtClean="0">
                                            <a:latin typeface="Cambria Math" panose="02040503050406030204" pitchFamily="18" charset="0"/>
                                            <a:ea typeface="Cambria Math" panose="02040503050406030204" pitchFamily="18" charset="0"/>
                                          </a:rPr>
                                          <m:t>𝟐</m:t>
                                        </m:r>
                                      </m:sup>
                                    </m:sSup>
                                  </m:num>
                                  <m:den>
                                    <m:r>
                                      <a:rPr lang="en-US" sz="1600" b="1" i="1" smtClean="0">
                                        <a:latin typeface="Cambria Math" panose="02040503050406030204" pitchFamily="18" charset="0"/>
                                        <a:ea typeface="Cambria Math" panose="02040503050406030204" pitchFamily="18" charset="0"/>
                                      </a:rPr>
                                      <m:t>𝟐</m:t>
                                    </m:r>
                                    <m:r>
                                      <a:rPr lang="en-US" sz="1600" b="1"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𝒂</m:t>
                                        </m:r>
                                      </m:e>
                                      <m:sub>
                                        <m:r>
                                          <a:rPr lang="en-US" sz="1600" b="1" i="1" smtClean="0">
                                            <a:latin typeface="Cambria Math" panose="02040503050406030204" pitchFamily="18" charset="0"/>
                                            <a:ea typeface="Cambria Math" panose="02040503050406030204" pitchFamily="18" charset="0"/>
                                          </a:rPr>
                                          <m:t>𝒎𝒂𝒙</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𝒅𝒆𝒄</m:t>
                                        </m:r>
                                      </m:sub>
                                    </m:sSub>
                                  </m:den>
                                </m:f>
                              </m:e>
                            </m:d>
                          </m:e>
                          <m:sub>
                            <m:r>
                              <a:rPr lang="en-US" sz="1600" b="1" i="1" smtClean="0">
                                <a:latin typeface="Cambria Math" panose="02040503050406030204" pitchFamily="18" charset="0"/>
                              </a:rPr>
                              <m:t>+</m:t>
                            </m:r>
                          </m:sub>
                        </m:sSub>
                        <m:r>
                          <a:rPr lang="en-US" sz="1600" b="1" i="1">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𝒅</m:t>
                            </m:r>
                          </m:e>
                          <m:sub>
                            <m:r>
                              <a:rPr lang="en-US" sz="1600" b="1" i="1">
                                <a:latin typeface="Cambria Math" panose="02040503050406030204" pitchFamily="18" charset="0"/>
                              </a:rPr>
                              <m:t>𝒓𝒆𝒔</m:t>
                            </m:r>
                          </m:sub>
                        </m:sSub>
                      </m:oMath>
                    </m:oMathPara>
                  </a14:m>
                  <a:endParaRPr lang="en-US" sz="1600" dirty="0"/>
                </a:p>
              </p:txBody>
            </p:sp>
          </mc:Choice>
          <mc:Fallback xmlns="">
            <p:sp>
              <p:nvSpPr>
                <p:cNvPr id="27" name="TextBox 26">
                  <a:extLst>
                    <a:ext uri="{FF2B5EF4-FFF2-40B4-BE49-F238E27FC236}">
                      <a16:creationId xmlns:a16="http://schemas.microsoft.com/office/drawing/2014/main" id="{81BD210A-73B0-31EB-CA9A-4217EBB32589}"/>
                    </a:ext>
                  </a:extLst>
                </p:cNvPr>
                <p:cNvSpPr txBox="1">
                  <a:spLocks noRot="1" noChangeAspect="1" noMove="1" noResize="1" noEditPoints="1" noAdjustHandles="1" noChangeArrowheads="1" noChangeShapeType="1" noTextEdit="1"/>
                </p:cNvSpPr>
                <p:nvPr/>
              </p:nvSpPr>
              <p:spPr>
                <a:xfrm>
                  <a:off x="2840959" y="3925579"/>
                  <a:ext cx="6776159" cy="687496"/>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sp>
        <p:nvSpPr>
          <p:cNvPr id="28" name="Rectangle 27">
            <a:extLst>
              <a:ext uri="{FF2B5EF4-FFF2-40B4-BE49-F238E27FC236}">
                <a16:creationId xmlns:a16="http://schemas.microsoft.com/office/drawing/2014/main" id="{CE1F2118-4288-2094-691B-8D8C2CD18C1D}"/>
              </a:ext>
            </a:extLst>
          </p:cNvPr>
          <p:cNvSpPr/>
          <p:nvPr/>
        </p:nvSpPr>
        <p:spPr>
          <a:xfrm>
            <a:off x="2498831" y="5611063"/>
            <a:ext cx="6333486" cy="75789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F296311-0005-0956-C0FA-CB41DC8271F0}"/>
              </a:ext>
            </a:extLst>
          </p:cNvPr>
          <p:cNvCxnSpPr>
            <a:cxnSpLocks/>
          </p:cNvCxnSpPr>
          <p:nvPr/>
        </p:nvCxnSpPr>
        <p:spPr>
          <a:xfrm flipV="1">
            <a:off x="2498831" y="5690777"/>
            <a:ext cx="6333486"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AD8392F-206C-28B1-FF0F-7FAFC34FD674}"/>
              </a:ext>
            </a:extLst>
          </p:cNvPr>
          <p:cNvCxnSpPr>
            <a:cxnSpLocks/>
          </p:cNvCxnSpPr>
          <p:nvPr/>
        </p:nvCxnSpPr>
        <p:spPr>
          <a:xfrm flipV="1">
            <a:off x="2498831" y="6311816"/>
            <a:ext cx="6333486" cy="1"/>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07A7FFD-8510-7D93-FC8F-F94643140221}"/>
              </a:ext>
            </a:extLst>
          </p:cNvPr>
          <p:cNvSpPr/>
          <p:nvPr/>
        </p:nvSpPr>
        <p:spPr>
          <a:xfrm>
            <a:off x="2456675" y="5583904"/>
            <a:ext cx="6480309" cy="807018"/>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5E7E10AE-3DC9-82F7-7156-167F217AD9EE}"/>
              </a:ext>
            </a:extLst>
          </p:cNvPr>
          <p:cNvPicPr>
            <a:picLocks noChangeAspect="1"/>
          </p:cNvPicPr>
          <p:nvPr/>
        </p:nvPicPr>
        <p:blipFill>
          <a:blip r:embed="rId6"/>
          <a:stretch>
            <a:fillRect/>
          </a:stretch>
        </p:blipFill>
        <p:spPr>
          <a:xfrm>
            <a:off x="4188263" y="5825206"/>
            <a:ext cx="647533" cy="323767"/>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17292B-C844-6DB9-6406-9189A37C3165}"/>
                  </a:ext>
                </a:extLst>
              </p:cNvPr>
              <p:cNvSpPr txBox="1"/>
              <p:nvPr/>
            </p:nvSpPr>
            <p:spPr>
              <a:xfrm>
                <a:off x="3471600" y="5787256"/>
                <a:ext cx="6756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𝑟𝑒𝑎𝑟</m:t>
                      </m:r>
                    </m:oMath>
                  </m:oMathPara>
                </a14:m>
                <a:endParaRPr lang="en-US" dirty="0">
                  <a:solidFill>
                    <a:schemeClr val="bg1"/>
                  </a:solidFill>
                </a:endParaRPr>
              </a:p>
            </p:txBody>
          </p:sp>
        </mc:Choice>
        <mc:Fallback xmlns="">
          <p:sp>
            <p:nvSpPr>
              <p:cNvPr id="34" name="TextBox 33">
                <a:extLst>
                  <a:ext uri="{FF2B5EF4-FFF2-40B4-BE49-F238E27FC236}">
                    <a16:creationId xmlns:a16="http://schemas.microsoft.com/office/drawing/2014/main" id="{5F17292B-C844-6DB9-6406-9189A37C3165}"/>
                  </a:ext>
                </a:extLst>
              </p:cNvPr>
              <p:cNvSpPr txBox="1">
                <a:spLocks noRot="1" noChangeAspect="1" noMove="1" noResize="1" noEditPoints="1" noAdjustHandles="1" noChangeArrowheads="1" noChangeShapeType="1" noTextEdit="1"/>
              </p:cNvSpPr>
              <p:nvPr/>
            </p:nvSpPr>
            <p:spPr>
              <a:xfrm>
                <a:off x="3471600" y="5787256"/>
                <a:ext cx="675609" cy="369332"/>
              </a:xfrm>
              <a:prstGeom prst="rect">
                <a:avLst/>
              </a:prstGeom>
              <a:blipFill>
                <a:blip r:embed="rId9"/>
                <a:stretch>
                  <a:fillRect/>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1FC01CB9-27A4-5232-89CE-97A524C2B60E}"/>
              </a:ext>
            </a:extLst>
          </p:cNvPr>
          <p:cNvCxnSpPr>
            <a:cxnSpLocks/>
            <a:stCxn id="33" idx="3"/>
            <a:endCxn id="38" idx="3"/>
          </p:cNvCxnSpPr>
          <p:nvPr/>
        </p:nvCxnSpPr>
        <p:spPr>
          <a:xfrm flipV="1">
            <a:off x="4835796" y="5977212"/>
            <a:ext cx="2526081" cy="9878"/>
          </a:xfrm>
          <a:prstGeom prst="line">
            <a:avLst/>
          </a:prstGeom>
          <a:ln w="127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238A5CB3-EAA8-C22C-77F4-3F3ECD5A4A16}"/>
              </a:ext>
            </a:extLst>
          </p:cNvPr>
          <p:cNvPicPr>
            <a:picLocks noChangeAspect="1"/>
          </p:cNvPicPr>
          <p:nvPr/>
        </p:nvPicPr>
        <p:blipFill>
          <a:blip r:embed="rId6">
            <a:alphaModFix amt="35000"/>
          </a:blip>
          <a:stretch>
            <a:fillRect/>
          </a:stretch>
        </p:blipFill>
        <p:spPr>
          <a:xfrm>
            <a:off x="4976194" y="5825206"/>
            <a:ext cx="647533" cy="323767"/>
          </a:xfrm>
          <a:prstGeom prst="rect">
            <a:avLst/>
          </a:prstGeom>
        </p:spPr>
      </p:pic>
      <p:pic>
        <p:nvPicPr>
          <p:cNvPr id="37" name="Picture 36">
            <a:extLst>
              <a:ext uri="{FF2B5EF4-FFF2-40B4-BE49-F238E27FC236}">
                <a16:creationId xmlns:a16="http://schemas.microsoft.com/office/drawing/2014/main" id="{C0194DC2-0F9D-5E16-F5D5-7E3773BAEB74}"/>
              </a:ext>
            </a:extLst>
          </p:cNvPr>
          <p:cNvPicPr>
            <a:picLocks noChangeAspect="1"/>
          </p:cNvPicPr>
          <p:nvPr/>
        </p:nvPicPr>
        <p:blipFill>
          <a:blip r:embed="rId6">
            <a:alphaModFix amt="35000"/>
          </a:blip>
          <a:stretch>
            <a:fillRect/>
          </a:stretch>
        </p:blipFill>
        <p:spPr>
          <a:xfrm>
            <a:off x="5748390" y="5825206"/>
            <a:ext cx="647533" cy="323767"/>
          </a:xfrm>
          <a:prstGeom prst="rect">
            <a:avLst/>
          </a:prstGeom>
        </p:spPr>
      </p:pic>
      <p:pic>
        <p:nvPicPr>
          <p:cNvPr id="38" name="Picture 37">
            <a:extLst>
              <a:ext uri="{FF2B5EF4-FFF2-40B4-BE49-F238E27FC236}">
                <a16:creationId xmlns:a16="http://schemas.microsoft.com/office/drawing/2014/main" id="{8C859005-17CE-F9C5-426C-4BD4DCE99A27}"/>
              </a:ext>
            </a:extLst>
          </p:cNvPr>
          <p:cNvPicPr>
            <a:picLocks noChangeAspect="1"/>
          </p:cNvPicPr>
          <p:nvPr/>
        </p:nvPicPr>
        <p:blipFill>
          <a:blip r:embed="rId6">
            <a:alphaModFix amt="35000"/>
          </a:blip>
          <a:stretch>
            <a:fillRect/>
          </a:stretch>
        </p:blipFill>
        <p:spPr>
          <a:xfrm>
            <a:off x="6714344" y="5815328"/>
            <a:ext cx="647533" cy="323767"/>
          </a:xfrm>
          <a:prstGeom prst="rect">
            <a:avLst/>
          </a:prstGeom>
        </p:spPr>
      </p:pic>
      <p:pic>
        <p:nvPicPr>
          <p:cNvPr id="39" name="Picture 38">
            <a:extLst>
              <a:ext uri="{FF2B5EF4-FFF2-40B4-BE49-F238E27FC236}">
                <a16:creationId xmlns:a16="http://schemas.microsoft.com/office/drawing/2014/main" id="{A4156ADE-3187-627A-685F-5E3A9D52FAE4}"/>
              </a:ext>
            </a:extLst>
          </p:cNvPr>
          <p:cNvPicPr>
            <a:picLocks noChangeAspect="1"/>
          </p:cNvPicPr>
          <p:nvPr/>
        </p:nvPicPr>
        <p:blipFill>
          <a:blip r:embed="rId6">
            <a:alphaModFix amt="35000"/>
          </a:blip>
          <a:stretch>
            <a:fillRect/>
          </a:stretch>
        </p:blipFill>
        <p:spPr>
          <a:xfrm>
            <a:off x="6651081" y="5815328"/>
            <a:ext cx="647533" cy="323767"/>
          </a:xfrm>
          <a:prstGeom prst="rect">
            <a:avLst/>
          </a:prstGeom>
        </p:spPr>
      </p:pic>
      <p:pic>
        <p:nvPicPr>
          <p:cNvPr id="40" name="Picture 39">
            <a:extLst>
              <a:ext uri="{FF2B5EF4-FFF2-40B4-BE49-F238E27FC236}">
                <a16:creationId xmlns:a16="http://schemas.microsoft.com/office/drawing/2014/main" id="{236CCC9F-A318-BEE6-D123-7A777EC0FCDA}"/>
              </a:ext>
            </a:extLst>
          </p:cNvPr>
          <p:cNvPicPr>
            <a:picLocks noChangeAspect="1"/>
          </p:cNvPicPr>
          <p:nvPr/>
        </p:nvPicPr>
        <p:blipFill>
          <a:blip r:embed="rId6">
            <a:alphaModFix amt="35000"/>
          </a:blip>
          <a:stretch>
            <a:fillRect/>
          </a:stretch>
        </p:blipFill>
        <p:spPr>
          <a:xfrm>
            <a:off x="6605053" y="5825206"/>
            <a:ext cx="647533" cy="323767"/>
          </a:xfrm>
          <a:prstGeom prst="rect">
            <a:avLst/>
          </a:prstGeom>
        </p:spPr>
      </p:pic>
      <p:pic>
        <p:nvPicPr>
          <p:cNvPr id="41" name="Picture 40">
            <a:extLst>
              <a:ext uri="{FF2B5EF4-FFF2-40B4-BE49-F238E27FC236}">
                <a16:creationId xmlns:a16="http://schemas.microsoft.com/office/drawing/2014/main" id="{191AA1D2-D358-EC6D-D3FA-6848302A6B05}"/>
              </a:ext>
            </a:extLst>
          </p:cNvPr>
          <p:cNvPicPr>
            <a:picLocks noChangeAspect="1"/>
          </p:cNvPicPr>
          <p:nvPr/>
        </p:nvPicPr>
        <p:blipFill>
          <a:blip r:embed="rId6">
            <a:alphaModFix amt="35000"/>
          </a:blip>
          <a:stretch>
            <a:fillRect/>
          </a:stretch>
        </p:blipFill>
        <p:spPr>
          <a:xfrm>
            <a:off x="6495762" y="5825206"/>
            <a:ext cx="647533" cy="323767"/>
          </a:xfrm>
          <a:prstGeom prst="rect">
            <a:avLst/>
          </a:prstGeom>
        </p:spPr>
      </p:pic>
      <p:pic>
        <p:nvPicPr>
          <p:cNvPr id="42" name="Picture 41">
            <a:extLst>
              <a:ext uri="{FF2B5EF4-FFF2-40B4-BE49-F238E27FC236}">
                <a16:creationId xmlns:a16="http://schemas.microsoft.com/office/drawing/2014/main" id="{3FA7DEE8-32D1-B514-E216-1ADDFA3F17BF}"/>
              </a:ext>
            </a:extLst>
          </p:cNvPr>
          <p:cNvPicPr>
            <a:picLocks noChangeAspect="1"/>
          </p:cNvPicPr>
          <p:nvPr/>
        </p:nvPicPr>
        <p:blipFill>
          <a:blip r:embed="rId6">
            <a:alphaModFix amt="35000"/>
          </a:blip>
          <a:stretch>
            <a:fillRect/>
          </a:stretch>
        </p:blipFill>
        <p:spPr>
          <a:xfrm>
            <a:off x="6323730" y="5825206"/>
            <a:ext cx="647533" cy="323767"/>
          </a:xfrm>
          <a:prstGeom prst="rect">
            <a:avLst/>
          </a:prstGeom>
        </p:spPr>
      </p:pic>
      <p:pic>
        <p:nvPicPr>
          <p:cNvPr id="43" name="Picture 42">
            <a:extLst>
              <a:ext uri="{FF2B5EF4-FFF2-40B4-BE49-F238E27FC236}">
                <a16:creationId xmlns:a16="http://schemas.microsoft.com/office/drawing/2014/main" id="{0E2A09DA-ADD3-4101-3B1A-B56F23147F28}"/>
              </a:ext>
            </a:extLst>
          </p:cNvPr>
          <p:cNvPicPr>
            <a:picLocks noChangeAspect="1"/>
          </p:cNvPicPr>
          <p:nvPr/>
        </p:nvPicPr>
        <p:blipFill>
          <a:blip r:embed="rId5"/>
          <a:stretch>
            <a:fillRect/>
          </a:stretch>
        </p:blipFill>
        <p:spPr>
          <a:xfrm>
            <a:off x="6455283" y="5825206"/>
            <a:ext cx="647533" cy="323767"/>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42F9E07-9C9C-F1DB-54F8-8AA8F785D638}"/>
                  </a:ext>
                </a:extLst>
              </p:cNvPr>
              <p:cNvSpPr txBox="1"/>
              <p:nvPr/>
            </p:nvSpPr>
            <p:spPr>
              <a:xfrm>
                <a:off x="7587556" y="5820945"/>
                <a:ext cx="6756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𝑓𝑟𝑜𝑛𝑡</m:t>
                      </m:r>
                    </m:oMath>
                  </m:oMathPara>
                </a14:m>
                <a:endParaRPr lang="en-US" dirty="0">
                  <a:solidFill>
                    <a:schemeClr val="bg1"/>
                  </a:solidFill>
                </a:endParaRPr>
              </a:p>
            </p:txBody>
          </p:sp>
        </mc:Choice>
        <mc:Fallback xmlns="">
          <p:sp>
            <p:nvSpPr>
              <p:cNvPr id="44" name="TextBox 43">
                <a:extLst>
                  <a:ext uri="{FF2B5EF4-FFF2-40B4-BE49-F238E27FC236}">
                    <a16:creationId xmlns:a16="http://schemas.microsoft.com/office/drawing/2014/main" id="{442F9E07-9C9C-F1DB-54F8-8AA8F785D638}"/>
                  </a:ext>
                </a:extLst>
              </p:cNvPr>
              <p:cNvSpPr txBox="1">
                <a:spLocks noRot="1" noChangeAspect="1" noMove="1" noResize="1" noEditPoints="1" noAdjustHandles="1" noChangeArrowheads="1" noChangeShapeType="1" noTextEdit="1"/>
              </p:cNvSpPr>
              <p:nvPr/>
            </p:nvSpPr>
            <p:spPr>
              <a:xfrm>
                <a:off x="7587556" y="5820945"/>
                <a:ext cx="675609" cy="369332"/>
              </a:xfrm>
              <a:prstGeom prst="rect">
                <a:avLst/>
              </a:prstGeom>
              <a:blipFill>
                <a:blip r:embed="rId10"/>
                <a:stretch>
                  <a:fillRect l="-3704" r="-1666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559E27-9ABE-9F1C-4350-A77AB6A39FDB}"/>
                  </a:ext>
                </a:extLst>
              </p:cNvPr>
              <p:cNvSpPr txBox="1"/>
              <p:nvPr/>
            </p:nvSpPr>
            <p:spPr>
              <a:xfrm>
                <a:off x="3092528" y="3007719"/>
                <a:ext cx="7392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𝑟𝑒𝑎𝑟</m:t>
                      </m:r>
                    </m:oMath>
                  </m:oMathPara>
                </a14:m>
                <a:endParaRPr lang="en-US" dirty="0">
                  <a:solidFill>
                    <a:schemeClr val="bg1"/>
                  </a:solidFill>
                </a:endParaRPr>
              </a:p>
            </p:txBody>
          </p:sp>
        </mc:Choice>
        <mc:Fallback xmlns="">
          <p:sp>
            <p:nvSpPr>
              <p:cNvPr id="15" name="TextBox 14">
                <a:extLst>
                  <a:ext uri="{FF2B5EF4-FFF2-40B4-BE49-F238E27FC236}">
                    <a16:creationId xmlns:a16="http://schemas.microsoft.com/office/drawing/2014/main" id="{6C559E27-9ABE-9F1C-4350-A77AB6A39FDB}"/>
                  </a:ext>
                </a:extLst>
              </p:cNvPr>
              <p:cNvSpPr txBox="1">
                <a:spLocks noRot="1" noChangeAspect="1" noMove="1" noResize="1" noEditPoints="1" noAdjustHandles="1" noChangeArrowheads="1" noChangeShapeType="1" noTextEdit="1"/>
              </p:cNvSpPr>
              <p:nvPr/>
            </p:nvSpPr>
            <p:spPr>
              <a:xfrm>
                <a:off x="3092528" y="3007719"/>
                <a:ext cx="739242" cy="369332"/>
              </a:xfrm>
              <a:prstGeom prst="rect">
                <a:avLst/>
              </a:prstGeom>
              <a:blipFill>
                <a:blip r:embed="rId11"/>
                <a:stretch>
                  <a:fillRect/>
                </a:stretch>
              </a:blipFill>
            </p:spPr>
            <p:txBody>
              <a:bodyPr/>
              <a:lstStyle/>
              <a:p>
                <a:r>
                  <a:rPr lang="en-US">
                    <a:noFill/>
                  </a:rPr>
                  <a:t> </a:t>
                </a:r>
              </a:p>
            </p:txBody>
          </p:sp>
        </mc:Fallback>
      </mc:AlternateContent>
      <p:sp>
        <p:nvSpPr>
          <p:cNvPr id="45" name="Oval 44">
            <a:extLst>
              <a:ext uri="{FF2B5EF4-FFF2-40B4-BE49-F238E27FC236}">
                <a16:creationId xmlns:a16="http://schemas.microsoft.com/office/drawing/2014/main" id="{1C2A00A5-EC73-4367-F4DA-DEF19762515D}"/>
              </a:ext>
            </a:extLst>
          </p:cNvPr>
          <p:cNvSpPr/>
          <p:nvPr/>
        </p:nvSpPr>
        <p:spPr>
          <a:xfrm>
            <a:off x="6706578" y="2405449"/>
            <a:ext cx="1092015" cy="3498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Tree>
    <p:extLst>
      <p:ext uri="{BB962C8B-B14F-4D97-AF65-F5344CB8AC3E}">
        <p14:creationId xmlns:p14="http://schemas.microsoft.com/office/powerpoint/2010/main" val="194234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Response and Crash Envelopes</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p:txBody>
              <a:bodyPr/>
              <a:lstStyle/>
              <a:p>
                <a:r>
                  <a:rPr lang="en-US" dirty="0"/>
                  <a:t>Response Envelope (</a:t>
                </a:r>
                <a14:m>
                  <m:oMath xmlns:m="http://schemas.openxmlformats.org/officeDocument/2006/math">
                    <m:r>
                      <a:rPr lang="en-US" b="1" i="1">
                        <a:latin typeface="Cambria Math" panose="02040503050406030204" pitchFamily="18" charset="0"/>
                      </a:rPr>
                      <m:t>𝑹𝑬</m:t>
                    </m:r>
                  </m:oMath>
                </a14:m>
                <a:r>
                  <a:rPr lang="en-US" dirty="0"/>
                  <a:t>) and Crash Envelope (</a:t>
                </a:r>
                <a14:m>
                  <m:oMath xmlns:m="http://schemas.openxmlformats.org/officeDocument/2006/math">
                    <m:r>
                      <a:rPr lang="en-US" b="1" i="1" smtClean="0">
                        <a:latin typeface="Cambria Math" panose="02040503050406030204" pitchFamily="18" charset="0"/>
                      </a:rPr>
                      <m:t>𝑪</m:t>
                    </m:r>
                    <m:r>
                      <a:rPr lang="en-US" b="1" i="1">
                        <a:latin typeface="Cambria Math" panose="02040503050406030204" pitchFamily="18" charset="0"/>
                      </a:rPr>
                      <m:t>𝑬</m:t>
                    </m:r>
                  </m:oMath>
                </a14:m>
                <a:r>
                  <a:rPr lang="en-US" dirty="0"/>
                  <a:t>)</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21A15C32-781E-4D0C-B3DC-A83A570444FC}"/>
                  </a:ext>
                </a:extLst>
              </p:cNvPr>
              <p:cNvSpPr>
                <a:spLocks noGrp="1" noRot="1" noChangeAspect="1" noMove="1" noResize="1" noEditPoints="1" noAdjustHandles="1" noChangeArrowheads="1" noChangeShapeType="1" noTextEdit="1"/>
              </p:cNvSpPr>
              <p:nvPr>
                <p:ph sz="quarter" idx="1"/>
              </p:nvPr>
            </p:nvSpPr>
            <p:spPr>
              <a:blipFill>
                <a:blip r:embed="rId3"/>
                <a:stretch>
                  <a:fillRect l="-551" t="-13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985DF2D-3298-1B23-0426-D020DE8B1263}"/>
                  </a:ext>
                </a:extLst>
              </p:cNvPr>
              <p:cNvSpPr txBox="1"/>
              <p:nvPr/>
            </p:nvSpPr>
            <p:spPr>
              <a:xfrm>
                <a:off x="1257799" y="1631242"/>
                <a:ext cx="9676401" cy="1106521"/>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𝑹𝑬</m:t>
                          </m:r>
                        </m:e>
                        <m:sub>
                          <m:r>
                            <a:rPr lang="en-US" sz="2000" b="1" i="1" smtClean="0">
                              <a:latin typeface="Cambria Math" panose="02040503050406030204" pitchFamily="18" charset="0"/>
                            </a:rPr>
                            <m:t>𝒄</m:t>
                          </m:r>
                        </m:sub>
                      </m:sSub>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𝒕</m:t>
                              </m:r>
                            </m:e>
                            <m:sub>
                              <m:r>
                                <a:rPr lang="en-US" sz="2000" b="1" i="1" smtClean="0">
                                  <a:latin typeface="Cambria Math" panose="02040503050406030204" pitchFamily="18" charset="0"/>
                                </a:rPr>
                                <m:t>𝒄</m:t>
                              </m:r>
                            </m:sub>
                          </m:sSub>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𝒀</m:t>
                              </m:r>
                            </m:e>
                          </m:d>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𝜶</m:t>
                          </m:r>
                          <m:r>
                            <a:rPr lang="en-US" sz="2000" b="1" i="1" smtClean="0">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rPr>
                                <m:t>𝒘</m:t>
                              </m:r>
                            </m:e>
                            <m:sub>
                              <m:r>
                                <a:rPr lang="en-US" sz="2000" b="1" i="1">
                                  <a:latin typeface="Cambria Math" panose="02040503050406030204" pitchFamily="18" charset="0"/>
                                </a:rPr>
                                <m:t>𝒄</m:t>
                              </m:r>
                            </m:sub>
                          </m:sSub>
                          <m:d>
                            <m:dPr>
                              <m:ctrlPr>
                                <a:rPr lang="en-US" sz="2000" b="1" i="1">
                                  <a:latin typeface="Cambria Math" panose="02040503050406030204" pitchFamily="18" charset="0"/>
                                </a:rPr>
                              </m:ctrlPr>
                            </m:dPr>
                            <m:e>
                              <m:r>
                                <a:rPr lang="en-US" sz="2000" b="1" i="1" smtClean="0">
                                  <a:latin typeface="Cambria Math" panose="02040503050406030204" pitchFamily="18" charset="0"/>
                                </a:rPr>
                                <m:t>𝒀</m:t>
                              </m:r>
                            </m:e>
                          </m:d>
                          <m:r>
                            <a:rPr lang="en-US" sz="2000" b="1" i="1">
                              <a:latin typeface="Cambria Math" panose="02040503050406030204" pitchFamily="18" charset="0"/>
                              <a:ea typeface="Cambria Math" panose="02040503050406030204" pitchFamily="18" charset="0"/>
                            </a:rPr>
                            <m:t>∙</m:t>
                          </m:r>
                          <m:sSubSup>
                            <m:sSubSupPr>
                              <m:ctrlPr>
                                <a:rPr lang="en-US" sz="2000" b="1" i="1">
                                  <a:latin typeface="Cambria Math" panose="02040503050406030204" pitchFamily="18" charset="0"/>
                                </a:rPr>
                              </m:ctrlPr>
                            </m:sSubSupPr>
                            <m:e>
                              <m:r>
                                <a:rPr lang="en-US" sz="2000" b="1" i="1" smtClean="0">
                                  <a:latin typeface="Cambria Math" panose="02040503050406030204" pitchFamily="18" charset="0"/>
                                </a:rPr>
                                <m:t>𝒕</m:t>
                              </m:r>
                            </m:e>
                            <m:sub>
                              <m:r>
                                <a:rPr lang="en-US" sz="2000" b="1" i="1" smtClean="0">
                                  <a:latin typeface="Cambria Math" panose="02040503050406030204" pitchFamily="18" charset="0"/>
                                </a:rPr>
                                <m:t>𝒄</m:t>
                              </m:r>
                            </m:sub>
                            <m:sup>
                              <m:r>
                                <a:rPr lang="en-US" sz="2000" b="1" i="1">
                                  <a:latin typeface="Cambria Math" panose="02040503050406030204" pitchFamily="18" charset="0"/>
                                  <a:ea typeface="Cambria Math" panose="02040503050406030204" pitchFamily="18" charset="0"/>
                                </a:rPr>
                                <m:t>⊥</m:t>
                              </m:r>
                            </m:sup>
                          </m:sSubSup>
                          <m:d>
                            <m:dPr>
                              <m:ctrlPr>
                                <a:rPr lang="en-US" sz="2000" b="1" i="1">
                                  <a:latin typeface="Cambria Math" panose="02040503050406030204" pitchFamily="18" charset="0"/>
                                </a:rPr>
                              </m:ctrlPr>
                            </m:dPr>
                            <m:e>
                              <m:r>
                                <a:rPr lang="en-US" sz="2000" b="1" i="1" smtClean="0">
                                  <a:latin typeface="Cambria Math" panose="02040503050406030204" pitchFamily="18" charset="0"/>
                                </a:rPr>
                                <m:t>𝒀</m:t>
                              </m:r>
                            </m:e>
                          </m:d>
                        </m:e>
                        <m:e>
                          <m:r>
                            <a:rPr lang="en-US" sz="2000" b="1" i="1" smtClean="0">
                              <a:latin typeface="Cambria Math" panose="02040503050406030204" pitchFamily="18" charset="0"/>
                            </a:rPr>
                            <m:t>𝒀</m:t>
                          </m:r>
                          <m:r>
                            <a:rPr lang="en-US" sz="2000" b="1" i="1" smtClean="0">
                              <a:latin typeface="Cambria Math" panose="02040503050406030204" pitchFamily="18" charset="0"/>
                              <a:ea typeface="Cambria Math" panose="02040503050406030204" pitchFamily="18" charset="0"/>
                            </a:rPr>
                            <m:t>∈</m:t>
                          </m:r>
                          <m:d>
                            <m:dPr>
                              <m:begChr m:val="["/>
                              <m:endChr m:val="]"/>
                              <m:ctrlPr>
                                <a:rPr lang="en-US" sz="2000" b="1" i="1" smtClean="0">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rPr>
                                  </m:ctrlPr>
                                </m:sSubPr>
                                <m:e>
                                  <m:r>
                                    <a:rPr lang="en-US" sz="2000" b="1" i="1" smtClean="0">
                                      <a:latin typeface="Cambria Math" panose="02040503050406030204" pitchFamily="18" charset="0"/>
                                    </a:rPr>
                                    <m:t>𝒀</m:t>
                                  </m:r>
                                </m:e>
                                <m:sub>
                                  <m:r>
                                    <a:rPr lang="en-US" sz="2000" b="1" i="1" smtClean="0">
                                      <a:latin typeface="Cambria Math" panose="02040503050406030204" pitchFamily="18" charset="0"/>
                                    </a:rPr>
                                    <m:t>𝒕𝒂𝒊𝒍</m:t>
                                  </m:r>
                                  <m:r>
                                    <a:rPr lang="en-US" sz="2000" b="1" i="1" smtClean="0">
                                      <a:latin typeface="Cambria Math" panose="02040503050406030204" pitchFamily="18" charset="0"/>
                                    </a:rPr>
                                    <m:t>,</m:t>
                                  </m:r>
                                  <m:r>
                                    <a:rPr lang="en-US" sz="2000" b="1" i="1" smtClean="0">
                                      <a:latin typeface="Cambria Math" panose="02040503050406030204" pitchFamily="18" charset="0"/>
                                    </a:rPr>
                                    <m:t>𝒄</m:t>
                                  </m:r>
                                </m:sub>
                              </m:sSub>
                              <m:r>
                                <a:rPr lang="en-US" sz="2000" b="1" i="1" smtClean="0">
                                  <a:latin typeface="Cambria Math" panose="02040503050406030204" pitchFamily="18" charset="0"/>
                                </a:rPr>
                                <m:t>,</m:t>
                              </m:r>
                              <m:sSub>
                                <m:sSubPr>
                                  <m:ctrlPr>
                                    <a:rPr lang="en-US" sz="2000" b="1" i="1">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panose="02040503050406030204" pitchFamily="18" charset="0"/>
                                        </a:rPr>
                                        <m:t>𝒀</m:t>
                                      </m:r>
                                    </m:e>
                                    <m:sub>
                                      <m:r>
                                        <a:rPr lang="en-US" sz="2000" b="1" i="1">
                                          <a:latin typeface="Cambria Math" panose="02040503050406030204" pitchFamily="18" charset="0"/>
                                        </a:rPr>
                                        <m:t>𝒉𝒆𝒂𝒅</m:t>
                                      </m:r>
                                      <m:r>
                                        <a:rPr lang="en-US" sz="2000" b="1" i="1">
                                          <a:latin typeface="Cambria Math" panose="02040503050406030204" pitchFamily="18" charset="0"/>
                                        </a:rPr>
                                        <m:t>,</m:t>
                                      </m:r>
                                      <m:r>
                                        <a:rPr lang="en-US" sz="2000" b="1" i="1" smtClean="0">
                                          <a:latin typeface="Cambria Math" panose="02040503050406030204" pitchFamily="18" charset="0"/>
                                        </a:rPr>
                                        <m:t>𝒄</m:t>
                                      </m:r>
                                    </m:sub>
                                  </m:sSub>
                                  <m:r>
                                    <a:rPr lang="en-US" sz="2000" b="1" i="1">
                                      <a:latin typeface="Cambria Math" panose="02040503050406030204" pitchFamily="18" charset="0"/>
                                    </a:rPr>
                                    <m:t>+</m:t>
                                  </m:r>
                                  <m:r>
                                    <a:rPr lang="en-US" sz="2000" b="1" i="1" smtClean="0">
                                      <a:latin typeface="Cambria Math" panose="02040503050406030204" pitchFamily="18" charset="0"/>
                                    </a:rPr>
                                    <m:t>𝒅</m:t>
                                  </m:r>
                                </m:e>
                                <m:sub>
                                  <m:r>
                                    <a:rPr lang="en-US" sz="2000" b="1" i="1" smtClean="0">
                                      <a:latin typeface="Cambria Math" panose="02040503050406030204" pitchFamily="18" charset="0"/>
                                    </a:rPr>
                                    <m:t>𝒓𝒆𝒔</m:t>
                                  </m:r>
                                  <m:r>
                                    <a:rPr lang="en-US" sz="2000" b="1" i="1" smtClean="0">
                                      <a:latin typeface="Cambria Math" panose="02040503050406030204" pitchFamily="18" charset="0"/>
                                    </a:rPr>
                                    <m:t>,</m:t>
                                  </m:r>
                                  <m:r>
                                    <a:rPr lang="en-US" sz="2000" b="1" i="1" smtClean="0">
                                      <a:latin typeface="Cambria Math" panose="02040503050406030204" pitchFamily="18" charset="0"/>
                                    </a:rPr>
                                    <m:t>𝒄</m:t>
                                  </m:r>
                                </m:sub>
                              </m:sSub>
                            </m:e>
                          </m:d>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𝜶</m:t>
                          </m:r>
                          <m:r>
                            <a:rPr lang="en-US" sz="2000" b="1" i="1">
                              <a:latin typeface="Cambria Math" panose="02040503050406030204" pitchFamily="18" charset="0"/>
                              <a:ea typeface="Cambria Math" panose="02040503050406030204" pitchFamily="18" charset="0"/>
                            </a:rPr>
                            <m:t>∈</m:t>
                          </m:r>
                          <m:d>
                            <m:dPr>
                              <m:begChr m:val="["/>
                              <m:endChr m:val="]"/>
                              <m:ctrlPr>
                                <a:rPr lang="en-US" sz="2000" b="1" i="1">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𝟐</m:t>
                              </m:r>
                            </m:e>
                          </m:d>
                        </m:e>
                      </m:d>
                    </m:oMath>
                  </m:oMathPara>
                </a14:m>
                <a:endParaRPr lang="en-US" sz="2000" b="1" dirty="0"/>
              </a:p>
              <a:p>
                <a:endParaRPr lang="en-US" sz="2000" b="1" dirty="0"/>
              </a:p>
              <a:p>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rPr>
                            <m:t>𝑪</m:t>
                          </m:r>
                          <m:r>
                            <a:rPr lang="en-US" sz="2000" b="1" i="1">
                              <a:latin typeface="Cambria Math" panose="02040503050406030204" pitchFamily="18" charset="0"/>
                            </a:rPr>
                            <m:t>𝑬</m:t>
                          </m:r>
                        </m:e>
                        <m:sub>
                          <m:r>
                            <a:rPr lang="en-US" sz="2000" b="1" i="1" smtClean="0">
                              <a:latin typeface="Cambria Math" panose="02040503050406030204" pitchFamily="18" charset="0"/>
                            </a:rPr>
                            <m:t>𝒄</m:t>
                          </m:r>
                        </m:sub>
                      </m:sSub>
                      <m:r>
                        <a:rPr lang="en-US" sz="2000" b="1" i="1">
                          <a:latin typeface="Cambria Math" panose="02040503050406030204" pitchFamily="18" charset="0"/>
                        </a:rPr>
                        <m:t>=</m:t>
                      </m:r>
                      <m:d>
                        <m:dPr>
                          <m:begChr m:val="{"/>
                          <m:endChr m:val="}"/>
                          <m:ctrlPr>
                            <a:rPr lang="en-US" sz="2000" b="1" i="1">
                              <a:latin typeface="Cambria Math" panose="02040503050406030204" pitchFamily="18" charset="0"/>
                            </a:rPr>
                          </m:ctrlPr>
                        </m:dPr>
                        <m:e>
                          <m:sSub>
                            <m:sSubPr>
                              <m:ctrlPr>
                                <a:rPr lang="en-US" sz="2000" b="1" i="1">
                                  <a:latin typeface="Cambria Math" panose="02040503050406030204" pitchFamily="18" charset="0"/>
                                </a:rPr>
                              </m:ctrlPr>
                            </m:sSubPr>
                            <m:e>
                              <m:r>
                                <a:rPr lang="en-US" sz="2000" b="1" i="1">
                                  <a:latin typeface="Cambria Math" panose="02040503050406030204" pitchFamily="18" charset="0"/>
                                </a:rPr>
                                <m:t>𝒕</m:t>
                              </m:r>
                            </m:e>
                            <m:sub>
                              <m:r>
                                <a:rPr lang="en-US" sz="2000" b="1" i="1">
                                  <a:latin typeface="Cambria Math" panose="02040503050406030204" pitchFamily="18" charset="0"/>
                                </a:rPr>
                                <m:t>𝒄</m:t>
                              </m:r>
                            </m:sub>
                          </m:sSub>
                          <m:d>
                            <m:dPr>
                              <m:ctrlPr>
                                <a:rPr lang="en-US" sz="2000" b="1" i="1">
                                  <a:latin typeface="Cambria Math" panose="02040503050406030204" pitchFamily="18" charset="0"/>
                                </a:rPr>
                              </m:ctrlPr>
                            </m:dPr>
                            <m:e>
                              <m:r>
                                <a:rPr lang="en-US" sz="2000" b="1" i="1">
                                  <a:latin typeface="Cambria Math" panose="02040503050406030204" pitchFamily="18" charset="0"/>
                                </a:rPr>
                                <m:t>𝒀</m:t>
                              </m:r>
                            </m:e>
                          </m:d>
                          <m:r>
                            <a:rPr lang="en-US" sz="2000" b="1" i="1">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𝜶</m:t>
                          </m:r>
                          <m:r>
                            <a:rPr lang="en-US" sz="2000" b="1" i="1" smtClean="0">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rPr>
                                <m:t>𝒘</m:t>
                              </m:r>
                            </m:e>
                            <m:sub>
                              <m:r>
                                <a:rPr lang="en-US" sz="2000" b="1" i="1">
                                  <a:latin typeface="Cambria Math" panose="02040503050406030204" pitchFamily="18" charset="0"/>
                                </a:rPr>
                                <m:t>𝒄</m:t>
                              </m:r>
                            </m:sub>
                          </m:sSub>
                          <m:d>
                            <m:dPr>
                              <m:ctrlPr>
                                <a:rPr lang="en-US" sz="2000" b="1" i="1">
                                  <a:latin typeface="Cambria Math" panose="02040503050406030204" pitchFamily="18" charset="0"/>
                                </a:rPr>
                              </m:ctrlPr>
                            </m:dPr>
                            <m:e>
                              <m:r>
                                <a:rPr lang="en-US" sz="2000" b="1" i="1">
                                  <a:latin typeface="Cambria Math" panose="02040503050406030204" pitchFamily="18" charset="0"/>
                                </a:rPr>
                                <m:t>𝒀</m:t>
                              </m:r>
                            </m:e>
                          </m:d>
                          <m:r>
                            <a:rPr lang="en-US" sz="2000" b="1" i="1">
                              <a:latin typeface="Cambria Math" panose="02040503050406030204" pitchFamily="18" charset="0"/>
                              <a:ea typeface="Cambria Math" panose="02040503050406030204" pitchFamily="18" charset="0"/>
                            </a:rPr>
                            <m:t>∙</m:t>
                          </m:r>
                          <m:sSubSup>
                            <m:sSubSupPr>
                              <m:ctrlPr>
                                <a:rPr lang="en-US" sz="2000" b="1" i="1">
                                  <a:latin typeface="Cambria Math" panose="02040503050406030204" pitchFamily="18" charset="0"/>
                                </a:rPr>
                              </m:ctrlPr>
                            </m:sSubSupPr>
                            <m:e>
                              <m:r>
                                <a:rPr lang="en-US" sz="2000" b="1" i="1">
                                  <a:latin typeface="Cambria Math" panose="02040503050406030204" pitchFamily="18" charset="0"/>
                                </a:rPr>
                                <m:t>𝒕</m:t>
                              </m:r>
                            </m:e>
                            <m:sub>
                              <m:r>
                                <a:rPr lang="en-US" sz="2000" b="1" i="1" smtClean="0">
                                  <a:latin typeface="Cambria Math" panose="02040503050406030204" pitchFamily="18" charset="0"/>
                                </a:rPr>
                                <m:t>𝒄</m:t>
                              </m:r>
                            </m:sub>
                            <m:sup>
                              <m:r>
                                <a:rPr lang="en-US" sz="2000" b="1" i="1">
                                  <a:latin typeface="Cambria Math" panose="02040503050406030204" pitchFamily="18" charset="0"/>
                                  <a:ea typeface="Cambria Math" panose="02040503050406030204" pitchFamily="18" charset="0"/>
                                </a:rPr>
                                <m:t>⊥</m:t>
                              </m:r>
                            </m:sup>
                          </m:sSubSup>
                          <m:d>
                            <m:dPr>
                              <m:ctrlPr>
                                <a:rPr lang="en-US" sz="2000" b="1" i="1">
                                  <a:latin typeface="Cambria Math" panose="02040503050406030204" pitchFamily="18" charset="0"/>
                                </a:rPr>
                              </m:ctrlPr>
                            </m:dPr>
                            <m:e>
                              <m:r>
                                <a:rPr lang="en-US" sz="2000" b="1" i="1">
                                  <a:latin typeface="Cambria Math" panose="02040503050406030204" pitchFamily="18" charset="0"/>
                                </a:rPr>
                                <m:t>𝒀</m:t>
                              </m:r>
                            </m:e>
                          </m:d>
                        </m:e>
                        <m:e>
                          <m:r>
                            <a:rPr lang="en-US" sz="2000" b="1" i="1">
                              <a:latin typeface="Cambria Math" panose="02040503050406030204" pitchFamily="18" charset="0"/>
                            </a:rPr>
                            <m:t>𝒀</m:t>
                          </m:r>
                          <m:r>
                            <a:rPr lang="en-US" sz="2000" b="1" i="1">
                              <a:latin typeface="Cambria Math" panose="02040503050406030204" pitchFamily="18" charset="0"/>
                              <a:ea typeface="Cambria Math" panose="02040503050406030204" pitchFamily="18" charset="0"/>
                            </a:rPr>
                            <m:t>∈</m:t>
                          </m:r>
                          <m:d>
                            <m:dPr>
                              <m:begChr m:val="["/>
                              <m:endChr m:val="]"/>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rPr>
                                  </m:ctrlPr>
                                </m:sSubPr>
                                <m:e>
                                  <m:r>
                                    <a:rPr lang="en-US" sz="2000" b="1" i="1">
                                      <a:latin typeface="Cambria Math" panose="02040503050406030204" pitchFamily="18" charset="0"/>
                                    </a:rPr>
                                    <m:t>𝒀</m:t>
                                  </m:r>
                                </m:e>
                                <m:sub>
                                  <m:r>
                                    <a:rPr lang="en-US" sz="2000" b="1" i="1">
                                      <a:latin typeface="Cambria Math" panose="02040503050406030204" pitchFamily="18" charset="0"/>
                                    </a:rPr>
                                    <m:t>𝒕𝒂𝒊𝒍</m:t>
                                  </m:r>
                                  <m:r>
                                    <a:rPr lang="en-US" sz="2000" b="1" i="1">
                                      <a:latin typeface="Cambria Math" panose="02040503050406030204" pitchFamily="18" charset="0"/>
                                    </a:rPr>
                                    <m:t>,</m:t>
                                  </m:r>
                                  <m:r>
                                    <a:rPr lang="en-US" sz="2000" b="1" i="1" smtClean="0">
                                      <a:latin typeface="Cambria Math" panose="02040503050406030204" pitchFamily="18" charset="0"/>
                                    </a:rPr>
                                    <m:t>𝒄</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𝒀</m:t>
                                  </m:r>
                                </m:e>
                                <m:sub>
                                  <m:r>
                                    <a:rPr lang="en-US" sz="2000" b="1" i="1" smtClean="0">
                                      <a:latin typeface="Cambria Math" panose="02040503050406030204" pitchFamily="18" charset="0"/>
                                    </a:rPr>
                                    <m:t>𝒉𝒆𝒂𝒅</m:t>
                                  </m:r>
                                  <m:r>
                                    <a:rPr lang="en-US" sz="2000" b="1" i="1">
                                      <a:latin typeface="Cambria Math" panose="02040503050406030204" pitchFamily="18" charset="0"/>
                                    </a:rPr>
                                    <m:t>,</m:t>
                                  </m:r>
                                  <m:r>
                                    <a:rPr lang="en-US" sz="2000" b="1" i="1" smtClean="0">
                                      <a:latin typeface="Cambria Math" panose="02040503050406030204" pitchFamily="18" charset="0"/>
                                    </a:rPr>
                                    <m:t>𝒄</m:t>
                                  </m:r>
                                </m:sub>
                              </m:sSub>
                              <m:r>
                                <a:rPr lang="en-US" sz="2000" b="1" i="1" smtClean="0">
                                  <a:latin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rPr>
                                    <m:t>𝒅</m:t>
                                  </m:r>
                                </m:e>
                                <m:sub>
                                  <m:r>
                                    <a:rPr lang="en-US" sz="2000" b="1" i="1" smtClean="0">
                                      <a:latin typeface="Cambria Math" panose="02040503050406030204" pitchFamily="18" charset="0"/>
                                    </a:rPr>
                                    <m:t>𝒄𝒓𝒂𝒔𝒉</m:t>
                                  </m:r>
                                  <m:r>
                                    <a:rPr lang="en-US" sz="2000" b="1" i="1">
                                      <a:latin typeface="Cambria Math" panose="02040503050406030204" pitchFamily="18" charset="0"/>
                                    </a:rPr>
                                    <m:t>,</m:t>
                                  </m:r>
                                  <m:r>
                                    <a:rPr lang="en-US" sz="2000" b="1" i="1" smtClean="0">
                                      <a:latin typeface="Cambria Math" panose="02040503050406030204" pitchFamily="18" charset="0"/>
                                    </a:rPr>
                                    <m:t>𝒄</m:t>
                                  </m:r>
                                </m:sub>
                              </m:sSub>
                            </m:e>
                          </m:d>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𝜶</m:t>
                          </m:r>
                          <m:r>
                            <a:rPr lang="en-US" sz="2000" b="1" i="1">
                              <a:latin typeface="Cambria Math" panose="02040503050406030204" pitchFamily="18" charset="0"/>
                              <a:ea typeface="Cambria Math" panose="02040503050406030204" pitchFamily="18" charset="0"/>
                            </a:rPr>
                            <m:t>∈</m:t>
                          </m:r>
                          <m:d>
                            <m:dPr>
                              <m:begChr m:val="["/>
                              <m:endChr m:val="]"/>
                              <m:ctrlPr>
                                <a:rPr lang="en-US" sz="2000" b="1"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𝟐</m:t>
                              </m:r>
                            </m:e>
                          </m:d>
                        </m:e>
                      </m:d>
                    </m:oMath>
                  </m:oMathPara>
                </a14:m>
                <a:endParaRPr lang="en-US" sz="2000" b="1" dirty="0"/>
              </a:p>
            </p:txBody>
          </p:sp>
        </mc:Choice>
        <mc:Fallback xmlns="">
          <p:sp>
            <p:nvSpPr>
              <p:cNvPr id="45" name="TextBox 44">
                <a:extLst>
                  <a:ext uri="{FF2B5EF4-FFF2-40B4-BE49-F238E27FC236}">
                    <a16:creationId xmlns:a16="http://schemas.microsoft.com/office/drawing/2014/main" id="{0985DF2D-3298-1B23-0426-D020DE8B1263}"/>
                  </a:ext>
                </a:extLst>
              </p:cNvPr>
              <p:cNvSpPr txBox="1">
                <a:spLocks noRot="1" noChangeAspect="1" noMove="1" noResize="1" noEditPoints="1" noAdjustHandles="1" noChangeArrowheads="1" noChangeShapeType="1" noTextEdit="1"/>
              </p:cNvSpPr>
              <p:nvPr/>
            </p:nvSpPr>
            <p:spPr>
              <a:xfrm>
                <a:off x="1257799" y="1631242"/>
                <a:ext cx="9676401" cy="1106521"/>
              </a:xfrm>
              <a:prstGeom prst="rect">
                <a:avLst/>
              </a:prstGeom>
              <a:blipFill>
                <a:blip r:embed="rId4"/>
                <a:stretch>
                  <a:fillRect b="-1124"/>
                </a:stretch>
              </a:blipFill>
              <a:ln>
                <a:solidFill>
                  <a:schemeClr val="tx1"/>
                </a:solidFill>
              </a:ln>
            </p:spPr>
            <p:txBody>
              <a:bodyPr/>
              <a:lstStyle/>
              <a:p>
                <a:r>
                  <a:rPr lang="en-US">
                    <a:noFill/>
                  </a:rPr>
                  <a:t> </a:t>
                </a:r>
              </a:p>
            </p:txBody>
          </p:sp>
        </mc:Fallback>
      </mc:AlternateContent>
      <p:sp>
        <p:nvSpPr>
          <p:cNvPr id="46" name="Rectangle 45">
            <a:extLst>
              <a:ext uri="{FF2B5EF4-FFF2-40B4-BE49-F238E27FC236}">
                <a16:creationId xmlns:a16="http://schemas.microsoft.com/office/drawing/2014/main" id="{562C5277-67AF-0B71-3CB2-157BDB56A7C1}"/>
              </a:ext>
            </a:extLst>
          </p:cNvPr>
          <p:cNvSpPr/>
          <p:nvPr/>
        </p:nvSpPr>
        <p:spPr>
          <a:xfrm>
            <a:off x="1647824" y="2830611"/>
            <a:ext cx="8839201" cy="3307753"/>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0A1964B-0285-9D26-929D-B436799F5E91}"/>
              </a:ext>
            </a:extLst>
          </p:cNvPr>
          <p:cNvSpPr/>
          <p:nvPr/>
        </p:nvSpPr>
        <p:spPr>
          <a:xfrm rot="20844811">
            <a:off x="2016772" y="3123980"/>
            <a:ext cx="1776692"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014CA71-DA7E-C447-1A68-A491DEE2F1A2}"/>
              </a:ext>
            </a:extLst>
          </p:cNvPr>
          <p:cNvSpPr/>
          <p:nvPr/>
        </p:nvSpPr>
        <p:spPr>
          <a:xfrm>
            <a:off x="3673211" y="2941861"/>
            <a:ext cx="1245141"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C7F19E1-374D-F27B-5CAA-21C2B14E6450}"/>
              </a:ext>
            </a:extLst>
          </p:cNvPr>
          <p:cNvSpPr/>
          <p:nvPr/>
        </p:nvSpPr>
        <p:spPr>
          <a:xfrm rot="1482029">
            <a:off x="4682720" y="3161920"/>
            <a:ext cx="1245141"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B0C154D-8A98-270A-C038-7A492E18FC4C}"/>
              </a:ext>
            </a:extLst>
          </p:cNvPr>
          <p:cNvSpPr/>
          <p:nvPr/>
        </p:nvSpPr>
        <p:spPr>
          <a:xfrm rot="410970">
            <a:off x="5725249" y="3455082"/>
            <a:ext cx="1245141"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3654B6B-2FD6-4DAD-B877-7777B4A3F304}"/>
              </a:ext>
            </a:extLst>
          </p:cNvPr>
          <p:cNvSpPr/>
          <p:nvPr/>
        </p:nvSpPr>
        <p:spPr>
          <a:xfrm>
            <a:off x="6888169" y="3526302"/>
            <a:ext cx="1245141"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5A37ACE-F3B3-3EB7-3D40-2F9CA5CDEC29}"/>
              </a:ext>
            </a:extLst>
          </p:cNvPr>
          <p:cNvSpPr/>
          <p:nvPr/>
        </p:nvSpPr>
        <p:spPr>
          <a:xfrm rot="20575188">
            <a:off x="7951606" y="3235463"/>
            <a:ext cx="2117442"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FDA4EE16-B80D-05AE-8C39-74C6522C0CD7}"/>
              </a:ext>
            </a:extLst>
          </p:cNvPr>
          <p:cNvCxnSpPr>
            <a:cxnSpLocks/>
            <a:endCxn id="58" idx="2"/>
          </p:cNvCxnSpPr>
          <p:nvPr/>
        </p:nvCxnSpPr>
        <p:spPr>
          <a:xfrm>
            <a:off x="3762583" y="3381190"/>
            <a:ext cx="984879" cy="17586"/>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A84E99D-6E6A-7196-6A75-ED56E5551134}"/>
              </a:ext>
            </a:extLst>
          </p:cNvPr>
          <p:cNvCxnSpPr>
            <a:cxnSpLocks/>
            <a:stCxn id="58" idx="6"/>
            <a:endCxn id="59" idx="1"/>
          </p:cNvCxnSpPr>
          <p:nvPr/>
        </p:nvCxnSpPr>
        <p:spPr>
          <a:xfrm>
            <a:off x="4926206" y="3398776"/>
            <a:ext cx="827230" cy="341188"/>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2872C28-1A50-393B-5C71-0153DE9D3B1A}"/>
              </a:ext>
            </a:extLst>
          </p:cNvPr>
          <p:cNvCxnSpPr>
            <a:cxnSpLocks/>
            <a:stCxn id="59" idx="6"/>
            <a:endCxn id="50" idx="3"/>
          </p:cNvCxnSpPr>
          <p:nvPr/>
        </p:nvCxnSpPr>
        <p:spPr>
          <a:xfrm>
            <a:off x="5906004" y="3803160"/>
            <a:ext cx="1059943" cy="150587"/>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E5DAD6-916F-6262-A8FF-41D17FBE34F1}"/>
              </a:ext>
            </a:extLst>
          </p:cNvPr>
          <p:cNvCxnSpPr>
            <a:cxnSpLocks/>
            <a:stCxn id="60" idx="6"/>
            <a:endCxn id="61" idx="2"/>
          </p:cNvCxnSpPr>
          <p:nvPr/>
        </p:nvCxnSpPr>
        <p:spPr>
          <a:xfrm>
            <a:off x="7066913" y="3968869"/>
            <a:ext cx="882516" cy="13035"/>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850AD2D-53C1-0B36-30E8-00E6FFCF11B8}"/>
              </a:ext>
            </a:extLst>
          </p:cNvPr>
          <p:cNvCxnSpPr>
            <a:cxnSpLocks/>
            <a:stCxn id="61" idx="6"/>
            <a:endCxn id="62" idx="2"/>
          </p:cNvCxnSpPr>
          <p:nvPr/>
        </p:nvCxnSpPr>
        <p:spPr>
          <a:xfrm flipV="1">
            <a:off x="8128173" y="3704419"/>
            <a:ext cx="851268" cy="277485"/>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AB247348-6312-13AD-8053-0B997E60924E}"/>
              </a:ext>
            </a:extLst>
          </p:cNvPr>
          <p:cNvSpPr/>
          <p:nvPr/>
        </p:nvSpPr>
        <p:spPr>
          <a:xfrm>
            <a:off x="4747462" y="3309404"/>
            <a:ext cx="178744" cy="1787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865B38A-99BD-1929-3B35-9F37A8D66815}"/>
              </a:ext>
            </a:extLst>
          </p:cNvPr>
          <p:cNvSpPr/>
          <p:nvPr/>
        </p:nvSpPr>
        <p:spPr>
          <a:xfrm>
            <a:off x="5727260" y="3713788"/>
            <a:ext cx="178744" cy="1787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1BB8AB0-E488-FEF2-B0AE-2CA076F21A37}"/>
              </a:ext>
            </a:extLst>
          </p:cNvPr>
          <p:cNvSpPr/>
          <p:nvPr/>
        </p:nvSpPr>
        <p:spPr>
          <a:xfrm>
            <a:off x="6888169" y="3879497"/>
            <a:ext cx="178744" cy="1787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0725188-635B-08EC-9ABB-B88B24E7C32A}"/>
              </a:ext>
            </a:extLst>
          </p:cNvPr>
          <p:cNvSpPr/>
          <p:nvPr/>
        </p:nvSpPr>
        <p:spPr>
          <a:xfrm>
            <a:off x="7949429" y="3892532"/>
            <a:ext cx="178744" cy="1787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E654FAB-AECD-2651-B776-64F0CFDC01FA}"/>
              </a:ext>
            </a:extLst>
          </p:cNvPr>
          <p:cNvSpPr/>
          <p:nvPr/>
        </p:nvSpPr>
        <p:spPr>
          <a:xfrm>
            <a:off x="8979441" y="3615047"/>
            <a:ext cx="178744" cy="1787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6A81B081-1120-E881-F690-02B2E9E32B4C}"/>
              </a:ext>
            </a:extLst>
          </p:cNvPr>
          <p:cNvCxnSpPr>
            <a:cxnSpLocks/>
            <a:stCxn id="62" idx="7"/>
            <a:endCxn id="52" idx="3"/>
          </p:cNvCxnSpPr>
          <p:nvPr/>
        </p:nvCxnSpPr>
        <p:spPr>
          <a:xfrm flipV="1">
            <a:off x="9132009" y="3348922"/>
            <a:ext cx="890344" cy="292301"/>
          </a:xfrm>
          <a:prstGeom prst="line">
            <a:avLst/>
          </a:prstGeom>
          <a:ln w="28575">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3A33B5A1-351D-233E-956C-1DEAFAF71D7A}"/>
              </a:ext>
            </a:extLst>
          </p:cNvPr>
          <p:cNvSpPr/>
          <p:nvPr/>
        </p:nvSpPr>
        <p:spPr>
          <a:xfrm>
            <a:off x="3673211" y="3120716"/>
            <a:ext cx="1176868" cy="520948"/>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D4476D06-F37F-77CE-550E-979F2BD0D179}"/>
              </a:ext>
            </a:extLst>
          </p:cNvPr>
          <p:cNvPicPr>
            <a:picLocks noChangeAspect="1"/>
          </p:cNvPicPr>
          <p:nvPr/>
        </p:nvPicPr>
        <p:blipFill>
          <a:blip r:embed="rId5"/>
          <a:stretch>
            <a:fillRect/>
          </a:stretch>
        </p:blipFill>
        <p:spPr>
          <a:xfrm>
            <a:off x="3682244" y="3174390"/>
            <a:ext cx="789959" cy="394980"/>
          </a:xfrm>
          <a:prstGeom prst="rect">
            <a:avLst/>
          </a:prstGeom>
        </p:spPr>
      </p:pic>
      <p:sp>
        <p:nvSpPr>
          <p:cNvPr id="66" name="Rectangle 65">
            <a:extLst>
              <a:ext uri="{FF2B5EF4-FFF2-40B4-BE49-F238E27FC236}">
                <a16:creationId xmlns:a16="http://schemas.microsoft.com/office/drawing/2014/main" id="{DBE1F374-2CD3-CFE3-CF94-781BD5BE43BC}"/>
              </a:ext>
            </a:extLst>
          </p:cNvPr>
          <p:cNvSpPr/>
          <p:nvPr/>
        </p:nvSpPr>
        <p:spPr>
          <a:xfrm rot="1296298">
            <a:off x="4698178" y="3322379"/>
            <a:ext cx="1175283" cy="520948"/>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04A94B6-B746-5B76-0279-06CAEAA134F5}"/>
              </a:ext>
            </a:extLst>
          </p:cNvPr>
          <p:cNvSpPr/>
          <p:nvPr/>
        </p:nvSpPr>
        <p:spPr>
          <a:xfrm rot="594050">
            <a:off x="5765353" y="3628880"/>
            <a:ext cx="1175283" cy="520948"/>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F034FF9-D35B-C605-397C-B554E5900C0F}"/>
              </a:ext>
            </a:extLst>
          </p:cNvPr>
          <p:cNvSpPr/>
          <p:nvPr/>
        </p:nvSpPr>
        <p:spPr>
          <a:xfrm>
            <a:off x="6885801" y="3733392"/>
            <a:ext cx="845597" cy="520948"/>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1D79BB7-E27F-67F7-A0A3-2F6D1B69BCBF}"/>
                  </a:ext>
                </a:extLst>
              </p:cNvPr>
              <p:cNvSpPr txBox="1"/>
              <p:nvPr/>
            </p:nvSpPr>
            <p:spPr>
              <a:xfrm>
                <a:off x="3318427" y="3762963"/>
                <a:ext cx="1553023"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𝒀</m:t>
                      </m:r>
                      <m:r>
                        <a:rPr lang="en-US" b="1" i="1" smtClean="0">
                          <a:solidFill>
                            <a:schemeClr val="tx1"/>
                          </a:solidFill>
                          <a:latin typeface="Cambria Math" panose="02040503050406030204" pitchFamily="18" charset="0"/>
                        </a:rPr>
                        <m:t>=</m:t>
                      </m:r>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𝒀</m:t>
                          </m:r>
                        </m:e>
                        <m:sub>
                          <m:r>
                            <a:rPr lang="en-US" sz="1800" b="1" i="1" smtClean="0">
                              <a:solidFill>
                                <a:schemeClr val="tx1"/>
                              </a:solidFill>
                              <a:latin typeface="Cambria Math" panose="02040503050406030204" pitchFamily="18" charset="0"/>
                            </a:rPr>
                            <m:t>𝒕𝒂𝒊𝒍</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𝒄</m:t>
                          </m:r>
                        </m:sub>
                      </m:sSub>
                    </m:oMath>
                  </m:oMathPara>
                </a14:m>
                <a:endParaRPr lang="en-US" dirty="0">
                  <a:solidFill>
                    <a:schemeClr val="tx1"/>
                  </a:solidFill>
                </a:endParaRPr>
              </a:p>
            </p:txBody>
          </p:sp>
        </mc:Choice>
        <mc:Fallback xmlns="">
          <p:sp>
            <p:nvSpPr>
              <p:cNvPr id="69" name="TextBox 68">
                <a:extLst>
                  <a:ext uri="{FF2B5EF4-FFF2-40B4-BE49-F238E27FC236}">
                    <a16:creationId xmlns:a16="http://schemas.microsoft.com/office/drawing/2014/main" id="{81D79BB7-E27F-67F7-A0A3-2F6D1B69BCBF}"/>
                  </a:ext>
                </a:extLst>
              </p:cNvPr>
              <p:cNvSpPr txBox="1">
                <a:spLocks noRot="1" noChangeAspect="1" noMove="1" noResize="1" noEditPoints="1" noAdjustHandles="1" noChangeArrowheads="1" noChangeShapeType="1" noTextEdit="1"/>
              </p:cNvSpPr>
              <p:nvPr/>
            </p:nvSpPr>
            <p:spPr>
              <a:xfrm>
                <a:off x="3318427" y="3762963"/>
                <a:ext cx="1553023" cy="381515"/>
              </a:xfrm>
              <a:prstGeom prst="rect">
                <a:avLst/>
              </a:prstGeom>
              <a:blipFill>
                <a:blip r:embed="rId6"/>
                <a:stretch>
                  <a:fillRect/>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5CF9CA61-EADE-8DD9-3341-04EBEDE07537}"/>
              </a:ext>
            </a:extLst>
          </p:cNvPr>
          <p:cNvCxnSpPr>
            <a:cxnSpLocks/>
          </p:cNvCxnSpPr>
          <p:nvPr/>
        </p:nvCxnSpPr>
        <p:spPr>
          <a:xfrm>
            <a:off x="3659966" y="2949281"/>
            <a:ext cx="0" cy="848831"/>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89063AD-BFBE-B983-EF06-175BE8D1CA78}"/>
                  </a:ext>
                </a:extLst>
              </p:cNvPr>
              <p:cNvSpPr txBox="1"/>
              <p:nvPr/>
            </p:nvSpPr>
            <p:spPr>
              <a:xfrm>
                <a:off x="6017990" y="3088859"/>
                <a:ext cx="2560242"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𝒀</m:t>
                      </m:r>
                      <m:r>
                        <a:rPr lang="en-US" b="1" i="1" smtClean="0">
                          <a:solidFill>
                            <a:schemeClr val="tx1"/>
                          </a:solidFill>
                          <a:latin typeface="Cambria Math" panose="02040503050406030204" pitchFamily="18" charset="0"/>
                        </a:rPr>
                        <m:t>=</m:t>
                      </m:r>
                      <m:sSub>
                        <m:sSubPr>
                          <m:ctrlPr>
                            <a:rPr lang="en-US" b="1" i="1">
                              <a:solidFill>
                                <a:schemeClr val="tx1"/>
                              </a:solidFill>
                              <a:latin typeface="Cambria Math" panose="02040503050406030204" pitchFamily="18" charset="0"/>
                            </a:rPr>
                          </m:ctrlPr>
                        </m:sSubPr>
                        <m:e>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𝒀</m:t>
                              </m:r>
                            </m:e>
                            <m:sub>
                              <m:r>
                                <a:rPr lang="en-US" b="1" i="1">
                                  <a:solidFill>
                                    <a:schemeClr val="tx1"/>
                                  </a:solidFill>
                                  <a:latin typeface="Cambria Math" panose="02040503050406030204" pitchFamily="18" charset="0"/>
                                </a:rPr>
                                <m:t>𝒉𝒆𝒂𝒅</m:t>
                              </m:r>
                              <m:r>
                                <a:rPr lang="en-US" b="1" i="1">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𝒄</m:t>
                              </m:r>
                            </m:sub>
                          </m:sSub>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𝒓𝒆𝒔</m:t>
                          </m:r>
                          <m:r>
                            <a:rPr lang="en-US" b="1" i="1">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𝒄</m:t>
                          </m:r>
                        </m:sub>
                      </m:sSub>
                    </m:oMath>
                  </m:oMathPara>
                </a14:m>
                <a:endParaRPr lang="en-US" dirty="0">
                  <a:solidFill>
                    <a:schemeClr val="tx1"/>
                  </a:solidFill>
                </a:endParaRPr>
              </a:p>
            </p:txBody>
          </p:sp>
        </mc:Choice>
        <mc:Fallback xmlns="">
          <p:sp>
            <p:nvSpPr>
              <p:cNvPr id="71" name="TextBox 70">
                <a:extLst>
                  <a:ext uri="{FF2B5EF4-FFF2-40B4-BE49-F238E27FC236}">
                    <a16:creationId xmlns:a16="http://schemas.microsoft.com/office/drawing/2014/main" id="{189063AD-BFBE-B983-EF06-175BE8D1CA78}"/>
                  </a:ext>
                </a:extLst>
              </p:cNvPr>
              <p:cNvSpPr txBox="1">
                <a:spLocks noRot="1" noChangeAspect="1" noMove="1" noResize="1" noEditPoints="1" noAdjustHandles="1" noChangeArrowheads="1" noChangeShapeType="1" noTextEdit="1"/>
              </p:cNvSpPr>
              <p:nvPr/>
            </p:nvSpPr>
            <p:spPr>
              <a:xfrm>
                <a:off x="6017990" y="3088859"/>
                <a:ext cx="2560242" cy="395621"/>
              </a:xfrm>
              <a:prstGeom prst="rect">
                <a:avLst/>
              </a:prstGeom>
              <a:blipFill>
                <a:blip r:embed="rId7"/>
                <a:stretch>
                  <a:fillRect/>
                </a:stretch>
              </a:blipFill>
            </p:spPr>
            <p:txBody>
              <a:bodyPr/>
              <a:lstStyle/>
              <a:p>
                <a:r>
                  <a:rPr lang="en-US">
                    <a:noFill/>
                  </a:rPr>
                  <a:t> </a:t>
                </a:r>
              </a:p>
            </p:txBody>
          </p:sp>
        </mc:Fallback>
      </mc:AlternateContent>
      <p:cxnSp>
        <p:nvCxnSpPr>
          <p:cNvPr id="72" name="Straight Connector 71">
            <a:extLst>
              <a:ext uri="{FF2B5EF4-FFF2-40B4-BE49-F238E27FC236}">
                <a16:creationId xmlns:a16="http://schemas.microsoft.com/office/drawing/2014/main" id="{9F7313A4-D666-0E83-3AC0-86275782859E}"/>
              </a:ext>
            </a:extLst>
          </p:cNvPr>
          <p:cNvCxnSpPr>
            <a:cxnSpLocks/>
          </p:cNvCxnSpPr>
          <p:nvPr/>
        </p:nvCxnSpPr>
        <p:spPr>
          <a:xfrm flipH="1">
            <a:off x="7725737" y="3535869"/>
            <a:ext cx="5661" cy="832919"/>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127D26F-A205-615F-B9D2-19032DDD711B}"/>
                  </a:ext>
                </a:extLst>
              </p:cNvPr>
              <p:cNvSpPr txBox="1"/>
              <p:nvPr/>
            </p:nvSpPr>
            <p:spPr>
              <a:xfrm>
                <a:off x="3621327" y="3185281"/>
                <a:ext cx="7852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rPr>
                        <m:t>𝒄</m:t>
                      </m:r>
                    </m:oMath>
                  </m:oMathPara>
                </a14:m>
                <a:endParaRPr lang="en-US" dirty="0"/>
              </a:p>
            </p:txBody>
          </p:sp>
        </mc:Choice>
        <mc:Fallback xmlns="">
          <p:sp>
            <p:nvSpPr>
              <p:cNvPr id="73" name="TextBox 72">
                <a:extLst>
                  <a:ext uri="{FF2B5EF4-FFF2-40B4-BE49-F238E27FC236}">
                    <a16:creationId xmlns:a16="http://schemas.microsoft.com/office/drawing/2014/main" id="{4127D26F-A205-615F-B9D2-19032DDD711B}"/>
                  </a:ext>
                </a:extLst>
              </p:cNvPr>
              <p:cNvSpPr txBox="1">
                <a:spLocks noRot="1" noChangeAspect="1" noMove="1" noResize="1" noEditPoints="1" noAdjustHandles="1" noChangeArrowheads="1" noChangeShapeType="1" noTextEdit="1"/>
              </p:cNvSpPr>
              <p:nvPr/>
            </p:nvSpPr>
            <p:spPr>
              <a:xfrm>
                <a:off x="3621327" y="3185281"/>
                <a:ext cx="78529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9799AD9-EF5E-FDCA-A10D-E161C884420A}"/>
                  </a:ext>
                </a:extLst>
              </p:cNvPr>
              <p:cNvSpPr txBox="1"/>
              <p:nvPr/>
            </p:nvSpPr>
            <p:spPr>
              <a:xfrm rot="20623952">
                <a:off x="8977503" y="3012740"/>
                <a:ext cx="127670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𝒕</m:t>
                          </m:r>
                        </m:e>
                        <m:sub>
                          <m:r>
                            <a:rPr lang="en-US" sz="2000" b="1" i="1" smtClean="0">
                              <a:solidFill>
                                <a:schemeClr val="bg1"/>
                              </a:solidFill>
                              <a:latin typeface="Cambria Math" panose="02040503050406030204" pitchFamily="18" charset="0"/>
                            </a:rPr>
                            <m:t>𝒄</m:t>
                          </m:r>
                        </m:sub>
                      </m:sSub>
                      <m:d>
                        <m:dPr>
                          <m:ctrlPr>
                            <a:rPr lang="en-US" sz="2000" b="1" i="1">
                              <a:solidFill>
                                <a:schemeClr val="bg1"/>
                              </a:solidFill>
                              <a:latin typeface="Cambria Math" panose="02040503050406030204" pitchFamily="18" charset="0"/>
                            </a:rPr>
                          </m:ctrlPr>
                        </m:dPr>
                        <m:e>
                          <m:r>
                            <a:rPr lang="en-US" sz="2000" b="1" i="1">
                              <a:solidFill>
                                <a:schemeClr val="bg1"/>
                              </a:solidFill>
                              <a:latin typeface="Cambria Math" panose="02040503050406030204" pitchFamily="18" charset="0"/>
                            </a:rPr>
                            <m:t>𝒀</m:t>
                          </m:r>
                        </m:e>
                      </m:d>
                    </m:oMath>
                  </m:oMathPara>
                </a14:m>
                <a:endParaRPr lang="en-US" sz="2000" dirty="0">
                  <a:solidFill>
                    <a:schemeClr val="bg1"/>
                  </a:solidFill>
                </a:endParaRPr>
              </a:p>
            </p:txBody>
          </p:sp>
        </mc:Choice>
        <mc:Fallback xmlns="">
          <p:sp>
            <p:nvSpPr>
              <p:cNvPr id="74" name="TextBox 73">
                <a:extLst>
                  <a:ext uri="{FF2B5EF4-FFF2-40B4-BE49-F238E27FC236}">
                    <a16:creationId xmlns:a16="http://schemas.microsoft.com/office/drawing/2014/main" id="{A9799AD9-EF5E-FDCA-A10D-E161C884420A}"/>
                  </a:ext>
                </a:extLst>
              </p:cNvPr>
              <p:cNvSpPr txBox="1">
                <a:spLocks noRot="1" noChangeAspect="1" noMove="1" noResize="1" noEditPoints="1" noAdjustHandles="1" noChangeArrowheads="1" noChangeShapeType="1" noTextEdit="1"/>
              </p:cNvSpPr>
              <p:nvPr/>
            </p:nvSpPr>
            <p:spPr>
              <a:xfrm rot="20623952">
                <a:off x="8977503" y="3012740"/>
                <a:ext cx="1276702" cy="400110"/>
              </a:xfrm>
              <a:prstGeom prst="rect">
                <a:avLst/>
              </a:prstGeom>
              <a:blipFill>
                <a:blip r:embed="rId9"/>
                <a:stretch>
                  <a:fillRect/>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675F61B5-8FF9-17FB-F5F8-175462AC8C69}"/>
              </a:ext>
            </a:extLst>
          </p:cNvPr>
          <p:cNvSpPr/>
          <p:nvPr/>
        </p:nvSpPr>
        <p:spPr>
          <a:xfrm rot="20844811">
            <a:off x="2016773" y="4791103"/>
            <a:ext cx="1776692"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E39FEF9-11F3-ECAB-195A-C06304F3492D}"/>
              </a:ext>
            </a:extLst>
          </p:cNvPr>
          <p:cNvSpPr/>
          <p:nvPr/>
        </p:nvSpPr>
        <p:spPr>
          <a:xfrm>
            <a:off x="3673212" y="4608984"/>
            <a:ext cx="1245141"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36AC685-6FB9-EEF0-D950-D64C9F0ED247}"/>
              </a:ext>
            </a:extLst>
          </p:cNvPr>
          <p:cNvSpPr/>
          <p:nvPr/>
        </p:nvSpPr>
        <p:spPr>
          <a:xfrm rot="1482029">
            <a:off x="4682721" y="4829043"/>
            <a:ext cx="1245141"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386FA93-EFB2-EB40-2037-AA7DB9D84F7B}"/>
              </a:ext>
            </a:extLst>
          </p:cNvPr>
          <p:cNvSpPr/>
          <p:nvPr/>
        </p:nvSpPr>
        <p:spPr>
          <a:xfrm rot="410970">
            <a:off x="5725250" y="5122205"/>
            <a:ext cx="1245141"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4592C97-1B8A-3C01-9EE4-FFD8BF1B3AEA}"/>
              </a:ext>
            </a:extLst>
          </p:cNvPr>
          <p:cNvSpPr/>
          <p:nvPr/>
        </p:nvSpPr>
        <p:spPr>
          <a:xfrm>
            <a:off x="6888170" y="5193425"/>
            <a:ext cx="1245141"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5248FDE-4E7E-CE5C-517D-9D7C0B61DB65}"/>
              </a:ext>
            </a:extLst>
          </p:cNvPr>
          <p:cNvSpPr/>
          <p:nvPr/>
        </p:nvSpPr>
        <p:spPr>
          <a:xfrm rot="20575188">
            <a:off x="7951607" y="4902586"/>
            <a:ext cx="2117442" cy="8488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A0D96A07-64B2-6659-EAED-76063343753C}"/>
              </a:ext>
            </a:extLst>
          </p:cNvPr>
          <p:cNvCxnSpPr>
            <a:cxnSpLocks/>
            <a:endCxn id="86" idx="2"/>
          </p:cNvCxnSpPr>
          <p:nvPr/>
        </p:nvCxnSpPr>
        <p:spPr>
          <a:xfrm>
            <a:off x="3762584" y="5048313"/>
            <a:ext cx="984879" cy="17586"/>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3F700D1-966C-4E42-2E20-BB3882579E7C}"/>
              </a:ext>
            </a:extLst>
          </p:cNvPr>
          <p:cNvCxnSpPr>
            <a:cxnSpLocks/>
            <a:stCxn id="86" idx="6"/>
            <a:endCxn id="87" idx="1"/>
          </p:cNvCxnSpPr>
          <p:nvPr/>
        </p:nvCxnSpPr>
        <p:spPr>
          <a:xfrm>
            <a:off x="4926207" y="5065899"/>
            <a:ext cx="827230" cy="341188"/>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6B4035A-2B14-77ED-569D-D6EAF5779C61}"/>
              </a:ext>
            </a:extLst>
          </p:cNvPr>
          <p:cNvCxnSpPr>
            <a:cxnSpLocks/>
            <a:stCxn id="87" idx="6"/>
            <a:endCxn id="78" idx="3"/>
          </p:cNvCxnSpPr>
          <p:nvPr/>
        </p:nvCxnSpPr>
        <p:spPr>
          <a:xfrm>
            <a:off x="5906005" y="5470283"/>
            <a:ext cx="1059943" cy="150587"/>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2DA258F-E310-7B35-96F3-30F9F362CC69}"/>
              </a:ext>
            </a:extLst>
          </p:cNvPr>
          <p:cNvCxnSpPr>
            <a:cxnSpLocks/>
            <a:stCxn id="88" idx="6"/>
            <a:endCxn id="89" idx="2"/>
          </p:cNvCxnSpPr>
          <p:nvPr/>
        </p:nvCxnSpPr>
        <p:spPr>
          <a:xfrm>
            <a:off x="7066914" y="5635992"/>
            <a:ext cx="882516" cy="13035"/>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6CB5503-4887-D3C4-001E-2116DF889D16}"/>
              </a:ext>
            </a:extLst>
          </p:cNvPr>
          <p:cNvCxnSpPr>
            <a:cxnSpLocks/>
            <a:stCxn id="89" idx="6"/>
            <a:endCxn id="90" idx="2"/>
          </p:cNvCxnSpPr>
          <p:nvPr/>
        </p:nvCxnSpPr>
        <p:spPr>
          <a:xfrm flipV="1">
            <a:off x="8128174" y="5371542"/>
            <a:ext cx="851268" cy="277485"/>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2873ABE8-9FC3-379C-8C0C-F802177B7056}"/>
              </a:ext>
            </a:extLst>
          </p:cNvPr>
          <p:cNvSpPr/>
          <p:nvPr/>
        </p:nvSpPr>
        <p:spPr>
          <a:xfrm>
            <a:off x="4747463" y="4976527"/>
            <a:ext cx="178744" cy="1787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BE30A28-51C0-A205-F008-E1D06E7CCB16}"/>
              </a:ext>
            </a:extLst>
          </p:cNvPr>
          <p:cNvSpPr/>
          <p:nvPr/>
        </p:nvSpPr>
        <p:spPr>
          <a:xfrm>
            <a:off x="5727261" y="5380911"/>
            <a:ext cx="178744" cy="1787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D967D3C-4FC7-36D6-F96B-B7B8A1DF5D44}"/>
              </a:ext>
            </a:extLst>
          </p:cNvPr>
          <p:cNvSpPr/>
          <p:nvPr/>
        </p:nvSpPr>
        <p:spPr>
          <a:xfrm>
            <a:off x="6888170" y="5546620"/>
            <a:ext cx="178744" cy="1787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FEB88DC-42CB-F740-0775-9DE1A7550F5B}"/>
              </a:ext>
            </a:extLst>
          </p:cNvPr>
          <p:cNvSpPr/>
          <p:nvPr/>
        </p:nvSpPr>
        <p:spPr>
          <a:xfrm>
            <a:off x="7949430" y="5559655"/>
            <a:ext cx="178744" cy="1787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E4055CB-4A4F-DC82-34D3-AC5B48A54145}"/>
              </a:ext>
            </a:extLst>
          </p:cNvPr>
          <p:cNvSpPr/>
          <p:nvPr/>
        </p:nvSpPr>
        <p:spPr>
          <a:xfrm>
            <a:off x="8979442" y="5282170"/>
            <a:ext cx="178744" cy="1787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7633AB11-F4C5-B0EB-DE0E-C1FF37B0BCAA}"/>
              </a:ext>
            </a:extLst>
          </p:cNvPr>
          <p:cNvCxnSpPr>
            <a:cxnSpLocks/>
            <a:stCxn id="90" idx="7"/>
            <a:endCxn id="80" idx="3"/>
          </p:cNvCxnSpPr>
          <p:nvPr/>
        </p:nvCxnSpPr>
        <p:spPr>
          <a:xfrm flipV="1">
            <a:off x="9132010" y="5016045"/>
            <a:ext cx="890344" cy="292301"/>
          </a:xfrm>
          <a:prstGeom prst="line">
            <a:avLst/>
          </a:prstGeom>
          <a:ln w="28575">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1337A69-E8C4-55A4-D55F-04130C55D153}"/>
              </a:ext>
            </a:extLst>
          </p:cNvPr>
          <p:cNvSpPr/>
          <p:nvPr/>
        </p:nvSpPr>
        <p:spPr>
          <a:xfrm>
            <a:off x="3673212" y="4787839"/>
            <a:ext cx="1176868" cy="520948"/>
          </a:xfrm>
          <a:prstGeom prst="rect">
            <a:avLst/>
          </a:prstGeom>
          <a:solidFill>
            <a:srgbClr val="0432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C035659F-2142-38DD-EB3C-FD7174C0F88D}"/>
              </a:ext>
            </a:extLst>
          </p:cNvPr>
          <p:cNvPicPr>
            <a:picLocks noChangeAspect="1"/>
          </p:cNvPicPr>
          <p:nvPr/>
        </p:nvPicPr>
        <p:blipFill>
          <a:blip r:embed="rId5"/>
          <a:stretch>
            <a:fillRect/>
          </a:stretch>
        </p:blipFill>
        <p:spPr>
          <a:xfrm>
            <a:off x="3682245" y="4841513"/>
            <a:ext cx="789959" cy="394980"/>
          </a:xfrm>
          <a:prstGeom prst="rect">
            <a:avLst/>
          </a:prstGeom>
        </p:spPr>
      </p:pic>
      <p:sp>
        <p:nvSpPr>
          <p:cNvPr id="94" name="Rectangle 93">
            <a:extLst>
              <a:ext uri="{FF2B5EF4-FFF2-40B4-BE49-F238E27FC236}">
                <a16:creationId xmlns:a16="http://schemas.microsoft.com/office/drawing/2014/main" id="{DF9B2CAC-9AE2-A98B-7EB7-8B71E5F0B2D8}"/>
              </a:ext>
            </a:extLst>
          </p:cNvPr>
          <p:cNvSpPr/>
          <p:nvPr/>
        </p:nvSpPr>
        <p:spPr>
          <a:xfrm rot="1296298">
            <a:off x="4698179" y="4989502"/>
            <a:ext cx="1175283" cy="520948"/>
          </a:xfrm>
          <a:prstGeom prst="rect">
            <a:avLst/>
          </a:prstGeom>
          <a:solidFill>
            <a:srgbClr val="0432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058A10F-DF45-8125-721F-D732810C53A7}"/>
              </a:ext>
            </a:extLst>
          </p:cNvPr>
          <p:cNvSpPr/>
          <p:nvPr/>
        </p:nvSpPr>
        <p:spPr>
          <a:xfrm rot="594050">
            <a:off x="5770777" y="5233408"/>
            <a:ext cx="447188" cy="520948"/>
          </a:xfrm>
          <a:prstGeom prst="rect">
            <a:avLst/>
          </a:prstGeom>
          <a:solidFill>
            <a:srgbClr val="0432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EA0A62F-7DD1-F0A9-53FD-4BA1DBC2941F}"/>
                  </a:ext>
                </a:extLst>
              </p:cNvPr>
              <p:cNvSpPr txBox="1"/>
              <p:nvPr/>
            </p:nvSpPr>
            <p:spPr>
              <a:xfrm>
                <a:off x="3318428" y="5430086"/>
                <a:ext cx="1553023"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𝒀</m:t>
                      </m:r>
                      <m:r>
                        <a:rPr lang="en-US" b="1" i="1" smtClean="0">
                          <a:solidFill>
                            <a:schemeClr val="tx1"/>
                          </a:solidFill>
                          <a:latin typeface="Cambria Math" panose="02040503050406030204" pitchFamily="18" charset="0"/>
                        </a:rPr>
                        <m:t>=</m:t>
                      </m:r>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𝒀</m:t>
                          </m:r>
                        </m:e>
                        <m:sub>
                          <m:r>
                            <a:rPr lang="en-US" sz="1800" b="1" i="1" smtClean="0">
                              <a:solidFill>
                                <a:schemeClr val="tx1"/>
                              </a:solidFill>
                              <a:latin typeface="Cambria Math" panose="02040503050406030204" pitchFamily="18" charset="0"/>
                            </a:rPr>
                            <m:t>𝒕𝒂𝒊𝒍</m:t>
                          </m:r>
                          <m:r>
                            <a:rPr lang="en-US" sz="1800" b="1" i="1" smtClean="0">
                              <a:solidFill>
                                <a:schemeClr val="tx1"/>
                              </a:solidFill>
                              <a:latin typeface="Cambria Math" panose="02040503050406030204" pitchFamily="18" charset="0"/>
                            </a:rPr>
                            <m:t>,</m:t>
                          </m:r>
                          <m:r>
                            <a:rPr lang="en-US" sz="1800" b="1" i="1" smtClean="0">
                              <a:solidFill>
                                <a:schemeClr val="tx1"/>
                              </a:solidFill>
                              <a:latin typeface="Cambria Math" panose="02040503050406030204" pitchFamily="18" charset="0"/>
                            </a:rPr>
                            <m:t>𝒄</m:t>
                          </m:r>
                        </m:sub>
                      </m:sSub>
                    </m:oMath>
                  </m:oMathPara>
                </a14:m>
                <a:endParaRPr lang="en-US" dirty="0">
                  <a:solidFill>
                    <a:schemeClr val="tx1"/>
                  </a:solidFill>
                </a:endParaRPr>
              </a:p>
            </p:txBody>
          </p:sp>
        </mc:Choice>
        <mc:Fallback xmlns="">
          <p:sp>
            <p:nvSpPr>
              <p:cNvPr id="96" name="TextBox 95">
                <a:extLst>
                  <a:ext uri="{FF2B5EF4-FFF2-40B4-BE49-F238E27FC236}">
                    <a16:creationId xmlns:a16="http://schemas.microsoft.com/office/drawing/2014/main" id="{6EA0A62F-7DD1-F0A9-53FD-4BA1DBC2941F}"/>
                  </a:ext>
                </a:extLst>
              </p:cNvPr>
              <p:cNvSpPr txBox="1">
                <a:spLocks noRot="1" noChangeAspect="1" noMove="1" noResize="1" noEditPoints="1" noAdjustHandles="1" noChangeArrowheads="1" noChangeShapeType="1" noTextEdit="1"/>
              </p:cNvSpPr>
              <p:nvPr/>
            </p:nvSpPr>
            <p:spPr>
              <a:xfrm>
                <a:off x="3318428" y="5430086"/>
                <a:ext cx="1553023" cy="381515"/>
              </a:xfrm>
              <a:prstGeom prst="rect">
                <a:avLst/>
              </a:prstGeom>
              <a:blipFill>
                <a:blip r:embed="rId10"/>
                <a:stretch>
                  <a:fillRect/>
                </a:stretch>
              </a:blipFill>
            </p:spPr>
            <p:txBody>
              <a:bodyPr/>
              <a:lstStyle/>
              <a:p>
                <a:r>
                  <a:rPr lang="en-US">
                    <a:noFill/>
                  </a:rPr>
                  <a:t> </a:t>
                </a:r>
              </a:p>
            </p:txBody>
          </p:sp>
        </mc:Fallback>
      </mc:AlternateContent>
      <p:cxnSp>
        <p:nvCxnSpPr>
          <p:cNvPr id="97" name="Straight Connector 96">
            <a:extLst>
              <a:ext uri="{FF2B5EF4-FFF2-40B4-BE49-F238E27FC236}">
                <a16:creationId xmlns:a16="http://schemas.microsoft.com/office/drawing/2014/main" id="{3434E0AB-4320-940B-B232-008C7457CFFF}"/>
              </a:ext>
            </a:extLst>
          </p:cNvPr>
          <p:cNvCxnSpPr>
            <a:cxnSpLocks/>
          </p:cNvCxnSpPr>
          <p:nvPr/>
        </p:nvCxnSpPr>
        <p:spPr>
          <a:xfrm>
            <a:off x="3659967" y="4616404"/>
            <a:ext cx="0" cy="848831"/>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05105D7-1DCA-59B1-F8B7-8400C0FD70EC}"/>
                  </a:ext>
                </a:extLst>
              </p:cNvPr>
              <p:cNvSpPr txBox="1"/>
              <p:nvPr/>
            </p:nvSpPr>
            <p:spPr>
              <a:xfrm>
                <a:off x="6040730" y="4795972"/>
                <a:ext cx="2560242"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𝒀</m:t>
                      </m:r>
                      <m:r>
                        <a:rPr lang="en-US" b="1" i="1" smtClean="0">
                          <a:solidFill>
                            <a:schemeClr val="tx1"/>
                          </a:solidFill>
                          <a:latin typeface="Cambria Math" panose="02040503050406030204" pitchFamily="18" charset="0"/>
                        </a:rPr>
                        <m:t>=</m:t>
                      </m:r>
                      <m:sSub>
                        <m:sSubPr>
                          <m:ctrlPr>
                            <a:rPr lang="en-US" b="1" i="1">
                              <a:solidFill>
                                <a:schemeClr val="tx1"/>
                              </a:solidFill>
                              <a:latin typeface="Cambria Math" panose="02040503050406030204" pitchFamily="18" charset="0"/>
                            </a:rPr>
                          </m:ctrlPr>
                        </m:sSubPr>
                        <m:e>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𝒀</m:t>
                              </m:r>
                            </m:e>
                            <m:sub>
                              <m:r>
                                <a:rPr lang="en-US" b="1" i="1">
                                  <a:solidFill>
                                    <a:schemeClr val="tx1"/>
                                  </a:solidFill>
                                  <a:latin typeface="Cambria Math" panose="02040503050406030204" pitchFamily="18" charset="0"/>
                                </a:rPr>
                                <m:t>𝒉𝒆𝒂𝒅</m:t>
                              </m:r>
                              <m:r>
                                <a:rPr lang="en-US" b="1" i="1">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𝒄</m:t>
                              </m:r>
                            </m:sub>
                          </m:sSub>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𝒅</m:t>
                          </m:r>
                        </m:e>
                        <m:sub>
                          <m:r>
                            <a:rPr lang="en-US" b="1" i="1" smtClean="0">
                              <a:solidFill>
                                <a:schemeClr val="tx1"/>
                              </a:solidFill>
                              <a:latin typeface="Cambria Math" panose="02040503050406030204" pitchFamily="18" charset="0"/>
                            </a:rPr>
                            <m:t>𝒄𝒓𝒂𝒔𝒉</m:t>
                          </m:r>
                          <m:r>
                            <a:rPr lang="en-US" b="1" i="1">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𝒄</m:t>
                          </m:r>
                        </m:sub>
                      </m:sSub>
                    </m:oMath>
                  </m:oMathPara>
                </a14:m>
                <a:endParaRPr lang="en-US" dirty="0">
                  <a:solidFill>
                    <a:schemeClr val="tx1"/>
                  </a:solidFill>
                </a:endParaRPr>
              </a:p>
            </p:txBody>
          </p:sp>
        </mc:Choice>
        <mc:Fallback xmlns="">
          <p:sp>
            <p:nvSpPr>
              <p:cNvPr id="98" name="TextBox 97">
                <a:extLst>
                  <a:ext uri="{FF2B5EF4-FFF2-40B4-BE49-F238E27FC236}">
                    <a16:creationId xmlns:a16="http://schemas.microsoft.com/office/drawing/2014/main" id="{C05105D7-1DCA-59B1-F8B7-8400C0FD70EC}"/>
                  </a:ext>
                </a:extLst>
              </p:cNvPr>
              <p:cNvSpPr txBox="1">
                <a:spLocks noRot="1" noChangeAspect="1" noMove="1" noResize="1" noEditPoints="1" noAdjustHandles="1" noChangeArrowheads="1" noChangeShapeType="1" noTextEdit="1"/>
              </p:cNvSpPr>
              <p:nvPr/>
            </p:nvSpPr>
            <p:spPr>
              <a:xfrm>
                <a:off x="6040730" y="4795972"/>
                <a:ext cx="2560242" cy="395621"/>
              </a:xfrm>
              <a:prstGeom prst="rect">
                <a:avLst/>
              </a:prstGeom>
              <a:blipFill>
                <a:blip r:embed="rId11"/>
                <a:stretch>
                  <a:fillRect/>
                </a:stretch>
              </a:blipFill>
            </p:spPr>
            <p:txBody>
              <a:bodyPr/>
              <a:lstStyle/>
              <a:p>
                <a:r>
                  <a:rPr lang="en-US">
                    <a:noFill/>
                  </a:rPr>
                  <a:t> </a:t>
                </a:r>
              </a:p>
            </p:txBody>
          </p:sp>
        </mc:Fallback>
      </mc:AlternateContent>
      <p:cxnSp>
        <p:nvCxnSpPr>
          <p:cNvPr id="99" name="Straight Connector 98">
            <a:extLst>
              <a:ext uri="{FF2B5EF4-FFF2-40B4-BE49-F238E27FC236}">
                <a16:creationId xmlns:a16="http://schemas.microsoft.com/office/drawing/2014/main" id="{F4A10ACE-DB6D-0653-0684-CBECB371C001}"/>
              </a:ext>
            </a:extLst>
          </p:cNvPr>
          <p:cNvCxnSpPr>
            <a:cxnSpLocks/>
          </p:cNvCxnSpPr>
          <p:nvPr/>
        </p:nvCxnSpPr>
        <p:spPr>
          <a:xfrm flipH="1">
            <a:off x="6160532" y="5124558"/>
            <a:ext cx="132101" cy="848831"/>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0191726F-8BD8-273F-088B-B16A493685D3}"/>
                  </a:ext>
                </a:extLst>
              </p:cNvPr>
              <p:cNvSpPr txBox="1"/>
              <p:nvPr/>
            </p:nvSpPr>
            <p:spPr>
              <a:xfrm>
                <a:off x="3621328" y="4852404"/>
                <a:ext cx="7852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rPr>
                        <m:t>𝒄</m:t>
                      </m:r>
                    </m:oMath>
                  </m:oMathPara>
                </a14:m>
                <a:endParaRPr lang="en-US" dirty="0"/>
              </a:p>
            </p:txBody>
          </p:sp>
        </mc:Choice>
        <mc:Fallback xmlns="">
          <p:sp>
            <p:nvSpPr>
              <p:cNvPr id="100" name="TextBox 99">
                <a:extLst>
                  <a:ext uri="{FF2B5EF4-FFF2-40B4-BE49-F238E27FC236}">
                    <a16:creationId xmlns:a16="http://schemas.microsoft.com/office/drawing/2014/main" id="{0191726F-8BD8-273F-088B-B16A493685D3}"/>
                  </a:ext>
                </a:extLst>
              </p:cNvPr>
              <p:cNvSpPr txBox="1">
                <a:spLocks noRot="1" noChangeAspect="1" noMove="1" noResize="1" noEditPoints="1" noAdjustHandles="1" noChangeArrowheads="1" noChangeShapeType="1" noTextEdit="1"/>
              </p:cNvSpPr>
              <p:nvPr/>
            </p:nvSpPr>
            <p:spPr>
              <a:xfrm>
                <a:off x="3621328" y="4852404"/>
                <a:ext cx="78529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80CC6D6-54B1-33A7-971D-1A110AF44F41}"/>
                  </a:ext>
                </a:extLst>
              </p:cNvPr>
              <p:cNvSpPr txBox="1"/>
              <p:nvPr/>
            </p:nvSpPr>
            <p:spPr>
              <a:xfrm rot="20623952">
                <a:off x="8977504" y="4679863"/>
                <a:ext cx="127670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𝒕</m:t>
                          </m:r>
                        </m:e>
                        <m:sub>
                          <m:r>
                            <a:rPr lang="en-US" sz="2000" b="1" i="1" smtClean="0">
                              <a:solidFill>
                                <a:schemeClr val="bg1"/>
                              </a:solidFill>
                              <a:latin typeface="Cambria Math" panose="02040503050406030204" pitchFamily="18" charset="0"/>
                            </a:rPr>
                            <m:t>𝒄</m:t>
                          </m:r>
                        </m:sub>
                      </m:sSub>
                      <m:d>
                        <m:dPr>
                          <m:ctrlPr>
                            <a:rPr lang="en-US" sz="2000" b="1" i="1">
                              <a:solidFill>
                                <a:schemeClr val="bg1"/>
                              </a:solidFill>
                              <a:latin typeface="Cambria Math" panose="02040503050406030204" pitchFamily="18" charset="0"/>
                            </a:rPr>
                          </m:ctrlPr>
                        </m:dPr>
                        <m:e>
                          <m:r>
                            <a:rPr lang="en-US" sz="2000" b="1" i="1">
                              <a:solidFill>
                                <a:schemeClr val="bg1"/>
                              </a:solidFill>
                              <a:latin typeface="Cambria Math" panose="02040503050406030204" pitchFamily="18" charset="0"/>
                            </a:rPr>
                            <m:t>𝒀</m:t>
                          </m:r>
                        </m:e>
                      </m:d>
                    </m:oMath>
                  </m:oMathPara>
                </a14:m>
                <a:endParaRPr lang="en-US" sz="2000" dirty="0">
                  <a:solidFill>
                    <a:schemeClr val="bg1"/>
                  </a:solidFill>
                </a:endParaRPr>
              </a:p>
            </p:txBody>
          </p:sp>
        </mc:Choice>
        <mc:Fallback xmlns="">
          <p:sp>
            <p:nvSpPr>
              <p:cNvPr id="101" name="TextBox 100">
                <a:extLst>
                  <a:ext uri="{FF2B5EF4-FFF2-40B4-BE49-F238E27FC236}">
                    <a16:creationId xmlns:a16="http://schemas.microsoft.com/office/drawing/2014/main" id="{580CC6D6-54B1-33A7-971D-1A110AF44F41}"/>
                  </a:ext>
                </a:extLst>
              </p:cNvPr>
              <p:cNvSpPr txBox="1">
                <a:spLocks noRot="1" noChangeAspect="1" noMove="1" noResize="1" noEditPoints="1" noAdjustHandles="1" noChangeArrowheads="1" noChangeShapeType="1" noTextEdit="1"/>
              </p:cNvSpPr>
              <p:nvPr/>
            </p:nvSpPr>
            <p:spPr>
              <a:xfrm rot="20623952">
                <a:off x="8977504" y="4679863"/>
                <a:ext cx="1276702"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8E535061-8260-DC41-DF68-DD60FD15FB74}"/>
                  </a:ext>
                </a:extLst>
              </p:cNvPr>
              <p:cNvSpPr txBox="1"/>
              <p:nvPr/>
            </p:nvSpPr>
            <p:spPr>
              <a:xfrm>
                <a:off x="4691900" y="4984605"/>
                <a:ext cx="105497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bg1"/>
                              </a:solidFill>
                              <a:latin typeface="Cambria Math" panose="02040503050406030204" pitchFamily="18" charset="0"/>
                            </a:rPr>
                          </m:ctrlPr>
                        </m:sSubPr>
                        <m:e>
                          <m:r>
                            <a:rPr lang="en-US" sz="2400" b="1" i="1" smtClean="0">
                              <a:solidFill>
                                <a:schemeClr val="bg1"/>
                              </a:solidFill>
                              <a:latin typeface="Cambria Math" panose="02040503050406030204" pitchFamily="18" charset="0"/>
                            </a:rPr>
                            <m:t>𝑪</m:t>
                          </m:r>
                          <m:r>
                            <a:rPr lang="en-US" sz="2400" b="1" i="1">
                              <a:solidFill>
                                <a:schemeClr val="bg1"/>
                              </a:solidFill>
                              <a:latin typeface="Cambria Math" panose="02040503050406030204" pitchFamily="18" charset="0"/>
                            </a:rPr>
                            <m:t>𝑬</m:t>
                          </m:r>
                        </m:e>
                        <m:sub>
                          <m:r>
                            <a:rPr lang="en-US" sz="2400" b="1" i="1" smtClean="0">
                              <a:solidFill>
                                <a:schemeClr val="bg1"/>
                              </a:solidFill>
                              <a:latin typeface="Cambria Math" panose="02040503050406030204" pitchFamily="18" charset="0"/>
                            </a:rPr>
                            <m:t>𝒄</m:t>
                          </m:r>
                        </m:sub>
                      </m:sSub>
                    </m:oMath>
                  </m:oMathPara>
                </a14:m>
                <a:endParaRPr lang="en-US" sz="2400" b="1" dirty="0">
                  <a:solidFill>
                    <a:schemeClr val="bg1"/>
                  </a:solidFill>
                </a:endParaRPr>
              </a:p>
            </p:txBody>
          </p:sp>
        </mc:Choice>
        <mc:Fallback xmlns="">
          <p:sp>
            <p:nvSpPr>
              <p:cNvPr id="102" name="TextBox 101">
                <a:extLst>
                  <a:ext uri="{FF2B5EF4-FFF2-40B4-BE49-F238E27FC236}">
                    <a16:creationId xmlns:a16="http://schemas.microsoft.com/office/drawing/2014/main" id="{8E535061-8260-DC41-DF68-DD60FD15FB74}"/>
                  </a:ext>
                </a:extLst>
              </p:cNvPr>
              <p:cNvSpPr txBox="1">
                <a:spLocks noRot="1" noChangeAspect="1" noMove="1" noResize="1" noEditPoints="1" noAdjustHandles="1" noChangeArrowheads="1" noChangeShapeType="1" noTextEdit="1"/>
              </p:cNvSpPr>
              <p:nvPr/>
            </p:nvSpPr>
            <p:spPr>
              <a:xfrm>
                <a:off x="4691900" y="4984605"/>
                <a:ext cx="1054973"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A862CD97-3ED4-AEC5-E2C6-35651CFCC4F2}"/>
                  </a:ext>
                </a:extLst>
              </p:cNvPr>
              <p:cNvSpPr txBox="1"/>
              <p:nvPr/>
            </p:nvSpPr>
            <p:spPr>
              <a:xfrm>
                <a:off x="5386056" y="3466120"/>
                <a:ext cx="105497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bg1"/>
                              </a:solidFill>
                              <a:latin typeface="Cambria Math" panose="02040503050406030204" pitchFamily="18" charset="0"/>
                            </a:rPr>
                          </m:ctrlPr>
                        </m:sSubPr>
                        <m:e>
                          <m:r>
                            <a:rPr lang="en-US" sz="2400" b="1" i="1" smtClean="0">
                              <a:solidFill>
                                <a:schemeClr val="bg1"/>
                              </a:solidFill>
                              <a:latin typeface="Cambria Math" panose="02040503050406030204" pitchFamily="18" charset="0"/>
                            </a:rPr>
                            <m:t>𝑫</m:t>
                          </m:r>
                          <m:r>
                            <a:rPr lang="en-US" sz="2400" b="1" i="1">
                              <a:solidFill>
                                <a:schemeClr val="bg1"/>
                              </a:solidFill>
                              <a:latin typeface="Cambria Math" panose="02040503050406030204" pitchFamily="18" charset="0"/>
                            </a:rPr>
                            <m:t>𝑬</m:t>
                          </m:r>
                        </m:e>
                        <m:sub>
                          <m:r>
                            <a:rPr lang="en-US" sz="2400" b="1" i="1" smtClean="0">
                              <a:solidFill>
                                <a:schemeClr val="bg1"/>
                              </a:solidFill>
                              <a:latin typeface="Cambria Math" panose="02040503050406030204" pitchFamily="18" charset="0"/>
                            </a:rPr>
                            <m:t>𝒄</m:t>
                          </m:r>
                        </m:sub>
                      </m:sSub>
                    </m:oMath>
                  </m:oMathPara>
                </a14:m>
                <a:endParaRPr lang="en-US" sz="2400" b="1" dirty="0">
                  <a:solidFill>
                    <a:schemeClr val="bg1"/>
                  </a:solidFill>
                </a:endParaRPr>
              </a:p>
            </p:txBody>
          </p:sp>
        </mc:Choice>
        <mc:Fallback xmlns="">
          <p:sp>
            <p:nvSpPr>
              <p:cNvPr id="103" name="TextBox 102">
                <a:extLst>
                  <a:ext uri="{FF2B5EF4-FFF2-40B4-BE49-F238E27FC236}">
                    <a16:creationId xmlns:a16="http://schemas.microsoft.com/office/drawing/2014/main" id="{A862CD97-3ED4-AEC5-E2C6-35651CFCC4F2}"/>
                  </a:ext>
                </a:extLst>
              </p:cNvPr>
              <p:cNvSpPr txBox="1">
                <a:spLocks noRot="1" noChangeAspect="1" noMove="1" noResize="1" noEditPoints="1" noAdjustHandles="1" noChangeArrowheads="1" noChangeShapeType="1" noTextEdit="1"/>
              </p:cNvSpPr>
              <p:nvPr/>
            </p:nvSpPr>
            <p:spPr>
              <a:xfrm>
                <a:off x="5386056" y="3466120"/>
                <a:ext cx="1054973" cy="46166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5952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2662-88BB-430C-AE5C-A3297E375D80}"/>
              </a:ext>
            </a:extLst>
          </p:cNvPr>
          <p:cNvSpPr>
            <a:spLocks noGrp="1"/>
          </p:cNvSpPr>
          <p:nvPr>
            <p:ph type="title"/>
          </p:nvPr>
        </p:nvSpPr>
        <p:spPr/>
        <p:txBody>
          <a:bodyPr/>
          <a:lstStyle/>
          <a:p>
            <a:r>
              <a:rPr lang="en-US" dirty="0"/>
              <a:t>Safe and Crash States</a:t>
            </a:r>
          </a:p>
        </p:txBody>
      </p:sp>
      <p:sp>
        <p:nvSpPr>
          <p:cNvPr id="3" name="Slide Number Placeholder 2">
            <a:extLst>
              <a:ext uri="{FF2B5EF4-FFF2-40B4-BE49-F238E27FC236}">
                <a16:creationId xmlns:a16="http://schemas.microsoft.com/office/drawing/2014/main" id="{CF36CE61-1F4F-4822-A246-CDBE766623A1}"/>
              </a:ext>
            </a:extLst>
          </p:cNvPr>
          <p:cNvSpPr>
            <a:spLocks noGrp="1"/>
          </p:cNvSpPr>
          <p:nvPr>
            <p:ph type="sldNum" sz="quarter" idx="12"/>
          </p:nvPr>
        </p:nvSpPr>
        <p:spPr/>
        <p:txBody>
          <a:bodyPr/>
          <a:lstStyle/>
          <a:p>
            <a:fld id="{E8F92A37-2A0B-8E4C-9ABC-FE271A1E1749}" type="slidenum">
              <a:rPr lang="en-US" smtClean="0"/>
              <a:t>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1A15C32-781E-4D0C-B3DC-A83A570444FC}"/>
                  </a:ext>
                </a:extLst>
              </p:cNvPr>
              <p:cNvSpPr>
                <a:spLocks noGrp="1"/>
              </p:cNvSpPr>
              <p:nvPr>
                <p:ph sz="quarter" idx="1"/>
              </p:nvPr>
            </p:nvSpPr>
            <p:spPr/>
            <p:txBody>
              <a:bodyPr/>
              <a:lstStyle/>
              <a:p>
                <a:r>
                  <a:rPr lang="en-US" dirty="0"/>
                  <a:t>Crash: there is an overlap between multiple vehicle’s </a:t>
                </a:r>
                <a14:m>
                  <m:oMath xmlns:m="http://schemas.openxmlformats.org/officeDocument/2006/math">
                    <m:r>
                      <a:rPr lang="en-US" b="1" i="1">
                        <a:latin typeface="Cambria Math" panose="02040503050406030204" pitchFamily="18" charset="0"/>
                      </a:rPr>
                      <m:t>𝑪𝑬</m:t>
                    </m:r>
                  </m:oMath>
                </a14:m>
                <a:endParaRPr lang="en-US" dirty="0"/>
              </a:p>
              <a:p>
                <a:endParaRPr lang="en-US" dirty="0"/>
              </a:p>
              <a:p>
                <a:endParaRPr lang="en-US" dirty="0"/>
              </a:p>
              <a:p>
                <a:endParaRPr lang="en-US" dirty="0"/>
              </a:p>
              <a:p>
                <a:endParaRPr lang="en-US" dirty="0"/>
              </a:p>
              <a:p>
                <a:r>
                  <a:rPr lang="en-US" dirty="0"/>
                  <a:t> Safe: there is no overlap between multiple vehicle’s </a:t>
                </a:r>
                <a14:m>
                  <m:oMath xmlns:m="http://schemas.openxmlformats.org/officeDocument/2006/math">
                    <m:r>
                      <a:rPr lang="en-US" b="1" i="1">
                        <a:latin typeface="Cambria Math" panose="02040503050406030204" pitchFamily="18" charset="0"/>
                      </a:rPr>
                      <m:t>𝑪𝑬</m:t>
                    </m:r>
                  </m:oMath>
                </a14:m>
                <a:r>
                  <a:rPr lang="en-US" dirty="0"/>
                  <a:t> (no crash)</a:t>
                </a:r>
              </a:p>
              <a:p>
                <a:endParaRPr lang="en-US" dirty="0"/>
              </a:p>
              <a:p>
                <a:endParaRPr lang="en-US" dirty="0"/>
              </a:p>
            </p:txBody>
          </p:sp>
        </mc:Choice>
        <mc:Fallback xmlns="">
          <p:sp>
            <p:nvSpPr>
              <p:cNvPr id="4" name="Content Placeholder 3">
                <a:extLst>
                  <a:ext uri="{FF2B5EF4-FFF2-40B4-BE49-F238E27FC236}">
                    <a16:creationId xmlns:a16="http://schemas.microsoft.com/office/drawing/2014/main" id="{21A15C32-781E-4D0C-B3DC-A83A570444FC}"/>
                  </a:ext>
                </a:extLst>
              </p:cNvPr>
              <p:cNvSpPr>
                <a:spLocks noGrp="1" noRot="1" noChangeAspect="1" noMove="1" noResize="1" noEditPoints="1" noAdjustHandles="1" noChangeArrowheads="1" noChangeShapeType="1" noTextEdit="1"/>
              </p:cNvSpPr>
              <p:nvPr>
                <p:ph sz="quarter" idx="1"/>
              </p:nvPr>
            </p:nvSpPr>
            <p:spPr>
              <a:blipFill>
                <a:blip r:embed="rId3"/>
                <a:stretch>
                  <a:fillRect l="-551" t="-13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16CAA1-0ADB-B949-6241-E9A4C2842C77}"/>
                  </a:ext>
                </a:extLst>
              </p:cNvPr>
              <p:cNvSpPr txBox="1"/>
              <p:nvPr/>
            </p:nvSpPr>
            <p:spPr>
              <a:xfrm>
                <a:off x="3009900" y="1651164"/>
                <a:ext cx="6172200" cy="394980"/>
              </a:xfrm>
              <a:prstGeom prst="rect">
                <a:avLst/>
              </a:prstGeom>
              <a:noFill/>
              <a:ln>
                <a:solidFill>
                  <a:schemeClr val="tx1"/>
                </a:solidFill>
              </a:ln>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𝒄𝒓𝒂𝒔𝒉</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𝒄</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𝒅</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𝒄</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𝒅</m:t>
                      </m:r>
                      <m:r>
                        <a:rPr lang="en-US" b="1" i="1">
                          <a:latin typeface="Cambria Math" panose="02040503050406030204" pitchFamily="18" charset="0"/>
                          <a:ea typeface="Cambria Math" panose="02040503050406030204" pitchFamily="18" charset="0"/>
                        </a:rPr>
                        <m:t>∧</m:t>
                      </m:r>
                      <m:d>
                        <m:dPr>
                          <m:begChr m:val="⟨"/>
                          <m:endChr m:val="⟩"/>
                          <m:ctrlPr>
                            <a:rPr lang="en-US" b="1"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𝑪𝑬</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𝒄</m:t>
                          </m:r>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𝑪𝑬</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𝒅</m:t>
                          </m:r>
                          <m:r>
                            <a:rPr lang="en-US" b="1" i="1">
                              <a:latin typeface="Cambria Math" panose="02040503050406030204" pitchFamily="18" charset="0"/>
                              <a:ea typeface="Cambria Math" panose="02040503050406030204" pitchFamily="18" charset="0"/>
                            </a:rPr>
                            <m:t>)</m:t>
                          </m:r>
                        </m:e>
                      </m:d>
                    </m:oMath>
                  </m:oMathPara>
                </a14:m>
                <a:endParaRPr lang="en-US" b="1" dirty="0"/>
              </a:p>
            </p:txBody>
          </p:sp>
        </mc:Choice>
        <mc:Fallback xmlns="">
          <p:sp>
            <p:nvSpPr>
              <p:cNvPr id="5" name="TextBox 4">
                <a:extLst>
                  <a:ext uri="{FF2B5EF4-FFF2-40B4-BE49-F238E27FC236}">
                    <a16:creationId xmlns:a16="http://schemas.microsoft.com/office/drawing/2014/main" id="{6816CAA1-0ADB-B949-6241-E9A4C2842C77}"/>
                  </a:ext>
                </a:extLst>
              </p:cNvPr>
              <p:cNvSpPr txBox="1">
                <a:spLocks noRot="1" noChangeAspect="1" noMove="1" noResize="1" noEditPoints="1" noAdjustHandles="1" noChangeArrowheads="1" noChangeShapeType="1" noTextEdit="1"/>
              </p:cNvSpPr>
              <p:nvPr/>
            </p:nvSpPr>
            <p:spPr>
              <a:xfrm>
                <a:off x="3009900" y="1651164"/>
                <a:ext cx="6172200" cy="394980"/>
              </a:xfrm>
              <a:prstGeom prst="rect">
                <a:avLst/>
              </a:prstGeom>
              <a:blipFill>
                <a:blip r:embed="rId4"/>
                <a:stretch>
                  <a:fillRect b="-6061"/>
                </a:stretch>
              </a:blipFill>
              <a:ln>
                <a:solidFill>
                  <a:schemeClr val="tx1"/>
                </a:solid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9E918A0-5FF6-1B37-A88A-7EA36FAC61B4}"/>
              </a:ext>
            </a:extLst>
          </p:cNvPr>
          <p:cNvGrpSpPr/>
          <p:nvPr/>
        </p:nvGrpSpPr>
        <p:grpSpPr>
          <a:xfrm>
            <a:off x="4625061" y="2110172"/>
            <a:ext cx="3022759" cy="1450761"/>
            <a:chOff x="4112227" y="5111517"/>
            <a:chExt cx="3423582" cy="1643134"/>
          </a:xfrm>
        </p:grpSpPr>
        <p:sp>
          <p:nvSpPr>
            <p:cNvPr id="7" name="Rectangle 6">
              <a:extLst>
                <a:ext uri="{FF2B5EF4-FFF2-40B4-BE49-F238E27FC236}">
                  <a16:creationId xmlns:a16="http://schemas.microsoft.com/office/drawing/2014/main" id="{50010E1B-C35A-D898-D0BE-531458E2CC8C}"/>
                </a:ext>
              </a:extLst>
            </p:cNvPr>
            <p:cNvSpPr/>
            <p:nvPr/>
          </p:nvSpPr>
          <p:spPr>
            <a:xfrm>
              <a:off x="4112227" y="5111517"/>
              <a:ext cx="3423582" cy="164313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4640F17-5FE3-2F1B-C999-61906DE7884A}"/>
                </a:ext>
              </a:extLst>
            </p:cNvPr>
            <p:cNvGrpSpPr/>
            <p:nvPr/>
          </p:nvGrpSpPr>
          <p:grpSpPr>
            <a:xfrm>
              <a:off x="4206494" y="5201695"/>
              <a:ext cx="3255323" cy="1459962"/>
              <a:chOff x="-226926" y="4239343"/>
              <a:chExt cx="3255323" cy="1459962"/>
            </a:xfrm>
          </p:grpSpPr>
          <p:sp>
            <p:nvSpPr>
              <p:cNvPr id="17" name="Rectangle 16">
                <a:extLst>
                  <a:ext uri="{FF2B5EF4-FFF2-40B4-BE49-F238E27FC236}">
                    <a16:creationId xmlns:a16="http://schemas.microsoft.com/office/drawing/2014/main" id="{A0D977AD-1265-8DAF-7950-F3656F0D9DC4}"/>
                  </a:ext>
                </a:extLst>
              </p:cNvPr>
              <p:cNvSpPr/>
              <p:nvPr/>
            </p:nvSpPr>
            <p:spPr>
              <a:xfrm>
                <a:off x="-226926" y="4239343"/>
                <a:ext cx="3255323" cy="1459962"/>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01C43CF2-A271-E35C-C917-8058DEDB1795}"/>
                  </a:ext>
                </a:extLst>
              </p:cNvPr>
              <p:cNvCxnSpPr>
                <a:cxnSpLocks/>
                <a:stCxn id="17" idx="1"/>
                <a:endCxn id="17" idx="3"/>
              </p:cNvCxnSpPr>
              <p:nvPr/>
            </p:nvCxnSpPr>
            <p:spPr>
              <a:xfrm>
                <a:off x="-226926" y="4969324"/>
                <a:ext cx="3255323"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32477CFF-DA01-D770-88E7-3CC844C73AE6}"/>
                </a:ext>
              </a:extLst>
            </p:cNvPr>
            <p:cNvSpPr/>
            <p:nvPr/>
          </p:nvSpPr>
          <p:spPr>
            <a:xfrm>
              <a:off x="4431117" y="5399830"/>
              <a:ext cx="2013443" cy="394980"/>
            </a:xfrm>
            <a:prstGeom prst="rect">
              <a:avLst/>
            </a:prstGeom>
            <a:solidFill>
              <a:srgbClr val="0432FF">
                <a:alpha val="50196"/>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B7F78CD5-2209-ED27-4B4A-4260DE1F761B}"/>
                </a:ext>
              </a:extLst>
            </p:cNvPr>
            <p:cNvPicPr>
              <a:picLocks noChangeAspect="1"/>
            </p:cNvPicPr>
            <p:nvPr/>
          </p:nvPicPr>
          <p:blipFill>
            <a:blip r:embed="rId5"/>
            <a:stretch>
              <a:fillRect/>
            </a:stretch>
          </p:blipFill>
          <p:spPr>
            <a:xfrm>
              <a:off x="4437089" y="5412018"/>
              <a:ext cx="789959" cy="394980"/>
            </a:xfrm>
            <a:prstGeom prst="rect">
              <a:avLst/>
            </a:prstGeom>
          </p:spPr>
        </p:pic>
        <p:grpSp>
          <p:nvGrpSpPr>
            <p:cNvPr id="11" name="Group 10">
              <a:extLst>
                <a:ext uri="{FF2B5EF4-FFF2-40B4-BE49-F238E27FC236}">
                  <a16:creationId xmlns:a16="http://schemas.microsoft.com/office/drawing/2014/main" id="{833D7D8F-5318-12C9-6E6E-A36CB933685F}"/>
                </a:ext>
              </a:extLst>
            </p:cNvPr>
            <p:cNvGrpSpPr/>
            <p:nvPr/>
          </p:nvGrpSpPr>
          <p:grpSpPr>
            <a:xfrm>
              <a:off x="4853551" y="5825979"/>
              <a:ext cx="1644201" cy="686640"/>
              <a:chOff x="5793325" y="5900756"/>
              <a:chExt cx="1644201" cy="686640"/>
            </a:xfrm>
          </p:grpSpPr>
          <p:grpSp>
            <p:nvGrpSpPr>
              <p:cNvPr id="13" name="Group 12">
                <a:extLst>
                  <a:ext uri="{FF2B5EF4-FFF2-40B4-BE49-F238E27FC236}">
                    <a16:creationId xmlns:a16="http://schemas.microsoft.com/office/drawing/2014/main" id="{AC86DF7E-0992-9358-421A-7D7BC07464B6}"/>
                  </a:ext>
                </a:extLst>
              </p:cNvPr>
              <p:cNvGrpSpPr/>
              <p:nvPr/>
            </p:nvGrpSpPr>
            <p:grpSpPr>
              <a:xfrm>
                <a:off x="5793325" y="5900756"/>
                <a:ext cx="1644201" cy="657728"/>
                <a:chOff x="5881380" y="3206457"/>
                <a:chExt cx="1644201" cy="657728"/>
              </a:xfrm>
            </p:grpSpPr>
            <p:sp>
              <p:nvSpPr>
                <p:cNvPr id="15" name="Rectangle 14">
                  <a:extLst>
                    <a:ext uri="{FF2B5EF4-FFF2-40B4-BE49-F238E27FC236}">
                      <a16:creationId xmlns:a16="http://schemas.microsoft.com/office/drawing/2014/main" id="{F58BEB63-B863-DA04-4178-B09EA66AD0CA}"/>
                    </a:ext>
                  </a:extLst>
                </p:cNvPr>
                <p:cNvSpPr/>
                <p:nvPr/>
              </p:nvSpPr>
              <p:spPr>
                <a:xfrm rot="19469931">
                  <a:off x="5881380" y="3206457"/>
                  <a:ext cx="1644201" cy="394980"/>
                </a:xfrm>
                <a:prstGeom prst="rect">
                  <a:avLst/>
                </a:prstGeom>
                <a:solidFill>
                  <a:srgbClr val="0432FF">
                    <a:alpha val="50196"/>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6" name="Picture 15">
                  <a:extLst>
                    <a:ext uri="{FF2B5EF4-FFF2-40B4-BE49-F238E27FC236}">
                      <a16:creationId xmlns:a16="http://schemas.microsoft.com/office/drawing/2014/main" id="{438C1381-9054-5DF6-CBAB-8CA0C0AFA92E}"/>
                    </a:ext>
                  </a:extLst>
                </p:cNvPr>
                <p:cNvPicPr>
                  <a:picLocks noChangeAspect="1"/>
                </p:cNvPicPr>
                <p:nvPr/>
              </p:nvPicPr>
              <p:blipFill>
                <a:blip r:embed="rId6"/>
                <a:stretch>
                  <a:fillRect/>
                </a:stretch>
              </p:blipFill>
              <p:spPr>
                <a:xfrm rot="19469931">
                  <a:off x="5968227" y="3457785"/>
                  <a:ext cx="749159" cy="406400"/>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8EE03EC-A780-0EF3-148D-E98A156C44FB}"/>
                      </a:ext>
                    </a:extLst>
                  </p:cNvPr>
                  <p:cNvSpPr txBox="1"/>
                  <p:nvPr/>
                </p:nvSpPr>
                <p:spPr>
                  <a:xfrm>
                    <a:off x="5966383" y="6218064"/>
                    <a:ext cx="420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𝑑</m:t>
                          </m:r>
                        </m:oMath>
                      </m:oMathPara>
                    </a14:m>
                    <a:endParaRPr lang="en-US" dirty="0">
                      <a:solidFill>
                        <a:schemeClr val="bg1"/>
                      </a:solidFill>
                    </a:endParaRPr>
                  </a:p>
                </p:txBody>
              </p:sp>
            </mc:Choice>
            <mc:Fallback xmlns="">
              <p:sp>
                <p:nvSpPr>
                  <p:cNvPr id="40" name="TextBox 39">
                    <a:extLst>
                      <a:ext uri="{FF2B5EF4-FFF2-40B4-BE49-F238E27FC236}">
                        <a16:creationId xmlns:a16="http://schemas.microsoft.com/office/drawing/2014/main" id="{B2333484-6711-5C43-9659-50AC593528E8}"/>
                      </a:ext>
                    </a:extLst>
                  </p:cNvPr>
                  <p:cNvSpPr txBox="1">
                    <a:spLocks noRot="1" noChangeAspect="1" noMove="1" noResize="1" noEditPoints="1" noAdjustHandles="1" noChangeArrowheads="1" noChangeShapeType="1" noTextEdit="1"/>
                  </p:cNvSpPr>
                  <p:nvPr/>
                </p:nvSpPr>
                <p:spPr>
                  <a:xfrm>
                    <a:off x="5966383" y="6218064"/>
                    <a:ext cx="420334" cy="369332"/>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4710ECB-84B8-32E4-DF72-2416CB56F249}"/>
                    </a:ext>
                  </a:extLst>
                </p:cNvPr>
                <p:cNvSpPr txBox="1"/>
                <p:nvPr/>
              </p:nvSpPr>
              <p:spPr>
                <a:xfrm>
                  <a:off x="4536349" y="5397185"/>
                  <a:ext cx="420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𝑐</m:t>
                        </m:r>
                      </m:oMath>
                    </m:oMathPara>
                  </a14:m>
                  <a:endParaRPr lang="en-US" dirty="0">
                    <a:solidFill>
                      <a:schemeClr val="bg1"/>
                    </a:solidFill>
                  </a:endParaRPr>
                </a:p>
              </p:txBody>
            </p:sp>
          </mc:Choice>
          <mc:Fallback xmlns="">
            <p:sp>
              <p:nvSpPr>
                <p:cNvPr id="39" name="TextBox 38">
                  <a:extLst>
                    <a:ext uri="{FF2B5EF4-FFF2-40B4-BE49-F238E27FC236}">
                      <a16:creationId xmlns:a16="http://schemas.microsoft.com/office/drawing/2014/main" id="{4D03CCFD-9C49-1C4C-A868-93F1C17C8385}"/>
                    </a:ext>
                  </a:extLst>
                </p:cNvPr>
                <p:cNvSpPr txBox="1">
                  <a:spLocks noRot="1" noChangeAspect="1" noMove="1" noResize="1" noEditPoints="1" noAdjustHandles="1" noChangeArrowheads="1" noChangeShapeType="1" noTextEdit="1"/>
                </p:cNvSpPr>
                <p:nvPr/>
              </p:nvSpPr>
              <p:spPr>
                <a:xfrm>
                  <a:off x="4536349" y="5397185"/>
                  <a:ext cx="420334" cy="369332"/>
                </a:xfrm>
                <a:prstGeom prst="rect">
                  <a:avLst/>
                </a:prstGeom>
                <a:blipFill>
                  <a:blip r:embed="rId10"/>
                  <a:stretch>
                    <a:fillRect/>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7FE1314F-9CE4-5195-3C87-DAEDE77182E0}"/>
              </a:ext>
            </a:extLst>
          </p:cNvPr>
          <p:cNvGrpSpPr/>
          <p:nvPr/>
        </p:nvGrpSpPr>
        <p:grpSpPr>
          <a:xfrm>
            <a:off x="4563786" y="4663471"/>
            <a:ext cx="2883316" cy="1562895"/>
            <a:chOff x="4168594" y="2390026"/>
            <a:chExt cx="3423582" cy="1751734"/>
          </a:xfrm>
        </p:grpSpPr>
        <p:sp>
          <p:nvSpPr>
            <p:cNvPr id="20" name="Rectangle 19">
              <a:extLst>
                <a:ext uri="{FF2B5EF4-FFF2-40B4-BE49-F238E27FC236}">
                  <a16:creationId xmlns:a16="http://schemas.microsoft.com/office/drawing/2014/main" id="{C40F993B-5A9C-3BBB-92C8-12A272AC18EF}"/>
                </a:ext>
              </a:extLst>
            </p:cNvPr>
            <p:cNvSpPr/>
            <p:nvPr/>
          </p:nvSpPr>
          <p:spPr>
            <a:xfrm>
              <a:off x="4168594" y="2390026"/>
              <a:ext cx="3423582" cy="175173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7E37652-1AE6-9E78-D198-84DB7165EA51}"/>
                </a:ext>
              </a:extLst>
            </p:cNvPr>
            <p:cNvGrpSpPr/>
            <p:nvPr/>
          </p:nvGrpSpPr>
          <p:grpSpPr>
            <a:xfrm>
              <a:off x="4262861" y="2492082"/>
              <a:ext cx="3255323" cy="1573718"/>
              <a:chOff x="-226926" y="4239343"/>
              <a:chExt cx="3255323" cy="1573718"/>
            </a:xfrm>
          </p:grpSpPr>
          <p:sp>
            <p:nvSpPr>
              <p:cNvPr id="29" name="Rectangle 28">
                <a:extLst>
                  <a:ext uri="{FF2B5EF4-FFF2-40B4-BE49-F238E27FC236}">
                    <a16:creationId xmlns:a16="http://schemas.microsoft.com/office/drawing/2014/main" id="{6B414518-4219-6B0C-CD7B-FAAB3EA381D0}"/>
                  </a:ext>
                </a:extLst>
              </p:cNvPr>
              <p:cNvSpPr/>
              <p:nvPr/>
            </p:nvSpPr>
            <p:spPr>
              <a:xfrm>
                <a:off x="-226926" y="4239343"/>
                <a:ext cx="3255323" cy="157371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08564FCF-EC8C-E78B-CF35-156415659636}"/>
                  </a:ext>
                </a:extLst>
              </p:cNvPr>
              <p:cNvCxnSpPr>
                <a:cxnSpLocks/>
                <a:stCxn id="29" idx="1"/>
                <a:endCxn id="29" idx="3"/>
              </p:cNvCxnSpPr>
              <p:nvPr/>
            </p:nvCxnSpPr>
            <p:spPr>
              <a:xfrm>
                <a:off x="-226926" y="5026202"/>
                <a:ext cx="3255323"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1301F5EA-5082-ACE2-13A2-66652890CD64}"/>
                </a:ext>
              </a:extLst>
            </p:cNvPr>
            <p:cNvSpPr/>
            <p:nvPr/>
          </p:nvSpPr>
          <p:spPr>
            <a:xfrm>
              <a:off x="4487484" y="2690217"/>
              <a:ext cx="2013443" cy="394980"/>
            </a:xfrm>
            <a:prstGeom prst="rect">
              <a:avLst/>
            </a:prstGeom>
            <a:solidFill>
              <a:srgbClr val="0432FF">
                <a:alpha val="50196"/>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3" name="Picture 22">
              <a:extLst>
                <a:ext uri="{FF2B5EF4-FFF2-40B4-BE49-F238E27FC236}">
                  <a16:creationId xmlns:a16="http://schemas.microsoft.com/office/drawing/2014/main" id="{158416CC-913A-A021-16D2-45367C4CE3E1}"/>
                </a:ext>
              </a:extLst>
            </p:cNvPr>
            <p:cNvPicPr>
              <a:picLocks noChangeAspect="1"/>
            </p:cNvPicPr>
            <p:nvPr/>
          </p:nvPicPr>
          <p:blipFill>
            <a:blip r:embed="rId5"/>
            <a:stretch>
              <a:fillRect/>
            </a:stretch>
          </p:blipFill>
          <p:spPr>
            <a:xfrm>
              <a:off x="4493456" y="2702405"/>
              <a:ext cx="789959" cy="394980"/>
            </a:xfrm>
            <a:prstGeom prst="rect">
              <a:avLst/>
            </a:prstGeom>
          </p:spPr>
        </p:pic>
        <p:grpSp>
          <p:nvGrpSpPr>
            <p:cNvPr id="24" name="Group 23">
              <a:extLst>
                <a:ext uri="{FF2B5EF4-FFF2-40B4-BE49-F238E27FC236}">
                  <a16:creationId xmlns:a16="http://schemas.microsoft.com/office/drawing/2014/main" id="{DE06E000-F4CF-E9A2-C090-1C631737CBF4}"/>
                </a:ext>
              </a:extLst>
            </p:cNvPr>
            <p:cNvGrpSpPr/>
            <p:nvPr/>
          </p:nvGrpSpPr>
          <p:grpSpPr>
            <a:xfrm>
              <a:off x="5849692" y="3191143"/>
              <a:ext cx="1644201" cy="657728"/>
              <a:chOff x="5881380" y="3206457"/>
              <a:chExt cx="1644201" cy="657728"/>
            </a:xfrm>
          </p:grpSpPr>
          <p:sp>
            <p:nvSpPr>
              <p:cNvPr id="27" name="Rectangle 26">
                <a:extLst>
                  <a:ext uri="{FF2B5EF4-FFF2-40B4-BE49-F238E27FC236}">
                    <a16:creationId xmlns:a16="http://schemas.microsoft.com/office/drawing/2014/main" id="{9417C67E-EECD-E718-35C5-62A03CE30108}"/>
                  </a:ext>
                </a:extLst>
              </p:cNvPr>
              <p:cNvSpPr/>
              <p:nvPr/>
            </p:nvSpPr>
            <p:spPr>
              <a:xfrm rot="19469931">
                <a:off x="5881380" y="3206457"/>
                <a:ext cx="1644201" cy="394980"/>
              </a:xfrm>
              <a:prstGeom prst="rect">
                <a:avLst/>
              </a:prstGeom>
              <a:solidFill>
                <a:srgbClr val="0432FF">
                  <a:alpha val="50196"/>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8" name="Picture 27">
                <a:extLst>
                  <a:ext uri="{FF2B5EF4-FFF2-40B4-BE49-F238E27FC236}">
                    <a16:creationId xmlns:a16="http://schemas.microsoft.com/office/drawing/2014/main" id="{F3DDBED6-E214-057F-CE92-B0A623A395B7}"/>
                  </a:ext>
                </a:extLst>
              </p:cNvPr>
              <p:cNvPicPr>
                <a:picLocks noChangeAspect="1"/>
              </p:cNvPicPr>
              <p:nvPr/>
            </p:nvPicPr>
            <p:blipFill>
              <a:blip r:embed="rId6"/>
              <a:stretch>
                <a:fillRect/>
              </a:stretch>
            </p:blipFill>
            <p:spPr>
              <a:xfrm rot="19469931">
                <a:off x="5968227" y="3457785"/>
                <a:ext cx="749159" cy="406400"/>
              </a:xfrm>
              <a:prstGeom prst="rect">
                <a:avLst/>
              </a:prstGeom>
            </p:spPr>
          </p:pic>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C2938FD-9E88-3319-0435-F27D886D0016}"/>
                    </a:ext>
                  </a:extLst>
                </p:cNvPr>
                <p:cNvSpPr txBox="1"/>
                <p:nvPr/>
              </p:nvSpPr>
              <p:spPr>
                <a:xfrm>
                  <a:off x="4619564" y="2688736"/>
                  <a:ext cx="420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𝑐</m:t>
                        </m:r>
                      </m:oMath>
                    </m:oMathPara>
                  </a14:m>
                  <a:endParaRPr lang="en-US" dirty="0">
                    <a:solidFill>
                      <a:schemeClr val="bg1"/>
                    </a:solidFill>
                  </a:endParaRPr>
                </a:p>
              </p:txBody>
            </p:sp>
          </mc:Choice>
          <mc:Fallback xmlns="">
            <p:sp>
              <p:nvSpPr>
                <p:cNvPr id="17" name="TextBox 16">
                  <a:extLst>
                    <a:ext uri="{FF2B5EF4-FFF2-40B4-BE49-F238E27FC236}">
                      <a16:creationId xmlns:a16="http://schemas.microsoft.com/office/drawing/2014/main" id="{2CCBEB58-0189-134B-8CEC-B96D99BC3331}"/>
                    </a:ext>
                  </a:extLst>
                </p:cNvPr>
                <p:cNvSpPr txBox="1">
                  <a:spLocks noRot="1" noChangeAspect="1" noMove="1" noResize="1" noEditPoints="1" noAdjustHandles="1" noChangeArrowheads="1" noChangeShapeType="1" noTextEdit="1"/>
                </p:cNvSpPr>
                <p:nvPr/>
              </p:nvSpPr>
              <p:spPr>
                <a:xfrm>
                  <a:off x="4619564" y="2688736"/>
                  <a:ext cx="4203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285093E-9229-6F54-2A60-9C16403E6AF2}"/>
                    </a:ext>
                  </a:extLst>
                </p:cNvPr>
                <p:cNvSpPr txBox="1"/>
                <p:nvPr/>
              </p:nvSpPr>
              <p:spPr>
                <a:xfrm>
                  <a:off x="6041403" y="3480077"/>
                  <a:ext cx="4203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𝑑</m:t>
                        </m:r>
                      </m:oMath>
                    </m:oMathPara>
                  </a14:m>
                  <a:endParaRPr lang="en-US" dirty="0">
                    <a:solidFill>
                      <a:schemeClr val="bg1"/>
                    </a:solidFill>
                  </a:endParaRPr>
                </a:p>
              </p:txBody>
            </p:sp>
          </mc:Choice>
          <mc:Fallback xmlns="">
            <p:sp>
              <p:nvSpPr>
                <p:cNvPr id="18" name="TextBox 17">
                  <a:extLst>
                    <a:ext uri="{FF2B5EF4-FFF2-40B4-BE49-F238E27FC236}">
                      <a16:creationId xmlns:a16="http://schemas.microsoft.com/office/drawing/2014/main" id="{4E9029B4-1CC5-C64D-B54C-CF31F0B910AB}"/>
                    </a:ext>
                  </a:extLst>
                </p:cNvPr>
                <p:cNvSpPr txBox="1">
                  <a:spLocks noRot="1" noChangeAspect="1" noMove="1" noResize="1" noEditPoints="1" noAdjustHandles="1" noChangeArrowheads="1" noChangeShapeType="1" noTextEdit="1"/>
                </p:cNvSpPr>
                <p:nvPr/>
              </p:nvSpPr>
              <p:spPr>
                <a:xfrm>
                  <a:off x="6041403" y="3480077"/>
                  <a:ext cx="420334" cy="3693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E465CAF-984B-DC5A-3854-F488E204757D}"/>
                  </a:ext>
                </a:extLst>
              </p:cNvPr>
              <p:cNvSpPr txBox="1"/>
              <p:nvPr/>
            </p:nvSpPr>
            <p:spPr>
              <a:xfrm>
                <a:off x="3009900" y="4143826"/>
                <a:ext cx="6172200" cy="394980"/>
              </a:xfrm>
              <a:prstGeom prst="rect">
                <a:avLst/>
              </a:prstGeom>
              <a:noFill/>
              <a:ln>
                <a:solidFill>
                  <a:schemeClr val="tx1"/>
                </a:solidFill>
              </a:ln>
            </p:spPr>
            <p:txBody>
              <a:bodyPr wrap="square">
                <a:spAutoFit/>
              </a:bodyPr>
              <a:lstStyle/>
              <a:p>
                <a:pPr>
                  <a:spcBef>
                    <a:spcPts val="200"/>
                  </a:spcBef>
                  <a:spcAft>
                    <a:spcPts val="2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𝒔𝒂𝒇𝒆</m:t>
                      </m:r>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𝒄𝒓𝒂𝒔𝒉</m:t>
                      </m:r>
                    </m:oMath>
                  </m:oMathPara>
                </a14:m>
                <a:endParaRPr lang="en-US" b="1" dirty="0"/>
              </a:p>
            </p:txBody>
          </p:sp>
        </mc:Choice>
        <mc:Fallback xmlns="">
          <p:sp>
            <p:nvSpPr>
              <p:cNvPr id="31" name="TextBox 30">
                <a:extLst>
                  <a:ext uri="{FF2B5EF4-FFF2-40B4-BE49-F238E27FC236}">
                    <a16:creationId xmlns:a16="http://schemas.microsoft.com/office/drawing/2014/main" id="{8E465CAF-984B-DC5A-3854-F488E204757D}"/>
                  </a:ext>
                </a:extLst>
              </p:cNvPr>
              <p:cNvSpPr txBox="1">
                <a:spLocks noRot="1" noChangeAspect="1" noMove="1" noResize="1" noEditPoints="1" noAdjustHandles="1" noChangeArrowheads="1" noChangeShapeType="1" noTextEdit="1"/>
              </p:cNvSpPr>
              <p:nvPr/>
            </p:nvSpPr>
            <p:spPr>
              <a:xfrm>
                <a:off x="3009900" y="4143826"/>
                <a:ext cx="6172200" cy="394980"/>
              </a:xfrm>
              <a:prstGeom prst="rect">
                <a:avLst/>
              </a:prstGeom>
              <a:blipFill>
                <a:blip r:embed="rId11"/>
                <a:stretch>
                  <a:fillRect b="-2941"/>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0510349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PS-Lab-Theme-Org">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solidFill>
            <a:srgbClr val="000000"/>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PS-Lab-Theme-Org" id="{8FEA965F-B9B0-4104-9216-180B7190E38D}" vid="{717A95AA-5F40-4FFC-942B-DFFAB2E527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MPS-Lab-Theme-Org</Template>
  <TotalTime>9993</TotalTime>
  <Words>6707</Words>
  <Application>Microsoft Macintosh PowerPoint</Application>
  <PresentationFormat>Widescreen</PresentationFormat>
  <Paragraphs>848</Paragraphs>
  <Slides>33</Slides>
  <Notes>33</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Cambria Math</vt:lpstr>
      <vt:lpstr>Candara</vt:lpstr>
      <vt:lpstr>Comic Sans MS</vt:lpstr>
      <vt:lpstr>Gill Sans MT</vt:lpstr>
      <vt:lpstr>Times New Roman</vt:lpstr>
      <vt:lpstr>Wingdings</vt:lpstr>
      <vt:lpstr>Wingdings 3</vt:lpstr>
      <vt:lpstr>MPS-Lab-Theme-Org</vt:lpstr>
      <vt:lpstr>Blame-Free Motion Planning in Hybrid Traffic</vt:lpstr>
      <vt:lpstr>The Goal is to make AVs Blame-Free</vt:lpstr>
      <vt:lpstr>Limitations of Existing Work</vt:lpstr>
      <vt:lpstr>Limitations of Existing Work</vt:lpstr>
      <vt:lpstr>Thesis Contributions</vt:lpstr>
      <vt:lpstr>Outline</vt:lpstr>
      <vt:lpstr>Negligence Criteria: Response &amp; Crash Distance</vt:lpstr>
      <vt:lpstr>Response and Crash Envelopes</vt:lpstr>
      <vt:lpstr>Safe and Crash States</vt:lpstr>
      <vt:lpstr>Blame-Free State</vt:lpstr>
      <vt:lpstr>Blame-Free State</vt:lpstr>
      <vt:lpstr>Outline</vt:lpstr>
      <vt:lpstr>Motion Planning Algorithm (Overview)</vt:lpstr>
      <vt:lpstr>Behavior Decision</vt:lpstr>
      <vt:lpstr>Conservative Sensing</vt:lpstr>
      <vt:lpstr>Collision Detection</vt:lpstr>
      <vt:lpstr>Collision Detection</vt:lpstr>
      <vt:lpstr>Collision Detection</vt:lpstr>
      <vt:lpstr>Collision Detection</vt:lpstr>
      <vt:lpstr>Collision Detection</vt:lpstr>
      <vt:lpstr>Collision Avoidance and Mitigation</vt:lpstr>
      <vt:lpstr>Collision Avoidance and Mitigation</vt:lpstr>
      <vt:lpstr>Example: TN calculation</vt:lpstr>
      <vt:lpstr>Outline</vt:lpstr>
      <vt:lpstr>Safety Proof: there is no accident in BlaFT-only traffic</vt:lpstr>
      <vt:lpstr>Blame Proof: BlaFT is blame-free in hybrid traffic</vt:lpstr>
      <vt:lpstr>Blame Proof: BlaFT is blame-free in hybrid traffic</vt:lpstr>
      <vt:lpstr>Outline</vt:lpstr>
      <vt:lpstr>Traffic Setup: Aggressive HVs + BlaFT</vt:lpstr>
      <vt:lpstr>Simulation</vt:lpstr>
      <vt:lpstr>BlaFT makes the hybrid traffic safer.</vt:lpstr>
      <vt:lpstr>BlaFT makes hybrid traffic efficient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Shail Dave</dc:creator>
  <cp:lastModifiedBy>Sanggu Park (Student)</cp:lastModifiedBy>
  <cp:revision>592</cp:revision>
  <cp:lastPrinted>2022-04-28T16:28:03Z</cp:lastPrinted>
  <dcterms:created xsi:type="dcterms:W3CDTF">2021-08-27T02:02:53Z</dcterms:created>
  <dcterms:modified xsi:type="dcterms:W3CDTF">2022-05-11T14:10:30Z</dcterms:modified>
</cp:coreProperties>
</file>